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771" r:id="rId2"/>
  </p:sldMasterIdLst>
  <p:notesMasterIdLst>
    <p:notesMasterId r:id="rId56"/>
  </p:notesMasterIdLst>
  <p:sldIdLst>
    <p:sldId id="298" r:id="rId3"/>
    <p:sldId id="327" r:id="rId4"/>
    <p:sldId id="332" r:id="rId5"/>
    <p:sldId id="389" r:id="rId6"/>
    <p:sldId id="390" r:id="rId7"/>
    <p:sldId id="393" r:id="rId8"/>
    <p:sldId id="392" r:id="rId9"/>
    <p:sldId id="391" r:id="rId10"/>
    <p:sldId id="394" r:id="rId11"/>
    <p:sldId id="395" r:id="rId12"/>
    <p:sldId id="378" r:id="rId13"/>
    <p:sldId id="330" r:id="rId14"/>
    <p:sldId id="396" r:id="rId15"/>
    <p:sldId id="397" r:id="rId16"/>
    <p:sldId id="398" r:id="rId17"/>
    <p:sldId id="399" r:id="rId18"/>
    <p:sldId id="400" r:id="rId19"/>
    <p:sldId id="401" r:id="rId20"/>
    <p:sldId id="379" r:id="rId21"/>
    <p:sldId id="299" r:id="rId22"/>
    <p:sldId id="402" r:id="rId23"/>
    <p:sldId id="403" r:id="rId24"/>
    <p:sldId id="404" r:id="rId25"/>
    <p:sldId id="405" r:id="rId26"/>
    <p:sldId id="406" r:id="rId27"/>
    <p:sldId id="407" r:id="rId28"/>
    <p:sldId id="408" r:id="rId29"/>
    <p:sldId id="409" r:id="rId30"/>
    <p:sldId id="380" r:id="rId31"/>
    <p:sldId id="422" r:id="rId32"/>
    <p:sldId id="414" r:id="rId33"/>
    <p:sldId id="413" r:id="rId34"/>
    <p:sldId id="410" r:id="rId35"/>
    <p:sldId id="411" r:id="rId36"/>
    <p:sldId id="412" r:id="rId37"/>
    <p:sldId id="416" r:id="rId38"/>
    <p:sldId id="415" r:id="rId39"/>
    <p:sldId id="417" r:id="rId40"/>
    <p:sldId id="418" r:id="rId41"/>
    <p:sldId id="420" r:id="rId42"/>
    <p:sldId id="419" r:id="rId43"/>
    <p:sldId id="421" r:id="rId44"/>
    <p:sldId id="425" r:id="rId45"/>
    <p:sldId id="426" r:id="rId46"/>
    <p:sldId id="427" r:id="rId47"/>
    <p:sldId id="423" r:id="rId48"/>
    <p:sldId id="424" r:id="rId49"/>
    <p:sldId id="428" r:id="rId50"/>
    <p:sldId id="429" r:id="rId51"/>
    <p:sldId id="430" r:id="rId52"/>
    <p:sldId id="431" r:id="rId53"/>
    <p:sldId id="432" r:id="rId54"/>
    <p:sldId id="433" r:id="rId55"/>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Comic Sans MS" panose="030F0702030302020204" pitchFamily="66"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Comic Sans MS" panose="030F0702030302020204" pitchFamily="66" charset="0"/>
        <a:ea typeface="+mn-ea"/>
        <a:cs typeface="Arial" panose="020B0604020202020204" pitchFamily="34" charset="0"/>
      </a:defRPr>
    </a:lvl2pPr>
    <a:lvl3pPr marL="914400" algn="l" rtl="0" fontAlgn="base">
      <a:spcBef>
        <a:spcPct val="0"/>
      </a:spcBef>
      <a:spcAft>
        <a:spcPct val="0"/>
      </a:spcAft>
      <a:defRPr sz="2400" kern="1200">
        <a:solidFill>
          <a:schemeClr val="tx1"/>
        </a:solidFill>
        <a:latin typeface="Comic Sans MS" panose="030F0702030302020204" pitchFamily="66" charset="0"/>
        <a:ea typeface="+mn-ea"/>
        <a:cs typeface="Arial" panose="020B0604020202020204" pitchFamily="34" charset="0"/>
      </a:defRPr>
    </a:lvl3pPr>
    <a:lvl4pPr marL="1371600" algn="l" rtl="0" fontAlgn="base">
      <a:spcBef>
        <a:spcPct val="0"/>
      </a:spcBef>
      <a:spcAft>
        <a:spcPct val="0"/>
      </a:spcAft>
      <a:defRPr sz="2400" kern="1200">
        <a:solidFill>
          <a:schemeClr val="tx1"/>
        </a:solidFill>
        <a:latin typeface="Comic Sans MS" panose="030F0702030302020204" pitchFamily="66" charset="0"/>
        <a:ea typeface="+mn-ea"/>
        <a:cs typeface="Arial" panose="020B0604020202020204" pitchFamily="34" charset="0"/>
      </a:defRPr>
    </a:lvl4pPr>
    <a:lvl5pPr marL="1828800" algn="l" rtl="0" fontAlgn="base">
      <a:spcBef>
        <a:spcPct val="0"/>
      </a:spcBef>
      <a:spcAft>
        <a:spcPct val="0"/>
      </a:spcAft>
      <a:defRPr sz="2400" kern="1200">
        <a:solidFill>
          <a:schemeClr val="tx1"/>
        </a:solidFill>
        <a:latin typeface="Comic Sans MS" panose="030F0702030302020204" pitchFamily="66" charset="0"/>
        <a:ea typeface="+mn-ea"/>
        <a:cs typeface="Arial" panose="020B0604020202020204" pitchFamily="34" charset="0"/>
      </a:defRPr>
    </a:lvl5pPr>
    <a:lvl6pPr marL="2286000" algn="l" defTabSz="914400" rtl="0" eaLnBrk="1" latinLnBrk="0" hangingPunct="1">
      <a:defRPr sz="2400" kern="1200">
        <a:solidFill>
          <a:schemeClr val="tx1"/>
        </a:solidFill>
        <a:latin typeface="Comic Sans MS" panose="030F0702030302020204" pitchFamily="66" charset="0"/>
        <a:ea typeface="+mn-ea"/>
        <a:cs typeface="Arial" panose="020B0604020202020204" pitchFamily="34" charset="0"/>
      </a:defRPr>
    </a:lvl6pPr>
    <a:lvl7pPr marL="2743200" algn="l" defTabSz="914400" rtl="0" eaLnBrk="1" latinLnBrk="0" hangingPunct="1">
      <a:defRPr sz="2400" kern="1200">
        <a:solidFill>
          <a:schemeClr val="tx1"/>
        </a:solidFill>
        <a:latin typeface="Comic Sans MS" panose="030F0702030302020204" pitchFamily="66" charset="0"/>
        <a:ea typeface="+mn-ea"/>
        <a:cs typeface="Arial" panose="020B0604020202020204" pitchFamily="34" charset="0"/>
      </a:defRPr>
    </a:lvl7pPr>
    <a:lvl8pPr marL="3200400" algn="l" defTabSz="914400" rtl="0" eaLnBrk="1" latinLnBrk="0" hangingPunct="1">
      <a:defRPr sz="2400" kern="1200">
        <a:solidFill>
          <a:schemeClr val="tx1"/>
        </a:solidFill>
        <a:latin typeface="Comic Sans MS" panose="030F0702030302020204" pitchFamily="66" charset="0"/>
        <a:ea typeface="+mn-ea"/>
        <a:cs typeface="Arial" panose="020B0604020202020204" pitchFamily="34" charset="0"/>
      </a:defRPr>
    </a:lvl8pPr>
    <a:lvl9pPr marL="3657600" algn="l" defTabSz="914400" rtl="0" eaLnBrk="1" latinLnBrk="0" hangingPunct="1">
      <a:defRPr sz="2400" kern="1200">
        <a:solidFill>
          <a:schemeClr val="tx1"/>
        </a:solidFill>
        <a:latin typeface="Comic Sans MS" panose="030F0702030302020204" pitchFamily="66"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4D4D4D"/>
    <a:srgbClr val="FFFFCC"/>
    <a:srgbClr val="00FFFF"/>
    <a:srgbClr val="3333FF"/>
    <a:srgbClr val="FF0000"/>
    <a:srgbClr val="006600"/>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97" autoAdjust="0"/>
    <p:restoredTop sz="94660"/>
  </p:normalViewPr>
  <p:slideViewPr>
    <p:cSldViewPr snapToGrid="0">
      <p:cViewPr varScale="1">
        <p:scale>
          <a:sx n="80" d="100"/>
          <a:sy n="80" d="100"/>
        </p:scale>
        <p:origin x="1474"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EB411924-F342-7C07-4D84-2911359C9AF4}"/>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GB"/>
          </a:p>
        </p:txBody>
      </p:sp>
      <p:sp>
        <p:nvSpPr>
          <p:cNvPr id="22531" name="Rectangle 3">
            <a:extLst>
              <a:ext uri="{FF2B5EF4-FFF2-40B4-BE49-F238E27FC236}">
                <a16:creationId xmlns:a16="http://schemas.microsoft.com/office/drawing/2014/main" id="{6660BF67-260C-F586-9797-B4D212117BD4}"/>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GB"/>
          </a:p>
        </p:txBody>
      </p:sp>
      <p:sp>
        <p:nvSpPr>
          <p:cNvPr id="61444" name="Rectangle 4">
            <a:extLst>
              <a:ext uri="{FF2B5EF4-FFF2-40B4-BE49-F238E27FC236}">
                <a16:creationId xmlns:a16="http://schemas.microsoft.com/office/drawing/2014/main" id="{62D1331F-4D41-39DC-615A-E6C1874E28C0}"/>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3" name="Rectangle 5">
            <a:extLst>
              <a:ext uri="{FF2B5EF4-FFF2-40B4-BE49-F238E27FC236}">
                <a16:creationId xmlns:a16="http://schemas.microsoft.com/office/drawing/2014/main" id="{0B69286C-63B1-EC9F-6B80-0AC25FAEDCFD}"/>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2534" name="Rectangle 6">
            <a:extLst>
              <a:ext uri="{FF2B5EF4-FFF2-40B4-BE49-F238E27FC236}">
                <a16:creationId xmlns:a16="http://schemas.microsoft.com/office/drawing/2014/main" id="{3137A2C3-1B1F-B741-FD9C-87C8C49009AE}"/>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GB"/>
          </a:p>
        </p:txBody>
      </p:sp>
      <p:sp>
        <p:nvSpPr>
          <p:cNvPr id="22535" name="Rectangle 7">
            <a:extLst>
              <a:ext uri="{FF2B5EF4-FFF2-40B4-BE49-F238E27FC236}">
                <a16:creationId xmlns:a16="http://schemas.microsoft.com/office/drawing/2014/main" id="{E7385306-3623-8904-71F6-5B22EFD27FDF}"/>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42DB2FFE-74E7-4BB8-BC31-327B2832010E}"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53A03AA7-4761-44C7-878B-EA3A27B4B048}"/>
              </a:ext>
            </a:extLst>
          </p:cNvPr>
          <p:cNvGrpSpPr>
            <a:grpSpLocks/>
          </p:cNvGrpSpPr>
          <p:nvPr/>
        </p:nvGrpSpPr>
        <p:grpSpPr bwMode="auto">
          <a:xfrm>
            <a:off x="0" y="6350"/>
            <a:ext cx="9140825" cy="6851650"/>
            <a:chOff x="0" y="4"/>
            <a:chExt cx="5758" cy="4316"/>
          </a:xfrm>
        </p:grpSpPr>
        <p:grpSp>
          <p:nvGrpSpPr>
            <p:cNvPr id="3" name="Group 3">
              <a:extLst>
                <a:ext uri="{FF2B5EF4-FFF2-40B4-BE49-F238E27FC236}">
                  <a16:creationId xmlns:a16="http://schemas.microsoft.com/office/drawing/2014/main" id="{B5422560-A6D5-930D-BD6E-D561560313C0}"/>
                </a:ext>
              </a:extLst>
            </p:cNvPr>
            <p:cNvGrpSpPr>
              <a:grpSpLocks/>
            </p:cNvGrpSpPr>
            <p:nvPr/>
          </p:nvGrpSpPr>
          <p:grpSpPr bwMode="auto">
            <a:xfrm>
              <a:off x="0" y="1161"/>
              <a:ext cx="5758" cy="3159"/>
              <a:chOff x="0" y="1161"/>
              <a:chExt cx="5758" cy="3159"/>
            </a:xfrm>
          </p:grpSpPr>
          <p:sp>
            <p:nvSpPr>
              <p:cNvPr id="14" name="Freeform 4">
                <a:extLst>
                  <a:ext uri="{FF2B5EF4-FFF2-40B4-BE49-F238E27FC236}">
                    <a16:creationId xmlns:a16="http://schemas.microsoft.com/office/drawing/2014/main" id="{75391BE8-9209-E376-384F-47F6A097F95F}"/>
                  </a:ext>
                </a:extLst>
              </p:cNvPr>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a:defRPr/>
                </a:pPr>
                <a:endParaRPr lang="en-GB">
                  <a:cs typeface="Arial" charset="0"/>
                </a:endParaRPr>
              </a:p>
            </p:txBody>
          </p:sp>
          <p:sp>
            <p:nvSpPr>
              <p:cNvPr id="15" name="Freeform 5">
                <a:extLst>
                  <a:ext uri="{FF2B5EF4-FFF2-40B4-BE49-F238E27FC236}">
                    <a16:creationId xmlns:a16="http://schemas.microsoft.com/office/drawing/2014/main" id="{2605F194-7FF4-FED1-19A8-6C922143B6C3}"/>
                  </a:ext>
                </a:extLst>
              </p:cNvPr>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a:cs typeface="Arial" charset="0"/>
                </a:endParaRPr>
              </a:p>
            </p:txBody>
          </p:sp>
        </p:grpSp>
        <p:sp>
          <p:nvSpPr>
            <p:cNvPr id="4" name="Freeform 6">
              <a:extLst>
                <a:ext uri="{FF2B5EF4-FFF2-40B4-BE49-F238E27FC236}">
                  <a16:creationId xmlns:a16="http://schemas.microsoft.com/office/drawing/2014/main" id="{08774C1C-2A51-3CCB-4893-A276CD514CA4}"/>
                </a:ext>
              </a:extLst>
            </p:cNvPr>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en-GB">
                <a:cs typeface="Arial" charset="0"/>
              </a:endParaRPr>
            </a:p>
          </p:txBody>
        </p:sp>
        <p:sp>
          <p:nvSpPr>
            <p:cNvPr id="5" name="Freeform 7">
              <a:extLst>
                <a:ext uri="{FF2B5EF4-FFF2-40B4-BE49-F238E27FC236}">
                  <a16:creationId xmlns:a16="http://schemas.microsoft.com/office/drawing/2014/main" id="{A95A8749-AC34-8A2C-8E31-D6138E2A48B5}"/>
                </a:ext>
              </a:extLst>
            </p:cNvPr>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a:defRPr/>
              </a:pPr>
              <a:endParaRPr lang="en-GB">
                <a:cs typeface="Arial" charset="0"/>
              </a:endParaRPr>
            </a:p>
          </p:txBody>
        </p:sp>
        <p:sp>
          <p:nvSpPr>
            <p:cNvPr id="6" name="Freeform 8">
              <a:extLst>
                <a:ext uri="{FF2B5EF4-FFF2-40B4-BE49-F238E27FC236}">
                  <a16:creationId xmlns:a16="http://schemas.microsoft.com/office/drawing/2014/main" id="{44DFBC3B-2F41-E237-7B9C-87D1ED308BC6}"/>
                </a:ext>
              </a:extLst>
            </p:cNvPr>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a:defRPr/>
              </a:pPr>
              <a:endParaRPr lang="en-GB">
                <a:cs typeface="Arial" charset="0"/>
              </a:endParaRPr>
            </a:p>
          </p:txBody>
        </p:sp>
        <p:grpSp>
          <p:nvGrpSpPr>
            <p:cNvPr id="7" name="Group 9">
              <a:extLst>
                <a:ext uri="{FF2B5EF4-FFF2-40B4-BE49-F238E27FC236}">
                  <a16:creationId xmlns:a16="http://schemas.microsoft.com/office/drawing/2014/main" id="{8023961E-B5B1-0474-63A3-97EBDBB86435}"/>
                </a:ext>
              </a:extLst>
            </p:cNvPr>
            <p:cNvGrpSpPr>
              <a:grpSpLocks/>
            </p:cNvGrpSpPr>
            <p:nvPr/>
          </p:nvGrpSpPr>
          <p:grpSpPr bwMode="auto">
            <a:xfrm>
              <a:off x="348" y="4"/>
              <a:ext cx="5410" cy="4316"/>
              <a:chOff x="348" y="4"/>
              <a:chExt cx="5410" cy="4316"/>
            </a:xfrm>
          </p:grpSpPr>
          <p:sp>
            <p:nvSpPr>
              <p:cNvPr id="8" name="Freeform 10">
                <a:extLst>
                  <a:ext uri="{FF2B5EF4-FFF2-40B4-BE49-F238E27FC236}">
                    <a16:creationId xmlns:a16="http://schemas.microsoft.com/office/drawing/2014/main" id="{40904EBC-0655-34C9-3B4E-60AA2EB459A5}"/>
                  </a:ext>
                </a:extLst>
              </p:cNvPr>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a:cs typeface="Arial" charset="0"/>
                </a:endParaRPr>
              </a:p>
            </p:txBody>
          </p:sp>
          <p:sp>
            <p:nvSpPr>
              <p:cNvPr id="9" name="Freeform 11">
                <a:extLst>
                  <a:ext uri="{FF2B5EF4-FFF2-40B4-BE49-F238E27FC236}">
                    <a16:creationId xmlns:a16="http://schemas.microsoft.com/office/drawing/2014/main" id="{2B7E0D12-4DCB-6B81-8B98-9C4F5DE9FF6B}"/>
                  </a:ext>
                </a:extLst>
              </p:cNvPr>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GB">
                  <a:cs typeface="Arial" charset="0"/>
                </a:endParaRPr>
              </a:p>
            </p:txBody>
          </p:sp>
          <p:sp>
            <p:nvSpPr>
              <p:cNvPr id="10" name="Freeform 12">
                <a:extLst>
                  <a:ext uri="{FF2B5EF4-FFF2-40B4-BE49-F238E27FC236}">
                    <a16:creationId xmlns:a16="http://schemas.microsoft.com/office/drawing/2014/main" id="{18D9BDFD-ED66-3D03-6620-5DBBC181DBF5}"/>
                  </a:ext>
                </a:extLst>
              </p:cNvPr>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GB">
                  <a:cs typeface="Arial" charset="0"/>
                </a:endParaRPr>
              </a:p>
            </p:txBody>
          </p:sp>
          <p:sp>
            <p:nvSpPr>
              <p:cNvPr id="11" name="Freeform 13">
                <a:extLst>
                  <a:ext uri="{FF2B5EF4-FFF2-40B4-BE49-F238E27FC236}">
                    <a16:creationId xmlns:a16="http://schemas.microsoft.com/office/drawing/2014/main" id="{8D4CFD74-29AA-8C6C-D908-83E8FBF0A8EF}"/>
                  </a:ext>
                </a:extLst>
              </p:cNvPr>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a:defRPr/>
                </a:pPr>
                <a:endParaRPr lang="en-GB">
                  <a:cs typeface="Arial" charset="0"/>
                </a:endParaRPr>
              </a:p>
            </p:txBody>
          </p:sp>
          <p:sp>
            <p:nvSpPr>
              <p:cNvPr id="12" name="Freeform 14">
                <a:extLst>
                  <a:ext uri="{FF2B5EF4-FFF2-40B4-BE49-F238E27FC236}">
                    <a16:creationId xmlns:a16="http://schemas.microsoft.com/office/drawing/2014/main" id="{F75EFF86-C4E8-5DFD-9AFA-6013F37785C6}"/>
                  </a:ext>
                </a:extLst>
              </p:cNvPr>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a:defRPr/>
                </a:pPr>
                <a:endParaRPr lang="en-GB">
                  <a:cs typeface="Arial" charset="0"/>
                </a:endParaRPr>
              </a:p>
            </p:txBody>
          </p:sp>
          <p:sp>
            <p:nvSpPr>
              <p:cNvPr id="13" name="Freeform 15">
                <a:extLst>
                  <a:ext uri="{FF2B5EF4-FFF2-40B4-BE49-F238E27FC236}">
                    <a16:creationId xmlns:a16="http://schemas.microsoft.com/office/drawing/2014/main" id="{CFB2C936-3B97-737A-20FB-4F4292145B39}"/>
                  </a:ext>
                </a:extLst>
              </p:cNvPr>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en-GB">
                  <a:cs typeface="Arial" charset="0"/>
                </a:endParaRPr>
              </a:p>
            </p:txBody>
          </p:sp>
        </p:grpSp>
      </p:grpSp>
      <p:sp>
        <p:nvSpPr>
          <p:cNvPr id="16" name="TextBox 15">
            <a:extLst>
              <a:ext uri="{FF2B5EF4-FFF2-40B4-BE49-F238E27FC236}">
                <a16:creationId xmlns:a16="http://schemas.microsoft.com/office/drawing/2014/main" id="{60C7B1E1-BF0C-AA15-BE1C-B078C2788AAC}"/>
              </a:ext>
            </a:extLst>
          </p:cNvPr>
          <p:cNvSpPr txBox="1"/>
          <p:nvPr userDrawn="1"/>
        </p:nvSpPr>
        <p:spPr>
          <a:xfrm>
            <a:off x="-66675" y="1560513"/>
            <a:ext cx="1030288" cy="276225"/>
          </a:xfrm>
          <a:prstGeom prst="rect">
            <a:avLst/>
          </a:prstGeom>
          <a:noFill/>
        </p:spPr>
        <p:txBody>
          <a:bodyPr wrap="none">
            <a:spAutoFit/>
          </a:bodyPr>
          <a:lstStyle/>
          <a:p>
            <a:pPr>
              <a:defRPr/>
            </a:pPr>
            <a:r>
              <a:rPr lang="en-GB" sz="1200" dirty="0">
                <a:solidFill>
                  <a:srgbClr val="FFFF00"/>
                </a:solidFill>
                <a:cs typeface="Arial" charset="0"/>
              </a:rPr>
              <a:t>MNU 3-03a</a:t>
            </a:r>
          </a:p>
        </p:txBody>
      </p:sp>
      <p:sp>
        <p:nvSpPr>
          <p:cNvPr id="19472" name="Rectangle 16"/>
          <p:cNvSpPr>
            <a:spLocks noGrp="1" noChangeArrowheads="1"/>
          </p:cNvSpPr>
          <p:nvPr>
            <p:ph type="ctrTitle" sz="quarter"/>
          </p:nvPr>
        </p:nvSpPr>
        <p:spPr>
          <a:xfrm>
            <a:off x="1066800" y="1997075"/>
            <a:ext cx="7086600" cy="1431925"/>
          </a:xfrm>
        </p:spPr>
        <p:txBody>
          <a:bodyPr anchor="b"/>
          <a:lstStyle>
            <a:lvl1pPr>
              <a:defRPr/>
            </a:lvl1pPr>
          </a:lstStyle>
          <a:p>
            <a:r>
              <a:rPr lang="en-GB"/>
              <a:t>Click to edit Master title style</a:t>
            </a:r>
          </a:p>
        </p:txBody>
      </p:sp>
      <p:sp>
        <p:nvSpPr>
          <p:cNvPr id="19473" name="Rectangle 17"/>
          <p:cNvSpPr>
            <a:spLocks noGrp="1" noChangeArrowheads="1"/>
          </p:cNvSpPr>
          <p:nvPr>
            <p:ph type="subTitle" sz="quarter" idx="1"/>
          </p:nvPr>
        </p:nvSpPr>
        <p:spPr>
          <a:xfrm>
            <a:off x="1066800" y="3886200"/>
            <a:ext cx="6400800" cy="1752600"/>
          </a:xfrm>
        </p:spPr>
        <p:txBody>
          <a:bodyPr/>
          <a:lstStyle>
            <a:lvl1pPr marL="0" indent="0">
              <a:buFont typeface="Wingdings" pitchFamily="2" charset="2"/>
              <a:buNone/>
              <a:defRPr/>
            </a:lvl1pPr>
          </a:lstStyle>
          <a:p>
            <a:r>
              <a:rPr lang="en-GB"/>
              <a:t>Click to edit Master subtitle style</a:t>
            </a:r>
          </a:p>
        </p:txBody>
      </p:sp>
      <p:sp>
        <p:nvSpPr>
          <p:cNvPr id="17" name="Date Placeholder 16">
            <a:extLst>
              <a:ext uri="{FF2B5EF4-FFF2-40B4-BE49-F238E27FC236}">
                <a16:creationId xmlns:a16="http://schemas.microsoft.com/office/drawing/2014/main" id="{D6403E06-0EB3-AF4D-D555-D30BEFC4AB4F}"/>
              </a:ext>
            </a:extLst>
          </p:cNvPr>
          <p:cNvSpPr>
            <a:spLocks noGrp="1" noChangeArrowheads="1"/>
          </p:cNvSpPr>
          <p:nvPr>
            <p:ph type="dt" sz="quarter" idx="10"/>
          </p:nvPr>
        </p:nvSpPr>
        <p:spPr/>
        <p:txBody>
          <a:bodyPr/>
          <a:lstStyle>
            <a:lvl1pPr>
              <a:defRPr/>
            </a:lvl1pPr>
          </a:lstStyle>
          <a:p>
            <a:pPr>
              <a:defRPr/>
            </a:pPr>
            <a:fld id="{CE87C0BA-EE39-47F5-A511-C4D8D9D36829}" type="datetime5">
              <a:rPr lang="en-GB"/>
              <a:pPr>
                <a:defRPr/>
              </a:pPr>
              <a:t>4-Jul-26</a:t>
            </a:fld>
            <a:endParaRPr lang="en-GB"/>
          </a:p>
        </p:txBody>
      </p:sp>
      <p:sp>
        <p:nvSpPr>
          <p:cNvPr id="18" name="Footer Placeholder 17">
            <a:extLst>
              <a:ext uri="{FF2B5EF4-FFF2-40B4-BE49-F238E27FC236}">
                <a16:creationId xmlns:a16="http://schemas.microsoft.com/office/drawing/2014/main" id="{C086AB4B-F09A-4547-9672-2164A615C6D2}"/>
              </a:ext>
            </a:extLst>
          </p:cNvPr>
          <p:cNvSpPr>
            <a:spLocks noGrp="1" noChangeArrowheads="1"/>
          </p:cNvSpPr>
          <p:nvPr>
            <p:ph type="ftr" sz="quarter" idx="11"/>
          </p:nvPr>
        </p:nvSpPr>
        <p:spPr>
          <a:xfrm>
            <a:off x="3352800" y="6248400"/>
            <a:ext cx="2895600" cy="457200"/>
          </a:xfrm>
        </p:spPr>
        <p:txBody>
          <a:bodyPr/>
          <a:lstStyle>
            <a:lvl1pPr>
              <a:defRPr/>
            </a:lvl1pPr>
          </a:lstStyle>
          <a:p>
            <a:pPr>
              <a:defRPr/>
            </a:pPr>
            <a:r>
              <a:rPr lang="en-GB"/>
              <a:t>Created by Mr. Lafferty Maths Dept.</a:t>
            </a:r>
          </a:p>
        </p:txBody>
      </p:sp>
      <p:sp>
        <p:nvSpPr>
          <p:cNvPr id="19" name="Slide Number Placeholder 18">
            <a:extLst>
              <a:ext uri="{FF2B5EF4-FFF2-40B4-BE49-F238E27FC236}">
                <a16:creationId xmlns:a16="http://schemas.microsoft.com/office/drawing/2014/main" id="{4021D1F4-999F-BC9A-984D-AFDAEB85A95A}"/>
              </a:ext>
            </a:extLst>
          </p:cNvPr>
          <p:cNvSpPr>
            <a:spLocks noGrp="1" noChangeArrowheads="1"/>
          </p:cNvSpPr>
          <p:nvPr>
            <p:ph type="sldNum" sz="quarter" idx="12"/>
          </p:nvPr>
        </p:nvSpPr>
        <p:spPr/>
        <p:txBody>
          <a:bodyPr/>
          <a:lstStyle>
            <a:lvl1pPr>
              <a:defRPr sz="1000"/>
            </a:lvl1pPr>
          </a:lstStyle>
          <a:p>
            <a:fld id="{07881D46-F8B3-4EEC-BB38-3B9384312825}" type="slidenum">
              <a:rPr lang="en-GB" altLang="en-US"/>
              <a:pPr/>
              <a:t>‹#›</a:t>
            </a:fld>
            <a:endParaRPr lang="en-GB" altLang="en-US"/>
          </a:p>
        </p:txBody>
      </p:sp>
    </p:spTree>
    <p:extLst>
      <p:ext uri="{BB962C8B-B14F-4D97-AF65-F5344CB8AC3E}">
        <p14:creationId xmlns:p14="http://schemas.microsoft.com/office/powerpoint/2010/main" val="2896042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7">
            <a:extLst>
              <a:ext uri="{FF2B5EF4-FFF2-40B4-BE49-F238E27FC236}">
                <a16:creationId xmlns:a16="http://schemas.microsoft.com/office/drawing/2014/main" id="{C1CE2D2C-6EB4-4827-F2E9-736FEDB54B6F}"/>
              </a:ext>
            </a:extLst>
          </p:cNvPr>
          <p:cNvSpPr>
            <a:spLocks noGrp="1" noChangeArrowheads="1"/>
          </p:cNvSpPr>
          <p:nvPr>
            <p:ph type="dt" sz="half" idx="10"/>
          </p:nvPr>
        </p:nvSpPr>
        <p:spPr>
          <a:ln/>
        </p:spPr>
        <p:txBody>
          <a:bodyPr/>
          <a:lstStyle>
            <a:lvl1pPr>
              <a:defRPr/>
            </a:lvl1pPr>
          </a:lstStyle>
          <a:p>
            <a:pPr>
              <a:defRPr/>
            </a:pPr>
            <a:fld id="{128E5180-4E08-4F3F-B3B2-66588EE68F85}" type="datetime5">
              <a:rPr lang="en-GB"/>
              <a:pPr>
                <a:defRPr/>
              </a:pPr>
              <a:t>4-Jul-26</a:t>
            </a:fld>
            <a:endParaRPr lang="en-GB"/>
          </a:p>
        </p:txBody>
      </p:sp>
      <p:sp>
        <p:nvSpPr>
          <p:cNvPr id="5" name="Rectangle 18">
            <a:extLst>
              <a:ext uri="{FF2B5EF4-FFF2-40B4-BE49-F238E27FC236}">
                <a16:creationId xmlns:a16="http://schemas.microsoft.com/office/drawing/2014/main" id="{FFF07B84-D260-F72D-ACD6-F1B614E767FC}"/>
              </a:ext>
            </a:extLst>
          </p:cNvPr>
          <p:cNvSpPr>
            <a:spLocks noGrp="1" noChangeArrowheads="1"/>
          </p:cNvSpPr>
          <p:nvPr>
            <p:ph type="ftr" sz="quarter" idx="11"/>
          </p:nvPr>
        </p:nvSpPr>
        <p:spPr>
          <a:ln/>
        </p:spPr>
        <p:txBody>
          <a:bodyPr/>
          <a:lstStyle>
            <a:lvl1pPr>
              <a:defRPr/>
            </a:lvl1pPr>
          </a:lstStyle>
          <a:p>
            <a:pPr>
              <a:defRPr/>
            </a:pPr>
            <a:r>
              <a:rPr lang="en-GB"/>
              <a:t>Created by Mr. Lafferty Maths Dept.</a:t>
            </a:r>
          </a:p>
        </p:txBody>
      </p:sp>
      <p:sp>
        <p:nvSpPr>
          <p:cNvPr id="6" name="Rectangle 19">
            <a:extLst>
              <a:ext uri="{FF2B5EF4-FFF2-40B4-BE49-F238E27FC236}">
                <a16:creationId xmlns:a16="http://schemas.microsoft.com/office/drawing/2014/main" id="{F54884AA-54EE-D014-7580-D313B90388FE}"/>
              </a:ext>
            </a:extLst>
          </p:cNvPr>
          <p:cNvSpPr>
            <a:spLocks noGrp="1" noChangeArrowheads="1"/>
          </p:cNvSpPr>
          <p:nvPr>
            <p:ph type="sldNum" sz="quarter" idx="12"/>
          </p:nvPr>
        </p:nvSpPr>
        <p:spPr>
          <a:ln/>
        </p:spPr>
        <p:txBody>
          <a:bodyPr/>
          <a:lstStyle>
            <a:lvl1pPr>
              <a:defRPr/>
            </a:lvl1pPr>
          </a:lstStyle>
          <a:p>
            <a:fld id="{70FD3B7E-6122-466B-8F30-530DA4694510}" type="slidenum">
              <a:rPr lang="en-GB" altLang="en-US"/>
              <a:pPr/>
              <a:t>‹#›</a:t>
            </a:fld>
            <a:endParaRPr lang="en-GB" altLang="en-US"/>
          </a:p>
        </p:txBody>
      </p:sp>
    </p:spTree>
    <p:extLst>
      <p:ext uri="{BB962C8B-B14F-4D97-AF65-F5344CB8AC3E}">
        <p14:creationId xmlns:p14="http://schemas.microsoft.com/office/powerpoint/2010/main" val="4142610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304800"/>
            <a:ext cx="1885950" cy="57912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066800" y="304800"/>
            <a:ext cx="550545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7">
            <a:extLst>
              <a:ext uri="{FF2B5EF4-FFF2-40B4-BE49-F238E27FC236}">
                <a16:creationId xmlns:a16="http://schemas.microsoft.com/office/drawing/2014/main" id="{A01F225F-7D3F-26ED-A3CF-398C5764D492}"/>
              </a:ext>
            </a:extLst>
          </p:cNvPr>
          <p:cNvSpPr>
            <a:spLocks noGrp="1" noChangeArrowheads="1"/>
          </p:cNvSpPr>
          <p:nvPr>
            <p:ph type="dt" sz="half" idx="10"/>
          </p:nvPr>
        </p:nvSpPr>
        <p:spPr>
          <a:ln/>
        </p:spPr>
        <p:txBody>
          <a:bodyPr/>
          <a:lstStyle>
            <a:lvl1pPr>
              <a:defRPr/>
            </a:lvl1pPr>
          </a:lstStyle>
          <a:p>
            <a:pPr>
              <a:defRPr/>
            </a:pPr>
            <a:fld id="{FB6E0D99-DE77-4046-96EA-4575FA32C9CA}" type="datetime5">
              <a:rPr lang="en-GB"/>
              <a:pPr>
                <a:defRPr/>
              </a:pPr>
              <a:t>4-Jul-26</a:t>
            </a:fld>
            <a:endParaRPr lang="en-GB"/>
          </a:p>
        </p:txBody>
      </p:sp>
      <p:sp>
        <p:nvSpPr>
          <p:cNvPr id="5" name="Rectangle 18">
            <a:extLst>
              <a:ext uri="{FF2B5EF4-FFF2-40B4-BE49-F238E27FC236}">
                <a16:creationId xmlns:a16="http://schemas.microsoft.com/office/drawing/2014/main" id="{732D6DEA-5352-F552-104A-E0F5AC235A93}"/>
              </a:ext>
            </a:extLst>
          </p:cNvPr>
          <p:cNvSpPr>
            <a:spLocks noGrp="1" noChangeArrowheads="1"/>
          </p:cNvSpPr>
          <p:nvPr>
            <p:ph type="ftr" sz="quarter" idx="11"/>
          </p:nvPr>
        </p:nvSpPr>
        <p:spPr>
          <a:ln/>
        </p:spPr>
        <p:txBody>
          <a:bodyPr/>
          <a:lstStyle>
            <a:lvl1pPr>
              <a:defRPr/>
            </a:lvl1pPr>
          </a:lstStyle>
          <a:p>
            <a:pPr>
              <a:defRPr/>
            </a:pPr>
            <a:r>
              <a:rPr lang="en-GB"/>
              <a:t>Created by Mr. Lafferty Maths Dept.</a:t>
            </a:r>
          </a:p>
        </p:txBody>
      </p:sp>
      <p:sp>
        <p:nvSpPr>
          <p:cNvPr id="6" name="Rectangle 19">
            <a:extLst>
              <a:ext uri="{FF2B5EF4-FFF2-40B4-BE49-F238E27FC236}">
                <a16:creationId xmlns:a16="http://schemas.microsoft.com/office/drawing/2014/main" id="{44CFCA31-5887-DF7B-CCFD-CBE833F86E02}"/>
              </a:ext>
            </a:extLst>
          </p:cNvPr>
          <p:cNvSpPr>
            <a:spLocks noGrp="1" noChangeArrowheads="1"/>
          </p:cNvSpPr>
          <p:nvPr>
            <p:ph type="sldNum" sz="quarter" idx="12"/>
          </p:nvPr>
        </p:nvSpPr>
        <p:spPr>
          <a:ln/>
        </p:spPr>
        <p:txBody>
          <a:bodyPr/>
          <a:lstStyle>
            <a:lvl1pPr>
              <a:defRPr/>
            </a:lvl1pPr>
          </a:lstStyle>
          <a:p>
            <a:fld id="{3976CF17-2203-4C14-80CA-E15FA7CC49C1}" type="slidenum">
              <a:rPr lang="en-GB" altLang="en-US"/>
              <a:pPr/>
              <a:t>‹#›</a:t>
            </a:fld>
            <a:endParaRPr lang="en-GB" altLang="en-US"/>
          </a:p>
        </p:txBody>
      </p:sp>
    </p:spTree>
    <p:extLst>
      <p:ext uri="{BB962C8B-B14F-4D97-AF65-F5344CB8AC3E}">
        <p14:creationId xmlns:p14="http://schemas.microsoft.com/office/powerpoint/2010/main" val="1397955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8CECC7B-9A36-84FC-FD68-AA5B893A9FC7}"/>
              </a:ext>
            </a:extLst>
          </p:cNvPr>
          <p:cNvSpPr txBox="1"/>
          <p:nvPr userDrawn="1"/>
        </p:nvSpPr>
        <p:spPr>
          <a:xfrm>
            <a:off x="-66675" y="1560513"/>
            <a:ext cx="1030288" cy="276225"/>
          </a:xfrm>
          <a:prstGeom prst="rect">
            <a:avLst/>
          </a:prstGeom>
          <a:noFill/>
        </p:spPr>
        <p:txBody>
          <a:bodyPr wrap="none">
            <a:spAutoFit/>
          </a:bodyPr>
          <a:lstStyle/>
          <a:p>
            <a:pPr>
              <a:defRPr/>
            </a:pPr>
            <a:r>
              <a:rPr lang="en-GB" sz="1200" dirty="0">
                <a:solidFill>
                  <a:srgbClr val="FFFF00"/>
                </a:solidFill>
                <a:cs typeface="Arial" charset="0"/>
              </a:rPr>
              <a:t>MNU 3-03a</a:t>
            </a:r>
          </a:p>
        </p:txBody>
      </p:sp>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5" name="Date Placeholder 3">
            <a:extLst>
              <a:ext uri="{FF2B5EF4-FFF2-40B4-BE49-F238E27FC236}">
                <a16:creationId xmlns:a16="http://schemas.microsoft.com/office/drawing/2014/main" id="{D180C763-D5F6-5320-5A25-08FC71ED84E3}"/>
              </a:ext>
            </a:extLst>
          </p:cNvPr>
          <p:cNvSpPr>
            <a:spLocks noGrp="1"/>
          </p:cNvSpPr>
          <p:nvPr>
            <p:ph type="dt" sz="half" idx="10"/>
          </p:nvPr>
        </p:nvSpPr>
        <p:spPr/>
        <p:txBody>
          <a:bodyPr/>
          <a:lstStyle>
            <a:lvl1pPr>
              <a:defRPr/>
            </a:lvl1pPr>
          </a:lstStyle>
          <a:p>
            <a:pPr>
              <a:defRPr/>
            </a:pPr>
            <a:fld id="{4E0B3F51-642C-41B4-B5BC-F564F3118EEB}" type="datetime5">
              <a:rPr lang="en-GB"/>
              <a:pPr>
                <a:defRPr/>
              </a:pPr>
              <a:t>4-Jul-26</a:t>
            </a:fld>
            <a:endParaRPr lang="en-GB"/>
          </a:p>
        </p:txBody>
      </p:sp>
      <p:sp>
        <p:nvSpPr>
          <p:cNvPr id="6" name="Footer Placeholder 4">
            <a:extLst>
              <a:ext uri="{FF2B5EF4-FFF2-40B4-BE49-F238E27FC236}">
                <a16:creationId xmlns:a16="http://schemas.microsoft.com/office/drawing/2014/main" id="{29925C21-DC8E-357C-7ECE-725B62D75917}"/>
              </a:ext>
            </a:extLst>
          </p:cNvPr>
          <p:cNvSpPr>
            <a:spLocks noGrp="1"/>
          </p:cNvSpPr>
          <p:nvPr>
            <p:ph type="ftr" sz="quarter" idx="11"/>
          </p:nvPr>
        </p:nvSpPr>
        <p:spPr/>
        <p:txBody>
          <a:bodyPr/>
          <a:lstStyle>
            <a:lvl1pPr>
              <a:defRPr/>
            </a:lvl1pPr>
          </a:lstStyle>
          <a:p>
            <a:pPr>
              <a:defRPr/>
            </a:pPr>
            <a:r>
              <a:rPr lang="en-GB"/>
              <a:t>Created by Mr. Lafferty Maths Dept.</a:t>
            </a:r>
          </a:p>
        </p:txBody>
      </p:sp>
      <p:sp>
        <p:nvSpPr>
          <p:cNvPr id="7" name="Slide Number Placeholder 5">
            <a:extLst>
              <a:ext uri="{FF2B5EF4-FFF2-40B4-BE49-F238E27FC236}">
                <a16:creationId xmlns:a16="http://schemas.microsoft.com/office/drawing/2014/main" id="{65CC5593-3D00-B69D-EE4A-C5D1AF9B0067}"/>
              </a:ext>
            </a:extLst>
          </p:cNvPr>
          <p:cNvSpPr>
            <a:spLocks noGrp="1"/>
          </p:cNvSpPr>
          <p:nvPr>
            <p:ph type="sldNum" sz="quarter" idx="12"/>
          </p:nvPr>
        </p:nvSpPr>
        <p:spPr/>
        <p:txBody>
          <a:bodyPr/>
          <a:lstStyle>
            <a:lvl1pPr>
              <a:defRPr/>
            </a:lvl1pPr>
          </a:lstStyle>
          <a:p>
            <a:fld id="{898B14B3-374F-487A-8649-9DE901BE8CBC}" type="slidenum">
              <a:rPr lang="en-GB" altLang="en-US"/>
              <a:pPr/>
              <a:t>‹#›</a:t>
            </a:fld>
            <a:endParaRPr lang="en-GB" altLang="en-US"/>
          </a:p>
        </p:txBody>
      </p:sp>
    </p:spTree>
    <p:extLst>
      <p:ext uri="{BB962C8B-B14F-4D97-AF65-F5344CB8AC3E}">
        <p14:creationId xmlns:p14="http://schemas.microsoft.com/office/powerpoint/2010/main" val="3291601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284176-9B9F-020E-1D46-A1CC95E5F78F}"/>
              </a:ext>
            </a:extLst>
          </p:cNvPr>
          <p:cNvSpPr>
            <a:spLocks noGrp="1"/>
          </p:cNvSpPr>
          <p:nvPr>
            <p:ph type="dt" sz="half" idx="10"/>
          </p:nvPr>
        </p:nvSpPr>
        <p:spPr/>
        <p:txBody>
          <a:bodyPr/>
          <a:lstStyle>
            <a:lvl1pPr>
              <a:defRPr/>
            </a:lvl1pPr>
          </a:lstStyle>
          <a:p>
            <a:pPr>
              <a:defRPr/>
            </a:pPr>
            <a:fld id="{FC5C6289-CF1D-439E-AA79-05A8A3097F7E}" type="datetime5">
              <a:rPr lang="en-GB"/>
              <a:pPr>
                <a:defRPr/>
              </a:pPr>
              <a:t>4-Jul-26</a:t>
            </a:fld>
            <a:endParaRPr lang="en-GB"/>
          </a:p>
        </p:txBody>
      </p:sp>
      <p:sp>
        <p:nvSpPr>
          <p:cNvPr id="5" name="Footer Placeholder 4">
            <a:extLst>
              <a:ext uri="{FF2B5EF4-FFF2-40B4-BE49-F238E27FC236}">
                <a16:creationId xmlns:a16="http://schemas.microsoft.com/office/drawing/2014/main" id="{313E10F4-5D3E-B723-9770-3D1A861D8791}"/>
              </a:ext>
            </a:extLst>
          </p:cNvPr>
          <p:cNvSpPr>
            <a:spLocks noGrp="1"/>
          </p:cNvSpPr>
          <p:nvPr>
            <p:ph type="ftr" sz="quarter" idx="11"/>
          </p:nvPr>
        </p:nvSpPr>
        <p:spPr/>
        <p:txBody>
          <a:bodyPr/>
          <a:lstStyle>
            <a:lvl1pPr>
              <a:defRPr/>
            </a:lvl1pPr>
          </a:lstStyle>
          <a:p>
            <a:pPr>
              <a:defRPr/>
            </a:pPr>
            <a:r>
              <a:rPr lang="en-GB"/>
              <a:t>Created by Mr. Lafferty Maths Dept.</a:t>
            </a:r>
          </a:p>
        </p:txBody>
      </p:sp>
      <p:sp>
        <p:nvSpPr>
          <p:cNvPr id="6" name="Slide Number Placeholder 5">
            <a:extLst>
              <a:ext uri="{FF2B5EF4-FFF2-40B4-BE49-F238E27FC236}">
                <a16:creationId xmlns:a16="http://schemas.microsoft.com/office/drawing/2014/main" id="{3E50A7D8-B7DC-4BAD-B29E-8E317F95BCB5}"/>
              </a:ext>
            </a:extLst>
          </p:cNvPr>
          <p:cNvSpPr>
            <a:spLocks noGrp="1"/>
          </p:cNvSpPr>
          <p:nvPr>
            <p:ph type="sldNum" sz="quarter" idx="12"/>
          </p:nvPr>
        </p:nvSpPr>
        <p:spPr/>
        <p:txBody>
          <a:bodyPr/>
          <a:lstStyle>
            <a:lvl1pPr>
              <a:defRPr/>
            </a:lvl1pPr>
          </a:lstStyle>
          <a:p>
            <a:fld id="{72C2B6AE-9939-4EFA-9F1A-86DBF9870CD4}" type="slidenum">
              <a:rPr lang="en-GB" altLang="en-US"/>
              <a:pPr/>
              <a:t>‹#›</a:t>
            </a:fld>
            <a:endParaRPr lang="en-GB" altLang="en-US"/>
          </a:p>
        </p:txBody>
      </p:sp>
    </p:spTree>
    <p:extLst>
      <p:ext uri="{BB962C8B-B14F-4D97-AF65-F5344CB8AC3E}">
        <p14:creationId xmlns:p14="http://schemas.microsoft.com/office/powerpoint/2010/main" val="1040438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FFDEFA-B502-1491-6BE5-FB4F2F35C297}"/>
              </a:ext>
            </a:extLst>
          </p:cNvPr>
          <p:cNvSpPr>
            <a:spLocks noGrp="1"/>
          </p:cNvSpPr>
          <p:nvPr>
            <p:ph type="dt" sz="half" idx="10"/>
          </p:nvPr>
        </p:nvSpPr>
        <p:spPr/>
        <p:txBody>
          <a:bodyPr/>
          <a:lstStyle>
            <a:lvl1pPr>
              <a:defRPr/>
            </a:lvl1pPr>
          </a:lstStyle>
          <a:p>
            <a:pPr>
              <a:defRPr/>
            </a:pPr>
            <a:fld id="{C5440A60-4FCD-4B10-91FB-CDD12E250E9C}" type="datetime5">
              <a:rPr lang="en-GB"/>
              <a:pPr>
                <a:defRPr/>
              </a:pPr>
              <a:t>4-Jul-26</a:t>
            </a:fld>
            <a:endParaRPr lang="en-GB"/>
          </a:p>
        </p:txBody>
      </p:sp>
      <p:sp>
        <p:nvSpPr>
          <p:cNvPr id="5" name="Footer Placeholder 4">
            <a:extLst>
              <a:ext uri="{FF2B5EF4-FFF2-40B4-BE49-F238E27FC236}">
                <a16:creationId xmlns:a16="http://schemas.microsoft.com/office/drawing/2014/main" id="{13FAEF3B-5435-A447-9902-DE765E137216}"/>
              </a:ext>
            </a:extLst>
          </p:cNvPr>
          <p:cNvSpPr>
            <a:spLocks noGrp="1"/>
          </p:cNvSpPr>
          <p:nvPr>
            <p:ph type="ftr" sz="quarter" idx="11"/>
          </p:nvPr>
        </p:nvSpPr>
        <p:spPr/>
        <p:txBody>
          <a:bodyPr/>
          <a:lstStyle>
            <a:lvl1pPr>
              <a:defRPr/>
            </a:lvl1pPr>
          </a:lstStyle>
          <a:p>
            <a:pPr>
              <a:defRPr/>
            </a:pPr>
            <a:r>
              <a:rPr lang="en-GB"/>
              <a:t>Created by Mr. Lafferty Maths Dept.</a:t>
            </a:r>
          </a:p>
        </p:txBody>
      </p:sp>
      <p:sp>
        <p:nvSpPr>
          <p:cNvPr id="6" name="Slide Number Placeholder 5">
            <a:extLst>
              <a:ext uri="{FF2B5EF4-FFF2-40B4-BE49-F238E27FC236}">
                <a16:creationId xmlns:a16="http://schemas.microsoft.com/office/drawing/2014/main" id="{4BA871A6-E5C2-BEE4-1AF2-B8B2DE314853}"/>
              </a:ext>
            </a:extLst>
          </p:cNvPr>
          <p:cNvSpPr>
            <a:spLocks noGrp="1"/>
          </p:cNvSpPr>
          <p:nvPr>
            <p:ph type="sldNum" sz="quarter" idx="12"/>
          </p:nvPr>
        </p:nvSpPr>
        <p:spPr/>
        <p:txBody>
          <a:bodyPr/>
          <a:lstStyle>
            <a:lvl1pPr>
              <a:defRPr/>
            </a:lvl1pPr>
          </a:lstStyle>
          <a:p>
            <a:fld id="{7609830F-3E50-459B-8081-987C7C766E63}" type="slidenum">
              <a:rPr lang="en-GB" altLang="en-US"/>
              <a:pPr/>
              <a:t>‹#›</a:t>
            </a:fld>
            <a:endParaRPr lang="en-GB" altLang="en-US"/>
          </a:p>
        </p:txBody>
      </p:sp>
    </p:spTree>
    <p:extLst>
      <p:ext uri="{BB962C8B-B14F-4D97-AF65-F5344CB8AC3E}">
        <p14:creationId xmlns:p14="http://schemas.microsoft.com/office/powerpoint/2010/main" val="1514335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D5D0A2FE-F908-5C49-99DD-DB1D3612929F}"/>
              </a:ext>
            </a:extLst>
          </p:cNvPr>
          <p:cNvSpPr>
            <a:spLocks noGrp="1"/>
          </p:cNvSpPr>
          <p:nvPr>
            <p:ph type="dt" sz="half" idx="10"/>
          </p:nvPr>
        </p:nvSpPr>
        <p:spPr/>
        <p:txBody>
          <a:bodyPr/>
          <a:lstStyle>
            <a:lvl1pPr>
              <a:defRPr/>
            </a:lvl1pPr>
          </a:lstStyle>
          <a:p>
            <a:pPr>
              <a:defRPr/>
            </a:pPr>
            <a:fld id="{02335705-442A-4D70-B5B7-235A48AB22A7}" type="datetime5">
              <a:rPr lang="en-GB"/>
              <a:pPr>
                <a:defRPr/>
              </a:pPr>
              <a:t>4-Jul-26</a:t>
            </a:fld>
            <a:endParaRPr lang="en-GB"/>
          </a:p>
        </p:txBody>
      </p:sp>
      <p:sp>
        <p:nvSpPr>
          <p:cNvPr id="6" name="Footer Placeholder 4">
            <a:extLst>
              <a:ext uri="{FF2B5EF4-FFF2-40B4-BE49-F238E27FC236}">
                <a16:creationId xmlns:a16="http://schemas.microsoft.com/office/drawing/2014/main" id="{867C5E62-E12F-6462-DAF9-B44A4EB8E5BF}"/>
              </a:ext>
            </a:extLst>
          </p:cNvPr>
          <p:cNvSpPr>
            <a:spLocks noGrp="1"/>
          </p:cNvSpPr>
          <p:nvPr>
            <p:ph type="ftr" sz="quarter" idx="11"/>
          </p:nvPr>
        </p:nvSpPr>
        <p:spPr/>
        <p:txBody>
          <a:bodyPr/>
          <a:lstStyle>
            <a:lvl1pPr>
              <a:defRPr/>
            </a:lvl1pPr>
          </a:lstStyle>
          <a:p>
            <a:pPr>
              <a:defRPr/>
            </a:pPr>
            <a:r>
              <a:rPr lang="en-GB"/>
              <a:t>Created by Mr. Lafferty Maths Dept.</a:t>
            </a:r>
          </a:p>
        </p:txBody>
      </p:sp>
      <p:sp>
        <p:nvSpPr>
          <p:cNvPr id="7" name="Slide Number Placeholder 5">
            <a:extLst>
              <a:ext uri="{FF2B5EF4-FFF2-40B4-BE49-F238E27FC236}">
                <a16:creationId xmlns:a16="http://schemas.microsoft.com/office/drawing/2014/main" id="{48A810BD-0FEE-7174-BAE1-BBC9C2574BE5}"/>
              </a:ext>
            </a:extLst>
          </p:cNvPr>
          <p:cNvSpPr>
            <a:spLocks noGrp="1"/>
          </p:cNvSpPr>
          <p:nvPr>
            <p:ph type="sldNum" sz="quarter" idx="12"/>
          </p:nvPr>
        </p:nvSpPr>
        <p:spPr/>
        <p:txBody>
          <a:bodyPr/>
          <a:lstStyle>
            <a:lvl1pPr>
              <a:defRPr/>
            </a:lvl1pPr>
          </a:lstStyle>
          <a:p>
            <a:fld id="{3D958E6C-AAE5-4934-8746-818CE864A6DC}" type="slidenum">
              <a:rPr lang="en-GB" altLang="en-US"/>
              <a:pPr/>
              <a:t>‹#›</a:t>
            </a:fld>
            <a:endParaRPr lang="en-GB" altLang="en-US"/>
          </a:p>
        </p:txBody>
      </p:sp>
    </p:spTree>
    <p:extLst>
      <p:ext uri="{BB962C8B-B14F-4D97-AF65-F5344CB8AC3E}">
        <p14:creationId xmlns:p14="http://schemas.microsoft.com/office/powerpoint/2010/main" val="2982997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CA9DAAFF-8E1F-0442-606A-279D58E48CA4}"/>
              </a:ext>
            </a:extLst>
          </p:cNvPr>
          <p:cNvSpPr>
            <a:spLocks noGrp="1"/>
          </p:cNvSpPr>
          <p:nvPr>
            <p:ph type="dt" sz="half" idx="10"/>
          </p:nvPr>
        </p:nvSpPr>
        <p:spPr/>
        <p:txBody>
          <a:bodyPr/>
          <a:lstStyle>
            <a:lvl1pPr>
              <a:defRPr/>
            </a:lvl1pPr>
          </a:lstStyle>
          <a:p>
            <a:pPr>
              <a:defRPr/>
            </a:pPr>
            <a:fld id="{0996A152-5D2F-496F-9CA5-8AD8496C658B}" type="datetime5">
              <a:rPr lang="en-GB"/>
              <a:pPr>
                <a:defRPr/>
              </a:pPr>
              <a:t>4-Jul-26</a:t>
            </a:fld>
            <a:endParaRPr lang="en-GB"/>
          </a:p>
        </p:txBody>
      </p:sp>
      <p:sp>
        <p:nvSpPr>
          <p:cNvPr id="8" name="Footer Placeholder 4">
            <a:extLst>
              <a:ext uri="{FF2B5EF4-FFF2-40B4-BE49-F238E27FC236}">
                <a16:creationId xmlns:a16="http://schemas.microsoft.com/office/drawing/2014/main" id="{1AD6D05B-DBD1-8A6C-D01A-6EF5C7CC0DA1}"/>
              </a:ext>
            </a:extLst>
          </p:cNvPr>
          <p:cNvSpPr>
            <a:spLocks noGrp="1"/>
          </p:cNvSpPr>
          <p:nvPr>
            <p:ph type="ftr" sz="quarter" idx="11"/>
          </p:nvPr>
        </p:nvSpPr>
        <p:spPr/>
        <p:txBody>
          <a:bodyPr/>
          <a:lstStyle>
            <a:lvl1pPr>
              <a:defRPr/>
            </a:lvl1pPr>
          </a:lstStyle>
          <a:p>
            <a:pPr>
              <a:defRPr/>
            </a:pPr>
            <a:r>
              <a:rPr lang="en-GB"/>
              <a:t>Created by Mr. Lafferty Maths Dept.</a:t>
            </a:r>
          </a:p>
        </p:txBody>
      </p:sp>
      <p:sp>
        <p:nvSpPr>
          <p:cNvPr id="9" name="Slide Number Placeholder 5">
            <a:extLst>
              <a:ext uri="{FF2B5EF4-FFF2-40B4-BE49-F238E27FC236}">
                <a16:creationId xmlns:a16="http://schemas.microsoft.com/office/drawing/2014/main" id="{3C8EA7BB-9F7D-0B1A-43AB-BBB9CDF169B9}"/>
              </a:ext>
            </a:extLst>
          </p:cNvPr>
          <p:cNvSpPr>
            <a:spLocks noGrp="1"/>
          </p:cNvSpPr>
          <p:nvPr>
            <p:ph type="sldNum" sz="quarter" idx="12"/>
          </p:nvPr>
        </p:nvSpPr>
        <p:spPr/>
        <p:txBody>
          <a:bodyPr/>
          <a:lstStyle>
            <a:lvl1pPr>
              <a:defRPr/>
            </a:lvl1pPr>
          </a:lstStyle>
          <a:p>
            <a:fld id="{FC190838-AE71-4489-972E-68A0366B74A3}" type="slidenum">
              <a:rPr lang="en-GB" altLang="en-US"/>
              <a:pPr/>
              <a:t>‹#›</a:t>
            </a:fld>
            <a:endParaRPr lang="en-GB" altLang="en-US"/>
          </a:p>
        </p:txBody>
      </p:sp>
    </p:spTree>
    <p:extLst>
      <p:ext uri="{BB962C8B-B14F-4D97-AF65-F5344CB8AC3E}">
        <p14:creationId xmlns:p14="http://schemas.microsoft.com/office/powerpoint/2010/main" val="1128966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6E6EF216-2990-5E56-7A34-E58C75F8F545}"/>
              </a:ext>
            </a:extLst>
          </p:cNvPr>
          <p:cNvSpPr>
            <a:spLocks noGrp="1"/>
          </p:cNvSpPr>
          <p:nvPr>
            <p:ph type="dt" sz="half" idx="10"/>
          </p:nvPr>
        </p:nvSpPr>
        <p:spPr/>
        <p:txBody>
          <a:bodyPr/>
          <a:lstStyle>
            <a:lvl1pPr>
              <a:defRPr/>
            </a:lvl1pPr>
          </a:lstStyle>
          <a:p>
            <a:pPr>
              <a:defRPr/>
            </a:pPr>
            <a:fld id="{D767DC1D-796F-4868-B99B-0F9F6981B633}" type="datetime5">
              <a:rPr lang="en-GB"/>
              <a:pPr>
                <a:defRPr/>
              </a:pPr>
              <a:t>4-Jul-26</a:t>
            </a:fld>
            <a:endParaRPr lang="en-GB"/>
          </a:p>
        </p:txBody>
      </p:sp>
      <p:sp>
        <p:nvSpPr>
          <p:cNvPr id="4" name="Footer Placeholder 4">
            <a:extLst>
              <a:ext uri="{FF2B5EF4-FFF2-40B4-BE49-F238E27FC236}">
                <a16:creationId xmlns:a16="http://schemas.microsoft.com/office/drawing/2014/main" id="{D2783523-C278-7DF1-40F6-555E8BA13BDE}"/>
              </a:ext>
            </a:extLst>
          </p:cNvPr>
          <p:cNvSpPr>
            <a:spLocks noGrp="1"/>
          </p:cNvSpPr>
          <p:nvPr>
            <p:ph type="ftr" sz="quarter" idx="11"/>
          </p:nvPr>
        </p:nvSpPr>
        <p:spPr/>
        <p:txBody>
          <a:bodyPr/>
          <a:lstStyle>
            <a:lvl1pPr>
              <a:defRPr/>
            </a:lvl1pPr>
          </a:lstStyle>
          <a:p>
            <a:pPr>
              <a:defRPr/>
            </a:pPr>
            <a:r>
              <a:rPr lang="en-GB"/>
              <a:t>Created by Mr. Lafferty Maths Dept.</a:t>
            </a:r>
          </a:p>
        </p:txBody>
      </p:sp>
      <p:sp>
        <p:nvSpPr>
          <p:cNvPr id="5" name="Slide Number Placeholder 5">
            <a:extLst>
              <a:ext uri="{FF2B5EF4-FFF2-40B4-BE49-F238E27FC236}">
                <a16:creationId xmlns:a16="http://schemas.microsoft.com/office/drawing/2014/main" id="{66FF4014-CF63-A003-8277-62EA90B8ADA8}"/>
              </a:ext>
            </a:extLst>
          </p:cNvPr>
          <p:cNvSpPr>
            <a:spLocks noGrp="1"/>
          </p:cNvSpPr>
          <p:nvPr>
            <p:ph type="sldNum" sz="quarter" idx="12"/>
          </p:nvPr>
        </p:nvSpPr>
        <p:spPr/>
        <p:txBody>
          <a:bodyPr/>
          <a:lstStyle>
            <a:lvl1pPr>
              <a:defRPr/>
            </a:lvl1pPr>
          </a:lstStyle>
          <a:p>
            <a:fld id="{9E6A90E8-B975-46CB-B50E-12F4D5449559}" type="slidenum">
              <a:rPr lang="en-GB" altLang="en-US"/>
              <a:pPr/>
              <a:t>‹#›</a:t>
            </a:fld>
            <a:endParaRPr lang="en-GB" altLang="en-US"/>
          </a:p>
        </p:txBody>
      </p:sp>
    </p:spTree>
    <p:extLst>
      <p:ext uri="{BB962C8B-B14F-4D97-AF65-F5344CB8AC3E}">
        <p14:creationId xmlns:p14="http://schemas.microsoft.com/office/powerpoint/2010/main" val="165993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FC70AD-3161-EE83-57D3-7CF9101B2872}"/>
              </a:ext>
            </a:extLst>
          </p:cNvPr>
          <p:cNvSpPr txBox="1"/>
          <p:nvPr userDrawn="1"/>
        </p:nvSpPr>
        <p:spPr>
          <a:xfrm>
            <a:off x="0" y="1565275"/>
            <a:ext cx="1000125" cy="261938"/>
          </a:xfrm>
          <a:prstGeom prst="rect">
            <a:avLst/>
          </a:prstGeom>
          <a:noFill/>
        </p:spPr>
        <p:txBody>
          <a:bodyPr wrap="none">
            <a:spAutoFit/>
          </a:bodyPr>
          <a:lstStyle/>
          <a:p>
            <a:pPr>
              <a:defRPr/>
            </a:pPr>
            <a:r>
              <a:rPr lang="en-GB" sz="1100" dirty="0">
                <a:solidFill>
                  <a:srgbClr val="FFFF00"/>
                </a:solidFill>
                <a:cs typeface="Arial" charset="0"/>
              </a:rPr>
              <a:t>MNU 3-09a </a:t>
            </a:r>
          </a:p>
        </p:txBody>
      </p:sp>
      <p:sp>
        <p:nvSpPr>
          <p:cNvPr id="3" name="Date Placeholder 1">
            <a:extLst>
              <a:ext uri="{FF2B5EF4-FFF2-40B4-BE49-F238E27FC236}">
                <a16:creationId xmlns:a16="http://schemas.microsoft.com/office/drawing/2014/main" id="{2154B0CA-1987-9E2D-4226-F8DAE783C932}"/>
              </a:ext>
            </a:extLst>
          </p:cNvPr>
          <p:cNvSpPr>
            <a:spLocks noGrp="1"/>
          </p:cNvSpPr>
          <p:nvPr>
            <p:ph type="dt" sz="half" idx="10"/>
          </p:nvPr>
        </p:nvSpPr>
        <p:spPr/>
        <p:txBody>
          <a:bodyPr/>
          <a:lstStyle>
            <a:lvl1pPr>
              <a:defRPr/>
            </a:lvl1pPr>
          </a:lstStyle>
          <a:p>
            <a:pPr>
              <a:defRPr/>
            </a:pPr>
            <a:fld id="{EAF1A919-5B27-4E94-AFBC-60B1219AEE77}" type="datetime5">
              <a:rPr lang="en-GB"/>
              <a:pPr>
                <a:defRPr/>
              </a:pPr>
              <a:t>4-Jul-26</a:t>
            </a:fld>
            <a:endParaRPr lang="en-GB"/>
          </a:p>
        </p:txBody>
      </p:sp>
      <p:sp>
        <p:nvSpPr>
          <p:cNvPr id="4" name="Footer Placeholder 2">
            <a:extLst>
              <a:ext uri="{FF2B5EF4-FFF2-40B4-BE49-F238E27FC236}">
                <a16:creationId xmlns:a16="http://schemas.microsoft.com/office/drawing/2014/main" id="{BB0C5FDF-7467-54D0-1993-A5C51A9536D0}"/>
              </a:ext>
            </a:extLst>
          </p:cNvPr>
          <p:cNvSpPr>
            <a:spLocks noGrp="1"/>
          </p:cNvSpPr>
          <p:nvPr>
            <p:ph type="ftr" sz="quarter" idx="11"/>
          </p:nvPr>
        </p:nvSpPr>
        <p:spPr/>
        <p:txBody>
          <a:bodyPr/>
          <a:lstStyle>
            <a:lvl1pPr>
              <a:defRPr/>
            </a:lvl1pPr>
          </a:lstStyle>
          <a:p>
            <a:pPr>
              <a:defRPr/>
            </a:pPr>
            <a:r>
              <a:rPr lang="en-GB"/>
              <a:t>Created by Mr. Lafferty Maths Dept.</a:t>
            </a:r>
          </a:p>
        </p:txBody>
      </p:sp>
      <p:sp>
        <p:nvSpPr>
          <p:cNvPr id="5" name="Slide Number Placeholder 3">
            <a:extLst>
              <a:ext uri="{FF2B5EF4-FFF2-40B4-BE49-F238E27FC236}">
                <a16:creationId xmlns:a16="http://schemas.microsoft.com/office/drawing/2014/main" id="{B00D9037-A6C1-2571-1F90-DB32BDF5B683}"/>
              </a:ext>
            </a:extLst>
          </p:cNvPr>
          <p:cNvSpPr>
            <a:spLocks noGrp="1"/>
          </p:cNvSpPr>
          <p:nvPr>
            <p:ph type="sldNum" sz="quarter" idx="12"/>
          </p:nvPr>
        </p:nvSpPr>
        <p:spPr/>
        <p:txBody>
          <a:bodyPr/>
          <a:lstStyle>
            <a:lvl1pPr>
              <a:defRPr/>
            </a:lvl1pPr>
          </a:lstStyle>
          <a:p>
            <a:fld id="{484A1CB8-7FC5-465F-9165-42FF975DCB9C}" type="slidenum">
              <a:rPr lang="en-GB" altLang="en-US"/>
              <a:pPr/>
              <a:t>‹#›</a:t>
            </a:fld>
            <a:endParaRPr lang="en-GB" altLang="en-US"/>
          </a:p>
        </p:txBody>
      </p:sp>
    </p:spTree>
    <p:extLst>
      <p:ext uri="{BB962C8B-B14F-4D97-AF65-F5344CB8AC3E}">
        <p14:creationId xmlns:p14="http://schemas.microsoft.com/office/powerpoint/2010/main" val="27770773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2AD647C-1C20-0C80-9F03-3AEF564F6594}"/>
              </a:ext>
            </a:extLst>
          </p:cNvPr>
          <p:cNvSpPr>
            <a:spLocks noGrp="1"/>
          </p:cNvSpPr>
          <p:nvPr>
            <p:ph type="dt" sz="half" idx="10"/>
          </p:nvPr>
        </p:nvSpPr>
        <p:spPr/>
        <p:txBody>
          <a:bodyPr/>
          <a:lstStyle>
            <a:lvl1pPr>
              <a:defRPr/>
            </a:lvl1pPr>
          </a:lstStyle>
          <a:p>
            <a:pPr>
              <a:defRPr/>
            </a:pPr>
            <a:fld id="{705223BD-4693-468C-ACBF-A114EB29F8D8}" type="datetime5">
              <a:rPr lang="en-GB"/>
              <a:pPr>
                <a:defRPr/>
              </a:pPr>
              <a:t>4-Jul-26</a:t>
            </a:fld>
            <a:endParaRPr lang="en-GB"/>
          </a:p>
        </p:txBody>
      </p:sp>
      <p:sp>
        <p:nvSpPr>
          <p:cNvPr id="6" name="Footer Placeholder 4">
            <a:extLst>
              <a:ext uri="{FF2B5EF4-FFF2-40B4-BE49-F238E27FC236}">
                <a16:creationId xmlns:a16="http://schemas.microsoft.com/office/drawing/2014/main" id="{92C69716-DB36-85E8-5E1D-207FACF53418}"/>
              </a:ext>
            </a:extLst>
          </p:cNvPr>
          <p:cNvSpPr>
            <a:spLocks noGrp="1"/>
          </p:cNvSpPr>
          <p:nvPr>
            <p:ph type="ftr" sz="quarter" idx="11"/>
          </p:nvPr>
        </p:nvSpPr>
        <p:spPr/>
        <p:txBody>
          <a:bodyPr/>
          <a:lstStyle>
            <a:lvl1pPr>
              <a:defRPr/>
            </a:lvl1pPr>
          </a:lstStyle>
          <a:p>
            <a:pPr>
              <a:defRPr/>
            </a:pPr>
            <a:r>
              <a:rPr lang="en-GB"/>
              <a:t>Created by Mr. Lafferty Maths Dept.</a:t>
            </a:r>
          </a:p>
        </p:txBody>
      </p:sp>
      <p:sp>
        <p:nvSpPr>
          <p:cNvPr id="7" name="Slide Number Placeholder 5">
            <a:extLst>
              <a:ext uri="{FF2B5EF4-FFF2-40B4-BE49-F238E27FC236}">
                <a16:creationId xmlns:a16="http://schemas.microsoft.com/office/drawing/2014/main" id="{12D45488-BC6D-FEB1-96C8-A65A23B6941C}"/>
              </a:ext>
            </a:extLst>
          </p:cNvPr>
          <p:cNvSpPr>
            <a:spLocks noGrp="1"/>
          </p:cNvSpPr>
          <p:nvPr>
            <p:ph type="sldNum" sz="quarter" idx="12"/>
          </p:nvPr>
        </p:nvSpPr>
        <p:spPr/>
        <p:txBody>
          <a:bodyPr/>
          <a:lstStyle>
            <a:lvl1pPr>
              <a:defRPr/>
            </a:lvl1pPr>
          </a:lstStyle>
          <a:p>
            <a:fld id="{B1F548C1-A9F3-4FCD-9F52-BCCBFCC1852F}" type="slidenum">
              <a:rPr lang="en-GB" altLang="en-US"/>
              <a:pPr/>
              <a:t>‹#›</a:t>
            </a:fld>
            <a:endParaRPr lang="en-GB" altLang="en-US"/>
          </a:p>
        </p:txBody>
      </p:sp>
    </p:spTree>
    <p:extLst>
      <p:ext uri="{BB962C8B-B14F-4D97-AF65-F5344CB8AC3E}">
        <p14:creationId xmlns:p14="http://schemas.microsoft.com/office/powerpoint/2010/main" val="199341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7">
            <a:extLst>
              <a:ext uri="{FF2B5EF4-FFF2-40B4-BE49-F238E27FC236}">
                <a16:creationId xmlns:a16="http://schemas.microsoft.com/office/drawing/2014/main" id="{D9CB7B72-5AF0-9B45-26F5-957C0A196911}"/>
              </a:ext>
            </a:extLst>
          </p:cNvPr>
          <p:cNvSpPr>
            <a:spLocks noGrp="1" noChangeArrowheads="1"/>
          </p:cNvSpPr>
          <p:nvPr>
            <p:ph type="dt" sz="half" idx="10"/>
          </p:nvPr>
        </p:nvSpPr>
        <p:spPr>
          <a:ln/>
        </p:spPr>
        <p:txBody>
          <a:bodyPr/>
          <a:lstStyle>
            <a:lvl1pPr>
              <a:defRPr/>
            </a:lvl1pPr>
          </a:lstStyle>
          <a:p>
            <a:pPr>
              <a:defRPr/>
            </a:pPr>
            <a:fld id="{E3005749-5E47-45D5-9784-3E0E5EF66F14}" type="datetime5">
              <a:rPr lang="en-GB"/>
              <a:pPr>
                <a:defRPr/>
              </a:pPr>
              <a:t>4-Jul-26</a:t>
            </a:fld>
            <a:endParaRPr lang="en-GB"/>
          </a:p>
        </p:txBody>
      </p:sp>
      <p:sp>
        <p:nvSpPr>
          <p:cNvPr id="5" name="Rectangle 18">
            <a:extLst>
              <a:ext uri="{FF2B5EF4-FFF2-40B4-BE49-F238E27FC236}">
                <a16:creationId xmlns:a16="http://schemas.microsoft.com/office/drawing/2014/main" id="{E92FAB0D-1CF7-5935-6862-A0DC9A5D9F4D}"/>
              </a:ext>
            </a:extLst>
          </p:cNvPr>
          <p:cNvSpPr>
            <a:spLocks noGrp="1" noChangeArrowheads="1"/>
          </p:cNvSpPr>
          <p:nvPr>
            <p:ph type="ftr" sz="quarter" idx="11"/>
          </p:nvPr>
        </p:nvSpPr>
        <p:spPr>
          <a:ln/>
        </p:spPr>
        <p:txBody>
          <a:bodyPr/>
          <a:lstStyle>
            <a:lvl1pPr>
              <a:defRPr/>
            </a:lvl1pPr>
          </a:lstStyle>
          <a:p>
            <a:pPr>
              <a:defRPr/>
            </a:pPr>
            <a:r>
              <a:rPr lang="en-GB"/>
              <a:t>Created by Mr. Lafferty Maths Dept.</a:t>
            </a:r>
          </a:p>
        </p:txBody>
      </p:sp>
      <p:sp>
        <p:nvSpPr>
          <p:cNvPr id="6" name="Rectangle 19">
            <a:extLst>
              <a:ext uri="{FF2B5EF4-FFF2-40B4-BE49-F238E27FC236}">
                <a16:creationId xmlns:a16="http://schemas.microsoft.com/office/drawing/2014/main" id="{487C0150-F6E3-270D-A61E-E43027F33E35}"/>
              </a:ext>
            </a:extLst>
          </p:cNvPr>
          <p:cNvSpPr>
            <a:spLocks noGrp="1" noChangeArrowheads="1"/>
          </p:cNvSpPr>
          <p:nvPr>
            <p:ph type="sldNum" sz="quarter" idx="12"/>
          </p:nvPr>
        </p:nvSpPr>
        <p:spPr>
          <a:ln/>
        </p:spPr>
        <p:txBody>
          <a:bodyPr/>
          <a:lstStyle>
            <a:lvl1pPr>
              <a:defRPr/>
            </a:lvl1pPr>
          </a:lstStyle>
          <a:p>
            <a:fld id="{481DC06B-4999-4B90-B384-6468C10A2799}" type="slidenum">
              <a:rPr lang="en-GB" altLang="en-US"/>
              <a:pPr/>
              <a:t>‹#›</a:t>
            </a:fld>
            <a:endParaRPr lang="en-GB" altLang="en-US"/>
          </a:p>
        </p:txBody>
      </p:sp>
    </p:spTree>
    <p:extLst>
      <p:ext uri="{BB962C8B-B14F-4D97-AF65-F5344CB8AC3E}">
        <p14:creationId xmlns:p14="http://schemas.microsoft.com/office/powerpoint/2010/main" val="201378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84CBBC9-B0EB-EC15-C181-71E5F8517D31}"/>
              </a:ext>
            </a:extLst>
          </p:cNvPr>
          <p:cNvSpPr>
            <a:spLocks noGrp="1"/>
          </p:cNvSpPr>
          <p:nvPr>
            <p:ph type="dt" sz="half" idx="10"/>
          </p:nvPr>
        </p:nvSpPr>
        <p:spPr/>
        <p:txBody>
          <a:bodyPr/>
          <a:lstStyle>
            <a:lvl1pPr>
              <a:defRPr/>
            </a:lvl1pPr>
          </a:lstStyle>
          <a:p>
            <a:pPr>
              <a:defRPr/>
            </a:pPr>
            <a:fld id="{0B7990B3-A203-4689-9DB7-9B99B68BA686}" type="datetime5">
              <a:rPr lang="en-GB"/>
              <a:pPr>
                <a:defRPr/>
              </a:pPr>
              <a:t>4-Jul-26</a:t>
            </a:fld>
            <a:endParaRPr lang="en-GB"/>
          </a:p>
        </p:txBody>
      </p:sp>
      <p:sp>
        <p:nvSpPr>
          <p:cNvPr id="6" name="Footer Placeholder 4">
            <a:extLst>
              <a:ext uri="{FF2B5EF4-FFF2-40B4-BE49-F238E27FC236}">
                <a16:creationId xmlns:a16="http://schemas.microsoft.com/office/drawing/2014/main" id="{CFD732A9-D33F-D6BA-32A8-7200A3588A59}"/>
              </a:ext>
            </a:extLst>
          </p:cNvPr>
          <p:cNvSpPr>
            <a:spLocks noGrp="1"/>
          </p:cNvSpPr>
          <p:nvPr>
            <p:ph type="ftr" sz="quarter" idx="11"/>
          </p:nvPr>
        </p:nvSpPr>
        <p:spPr/>
        <p:txBody>
          <a:bodyPr/>
          <a:lstStyle>
            <a:lvl1pPr>
              <a:defRPr/>
            </a:lvl1pPr>
          </a:lstStyle>
          <a:p>
            <a:pPr>
              <a:defRPr/>
            </a:pPr>
            <a:r>
              <a:rPr lang="en-GB"/>
              <a:t>Created by Mr. Lafferty Maths Dept.</a:t>
            </a:r>
          </a:p>
        </p:txBody>
      </p:sp>
      <p:sp>
        <p:nvSpPr>
          <p:cNvPr id="7" name="Slide Number Placeholder 5">
            <a:extLst>
              <a:ext uri="{FF2B5EF4-FFF2-40B4-BE49-F238E27FC236}">
                <a16:creationId xmlns:a16="http://schemas.microsoft.com/office/drawing/2014/main" id="{30782830-5A10-4951-63E9-EAC4706B32E9}"/>
              </a:ext>
            </a:extLst>
          </p:cNvPr>
          <p:cNvSpPr>
            <a:spLocks noGrp="1"/>
          </p:cNvSpPr>
          <p:nvPr>
            <p:ph type="sldNum" sz="quarter" idx="12"/>
          </p:nvPr>
        </p:nvSpPr>
        <p:spPr/>
        <p:txBody>
          <a:bodyPr/>
          <a:lstStyle>
            <a:lvl1pPr>
              <a:defRPr/>
            </a:lvl1pPr>
          </a:lstStyle>
          <a:p>
            <a:fld id="{DB1641A0-AFB2-4408-B517-67FA8C10F9B9}" type="slidenum">
              <a:rPr lang="en-GB" altLang="en-US"/>
              <a:pPr/>
              <a:t>‹#›</a:t>
            </a:fld>
            <a:endParaRPr lang="en-GB" altLang="en-US"/>
          </a:p>
        </p:txBody>
      </p:sp>
    </p:spTree>
    <p:extLst>
      <p:ext uri="{BB962C8B-B14F-4D97-AF65-F5344CB8AC3E}">
        <p14:creationId xmlns:p14="http://schemas.microsoft.com/office/powerpoint/2010/main" val="783826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CC4FC4-7BD7-B9B4-A46B-B64DDF5EA52C}"/>
              </a:ext>
            </a:extLst>
          </p:cNvPr>
          <p:cNvSpPr>
            <a:spLocks noGrp="1"/>
          </p:cNvSpPr>
          <p:nvPr>
            <p:ph type="dt" sz="half" idx="10"/>
          </p:nvPr>
        </p:nvSpPr>
        <p:spPr/>
        <p:txBody>
          <a:bodyPr/>
          <a:lstStyle>
            <a:lvl1pPr>
              <a:defRPr/>
            </a:lvl1pPr>
          </a:lstStyle>
          <a:p>
            <a:pPr>
              <a:defRPr/>
            </a:pPr>
            <a:fld id="{3295CF35-C018-4E1E-B50E-C90DC93C5907}" type="datetime5">
              <a:rPr lang="en-GB"/>
              <a:pPr>
                <a:defRPr/>
              </a:pPr>
              <a:t>4-Jul-26</a:t>
            </a:fld>
            <a:endParaRPr lang="en-GB"/>
          </a:p>
        </p:txBody>
      </p:sp>
      <p:sp>
        <p:nvSpPr>
          <p:cNvPr id="5" name="Footer Placeholder 4">
            <a:extLst>
              <a:ext uri="{FF2B5EF4-FFF2-40B4-BE49-F238E27FC236}">
                <a16:creationId xmlns:a16="http://schemas.microsoft.com/office/drawing/2014/main" id="{FD7D852C-28F7-FBEC-66A8-05B2980D860B}"/>
              </a:ext>
            </a:extLst>
          </p:cNvPr>
          <p:cNvSpPr>
            <a:spLocks noGrp="1"/>
          </p:cNvSpPr>
          <p:nvPr>
            <p:ph type="ftr" sz="quarter" idx="11"/>
          </p:nvPr>
        </p:nvSpPr>
        <p:spPr/>
        <p:txBody>
          <a:bodyPr/>
          <a:lstStyle>
            <a:lvl1pPr>
              <a:defRPr/>
            </a:lvl1pPr>
          </a:lstStyle>
          <a:p>
            <a:pPr>
              <a:defRPr/>
            </a:pPr>
            <a:r>
              <a:rPr lang="en-GB"/>
              <a:t>Created by Mr. Lafferty Maths Dept.</a:t>
            </a:r>
          </a:p>
        </p:txBody>
      </p:sp>
      <p:sp>
        <p:nvSpPr>
          <p:cNvPr id="6" name="Slide Number Placeholder 5">
            <a:extLst>
              <a:ext uri="{FF2B5EF4-FFF2-40B4-BE49-F238E27FC236}">
                <a16:creationId xmlns:a16="http://schemas.microsoft.com/office/drawing/2014/main" id="{45308969-0F33-CD51-5558-424415722A94}"/>
              </a:ext>
            </a:extLst>
          </p:cNvPr>
          <p:cNvSpPr>
            <a:spLocks noGrp="1"/>
          </p:cNvSpPr>
          <p:nvPr>
            <p:ph type="sldNum" sz="quarter" idx="12"/>
          </p:nvPr>
        </p:nvSpPr>
        <p:spPr/>
        <p:txBody>
          <a:bodyPr/>
          <a:lstStyle>
            <a:lvl1pPr>
              <a:defRPr/>
            </a:lvl1pPr>
          </a:lstStyle>
          <a:p>
            <a:fld id="{2DFE2290-820E-4793-B949-5BA5927105B2}" type="slidenum">
              <a:rPr lang="en-GB" altLang="en-US"/>
              <a:pPr/>
              <a:t>‹#›</a:t>
            </a:fld>
            <a:endParaRPr lang="en-GB" altLang="en-US"/>
          </a:p>
        </p:txBody>
      </p:sp>
    </p:spTree>
    <p:extLst>
      <p:ext uri="{BB962C8B-B14F-4D97-AF65-F5344CB8AC3E}">
        <p14:creationId xmlns:p14="http://schemas.microsoft.com/office/powerpoint/2010/main" val="22947905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DEF945-D0FD-1DDB-31E6-C69598694EF0}"/>
              </a:ext>
            </a:extLst>
          </p:cNvPr>
          <p:cNvSpPr>
            <a:spLocks noGrp="1"/>
          </p:cNvSpPr>
          <p:nvPr>
            <p:ph type="dt" sz="half" idx="10"/>
          </p:nvPr>
        </p:nvSpPr>
        <p:spPr/>
        <p:txBody>
          <a:bodyPr/>
          <a:lstStyle>
            <a:lvl1pPr>
              <a:defRPr/>
            </a:lvl1pPr>
          </a:lstStyle>
          <a:p>
            <a:pPr>
              <a:defRPr/>
            </a:pPr>
            <a:fld id="{7A18E64D-D08A-4B0A-91FE-7D2F565FCAD6}" type="datetime5">
              <a:rPr lang="en-GB"/>
              <a:pPr>
                <a:defRPr/>
              </a:pPr>
              <a:t>4-Jul-26</a:t>
            </a:fld>
            <a:endParaRPr lang="en-GB"/>
          </a:p>
        </p:txBody>
      </p:sp>
      <p:sp>
        <p:nvSpPr>
          <p:cNvPr id="5" name="Footer Placeholder 4">
            <a:extLst>
              <a:ext uri="{FF2B5EF4-FFF2-40B4-BE49-F238E27FC236}">
                <a16:creationId xmlns:a16="http://schemas.microsoft.com/office/drawing/2014/main" id="{8274A144-6FB0-408C-6234-A26C307CE88D}"/>
              </a:ext>
            </a:extLst>
          </p:cNvPr>
          <p:cNvSpPr>
            <a:spLocks noGrp="1"/>
          </p:cNvSpPr>
          <p:nvPr>
            <p:ph type="ftr" sz="quarter" idx="11"/>
          </p:nvPr>
        </p:nvSpPr>
        <p:spPr/>
        <p:txBody>
          <a:bodyPr/>
          <a:lstStyle>
            <a:lvl1pPr>
              <a:defRPr/>
            </a:lvl1pPr>
          </a:lstStyle>
          <a:p>
            <a:pPr>
              <a:defRPr/>
            </a:pPr>
            <a:r>
              <a:rPr lang="en-GB"/>
              <a:t>Created by Mr. Lafferty Maths Dept.</a:t>
            </a:r>
          </a:p>
        </p:txBody>
      </p:sp>
      <p:sp>
        <p:nvSpPr>
          <p:cNvPr id="6" name="Slide Number Placeholder 5">
            <a:extLst>
              <a:ext uri="{FF2B5EF4-FFF2-40B4-BE49-F238E27FC236}">
                <a16:creationId xmlns:a16="http://schemas.microsoft.com/office/drawing/2014/main" id="{66D4D65A-B369-AC7F-5F86-6C006175BB30}"/>
              </a:ext>
            </a:extLst>
          </p:cNvPr>
          <p:cNvSpPr>
            <a:spLocks noGrp="1"/>
          </p:cNvSpPr>
          <p:nvPr>
            <p:ph type="sldNum" sz="quarter" idx="12"/>
          </p:nvPr>
        </p:nvSpPr>
        <p:spPr/>
        <p:txBody>
          <a:bodyPr/>
          <a:lstStyle>
            <a:lvl1pPr>
              <a:defRPr/>
            </a:lvl1pPr>
          </a:lstStyle>
          <a:p>
            <a:fld id="{E965A6FD-B76B-4B34-927E-1C13CE040A70}" type="slidenum">
              <a:rPr lang="en-GB" altLang="en-US"/>
              <a:pPr/>
              <a:t>‹#›</a:t>
            </a:fld>
            <a:endParaRPr lang="en-GB" altLang="en-US"/>
          </a:p>
        </p:txBody>
      </p:sp>
    </p:spTree>
    <p:extLst>
      <p:ext uri="{BB962C8B-B14F-4D97-AF65-F5344CB8AC3E}">
        <p14:creationId xmlns:p14="http://schemas.microsoft.com/office/powerpoint/2010/main" val="2378354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7">
            <a:extLst>
              <a:ext uri="{FF2B5EF4-FFF2-40B4-BE49-F238E27FC236}">
                <a16:creationId xmlns:a16="http://schemas.microsoft.com/office/drawing/2014/main" id="{40835014-4CC0-6165-4308-2DC72A9AAEEB}"/>
              </a:ext>
            </a:extLst>
          </p:cNvPr>
          <p:cNvSpPr>
            <a:spLocks noGrp="1" noChangeArrowheads="1"/>
          </p:cNvSpPr>
          <p:nvPr>
            <p:ph type="dt" sz="half" idx="10"/>
          </p:nvPr>
        </p:nvSpPr>
        <p:spPr>
          <a:ln/>
        </p:spPr>
        <p:txBody>
          <a:bodyPr/>
          <a:lstStyle>
            <a:lvl1pPr>
              <a:defRPr/>
            </a:lvl1pPr>
          </a:lstStyle>
          <a:p>
            <a:pPr>
              <a:defRPr/>
            </a:pPr>
            <a:fld id="{81EE37BC-B119-4A35-A155-4275A037459D}" type="datetime5">
              <a:rPr lang="en-GB"/>
              <a:pPr>
                <a:defRPr/>
              </a:pPr>
              <a:t>4-Jul-26</a:t>
            </a:fld>
            <a:endParaRPr lang="en-GB"/>
          </a:p>
        </p:txBody>
      </p:sp>
      <p:sp>
        <p:nvSpPr>
          <p:cNvPr id="5" name="Rectangle 18">
            <a:extLst>
              <a:ext uri="{FF2B5EF4-FFF2-40B4-BE49-F238E27FC236}">
                <a16:creationId xmlns:a16="http://schemas.microsoft.com/office/drawing/2014/main" id="{D87E3D22-E5D9-4424-C6AC-C9991A7AB9A8}"/>
              </a:ext>
            </a:extLst>
          </p:cNvPr>
          <p:cNvSpPr>
            <a:spLocks noGrp="1" noChangeArrowheads="1"/>
          </p:cNvSpPr>
          <p:nvPr>
            <p:ph type="ftr" sz="quarter" idx="11"/>
          </p:nvPr>
        </p:nvSpPr>
        <p:spPr>
          <a:ln/>
        </p:spPr>
        <p:txBody>
          <a:bodyPr/>
          <a:lstStyle>
            <a:lvl1pPr>
              <a:defRPr/>
            </a:lvl1pPr>
          </a:lstStyle>
          <a:p>
            <a:pPr>
              <a:defRPr/>
            </a:pPr>
            <a:r>
              <a:rPr lang="en-GB"/>
              <a:t>Created by Mr. Lafferty Maths Dept.</a:t>
            </a:r>
          </a:p>
        </p:txBody>
      </p:sp>
      <p:sp>
        <p:nvSpPr>
          <p:cNvPr id="6" name="Rectangle 19">
            <a:extLst>
              <a:ext uri="{FF2B5EF4-FFF2-40B4-BE49-F238E27FC236}">
                <a16:creationId xmlns:a16="http://schemas.microsoft.com/office/drawing/2014/main" id="{C7BB7107-3562-5481-EDCA-019292FEF460}"/>
              </a:ext>
            </a:extLst>
          </p:cNvPr>
          <p:cNvSpPr>
            <a:spLocks noGrp="1" noChangeArrowheads="1"/>
          </p:cNvSpPr>
          <p:nvPr>
            <p:ph type="sldNum" sz="quarter" idx="12"/>
          </p:nvPr>
        </p:nvSpPr>
        <p:spPr>
          <a:ln/>
        </p:spPr>
        <p:txBody>
          <a:bodyPr/>
          <a:lstStyle>
            <a:lvl1pPr>
              <a:defRPr/>
            </a:lvl1pPr>
          </a:lstStyle>
          <a:p>
            <a:fld id="{FD729CE1-59B6-4701-9367-12EAE08867D0}" type="slidenum">
              <a:rPr lang="en-GB" altLang="en-US"/>
              <a:pPr/>
              <a:t>‹#›</a:t>
            </a:fld>
            <a:endParaRPr lang="en-GB" altLang="en-US"/>
          </a:p>
        </p:txBody>
      </p:sp>
    </p:spTree>
    <p:extLst>
      <p:ext uri="{BB962C8B-B14F-4D97-AF65-F5344CB8AC3E}">
        <p14:creationId xmlns:p14="http://schemas.microsoft.com/office/powerpoint/2010/main" val="26577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7">
            <a:extLst>
              <a:ext uri="{FF2B5EF4-FFF2-40B4-BE49-F238E27FC236}">
                <a16:creationId xmlns:a16="http://schemas.microsoft.com/office/drawing/2014/main" id="{06D824EB-D646-6EC4-FED5-612A257C3556}"/>
              </a:ext>
            </a:extLst>
          </p:cNvPr>
          <p:cNvSpPr>
            <a:spLocks noGrp="1" noChangeArrowheads="1"/>
          </p:cNvSpPr>
          <p:nvPr>
            <p:ph type="dt" sz="half" idx="10"/>
          </p:nvPr>
        </p:nvSpPr>
        <p:spPr>
          <a:ln/>
        </p:spPr>
        <p:txBody>
          <a:bodyPr/>
          <a:lstStyle>
            <a:lvl1pPr>
              <a:defRPr/>
            </a:lvl1pPr>
          </a:lstStyle>
          <a:p>
            <a:pPr>
              <a:defRPr/>
            </a:pPr>
            <a:fld id="{0B8B024C-E1A5-41CE-B3DA-66A7F4366902}" type="datetime5">
              <a:rPr lang="en-GB"/>
              <a:pPr>
                <a:defRPr/>
              </a:pPr>
              <a:t>4-Jul-26</a:t>
            </a:fld>
            <a:endParaRPr lang="en-GB"/>
          </a:p>
        </p:txBody>
      </p:sp>
      <p:sp>
        <p:nvSpPr>
          <p:cNvPr id="6" name="Rectangle 18">
            <a:extLst>
              <a:ext uri="{FF2B5EF4-FFF2-40B4-BE49-F238E27FC236}">
                <a16:creationId xmlns:a16="http://schemas.microsoft.com/office/drawing/2014/main" id="{A4018F93-E5A3-5480-F7C8-AEA69B0FE7A9}"/>
              </a:ext>
            </a:extLst>
          </p:cNvPr>
          <p:cNvSpPr>
            <a:spLocks noGrp="1" noChangeArrowheads="1"/>
          </p:cNvSpPr>
          <p:nvPr>
            <p:ph type="ftr" sz="quarter" idx="11"/>
          </p:nvPr>
        </p:nvSpPr>
        <p:spPr>
          <a:ln/>
        </p:spPr>
        <p:txBody>
          <a:bodyPr/>
          <a:lstStyle>
            <a:lvl1pPr>
              <a:defRPr/>
            </a:lvl1pPr>
          </a:lstStyle>
          <a:p>
            <a:pPr>
              <a:defRPr/>
            </a:pPr>
            <a:r>
              <a:rPr lang="en-GB"/>
              <a:t>Created by Mr. Lafferty Maths Dept.</a:t>
            </a:r>
          </a:p>
        </p:txBody>
      </p:sp>
      <p:sp>
        <p:nvSpPr>
          <p:cNvPr id="7" name="Rectangle 19">
            <a:extLst>
              <a:ext uri="{FF2B5EF4-FFF2-40B4-BE49-F238E27FC236}">
                <a16:creationId xmlns:a16="http://schemas.microsoft.com/office/drawing/2014/main" id="{399E51B9-AC0C-936A-5E1F-9D04F278E01A}"/>
              </a:ext>
            </a:extLst>
          </p:cNvPr>
          <p:cNvSpPr>
            <a:spLocks noGrp="1" noChangeArrowheads="1"/>
          </p:cNvSpPr>
          <p:nvPr>
            <p:ph type="sldNum" sz="quarter" idx="12"/>
          </p:nvPr>
        </p:nvSpPr>
        <p:spPr>
          <a:ln/>
        </p:spPr>
        <p:txBody>
          <a:bodyPr/>
          <a:lstStyle>
            <a:lvl1pPr>
              <a:defRPr/>
            </a:lvl1pPr>
          </a:lstStyle>
          <a:p>
            <a:fld id="{1F4D70BA-5D24-4E3A-AE33-14E338940A72}" type="slidenum">
              <a:rPr lang="en-GB" altLang="en-US"/>
              <a:pPr/>
              <a:t>‹#›</a:t>
            </a:fld>
            <a:endParaRPr lang="en-GB" altLang="en-US"/>
          </a:p>
        </p:txBody>
      </p:sp>
    </p:spTree>
    <p:extLst>
      <p:ext uri="{BB962C8B-B14F-4D97-AF65-F5344CB8AC3E}">
        <p14:creationId xmlns:p14="http://schemas.microsoft.com/office/powerpoint/2010/main" val="1164735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17">
            <a:extLst>
              <a:ext uri="{FF2B5EF4-FFF2-40B4-BE49-F238E27FC236}">
                <a16:creationId xmlns:a16="http://schemas.microsoft.com/office/drawing/2014/main" id="{15952443-F2E4-3559-3511-A4EC0198B61F}"/>
              </a:ext>
            </a:extLst>
          </p:cNvPr>
          <p:cNvSpPr>
            <a:spLocks noGrp="1" noChangeArrowheads="1"/>
          </p:cNvSpPr>
          <p:nvPr>
            <p:ph type="dt" sz="half" idx="10"/>
          </p:nvPr>
        </p:nvSpPr>
        <p:spPr>
          <a:ln/>
        </p:spPr>
        <p:txBody>
          <a:bodyPr/>
          <a:lstStyle>
            <a:lvl1pPr>
              <a:defRPr/>
            </a:lvl1pPr>
          </a:lstStyle>
          <a:p>
            <a:pPr>
              <a:defRPr/>
            </a:pPr>
            <a:fld id="{2FFE03FE-B54D-485E-BC9B-D9B17BC0B7DE}" type="datetime5">
              <a:rPr lang="en-GB"/>
              <a:pPr>
                <a:defRPr/>
              </a:pPr>
              <a:t>4-Jul-26</a:t>
            </a:fld>
            <a:endParaRPr lang="en-GB"/>
          </a:p>
        </p:txBody>
      </p:sp>
      <p:sp>
        <p:nvSpPr>
          <p:cNvPr id="8" name="Rectangle 18">
            <a:extLst>
              <a:ext uri="{FF2B5EF4-FFF2-40B4-BE49-F238E27FC236}">
                <a16:creationId xmlns:a16="http://schemas.microsoft.com/office/drawing/2014/main" id="{549048D4-7F7D-74D3-0868-514489E0CE5C}"/>
              </a:ext>
            </a:extLst>
          </p:cNvPr>
          <p:cNvSpPr>
            <a:spLocks noGrp="1" noChangeArrowheads="1"/>
          </p:cNvSpPr>
          <p:nvPr>
            <p:ph type="ftr" sz="quarter" idx="11"/>
          </p:nvPr>
        </p:nvSpPr>
        <p:spPr>
          <a:ln/>
        </p:spPr>
        <p:txBody>
          <a:bodyPr/>
          <a:lstStyle>
            <a:lvl1pPr>
              <a:defRPr/>
            </a:lvl1pPr>
          </a:lstStyle>
          <a:p>
            <a:pPr>
              <a:defRPr/>
            </a:pPr>
            <a:r>
              <a:rPr lang="en-GB"/>
              <a:t>Created by Mr. Lafferty Maths Dept.</a:t>
            </a:r>
          </a:p>
        </p:txBody>
      </p:sp>
      <p:sp>
        <p:nvSpPr>
          <p:cNvPr id="9" name="Rectangle 19">
            <a:extLst>
              <a:ext uri="{FF2B5EF4-FFF2-40B4-BE49-F238E27FC236}">
                <a16:creationId xmlns:a16="http://schemas.microsoft.com/office/drawing/2014/main" id="{A8939C13-7477-8680-BB08-37FB4F31923D}"/>
              </a:ext>
            </a:extLst>
          </p:cNvPr>
          <p:cNvSpPr>
            <a:spLocks noGrp="1" noChangeArrowheads="1"/>
          </p:cNvSpPr>
          <p:nvPr>
            <p:ph type="sldNum" sz="quarter" idx="12"/>
          </p:nvPr>
        </p:nvSpPr>
        <p:spPr>
          <a:ln/>
        </p:spPr>
        <p:txBody>
          <a:bodyPr/>
          <a:lstStyle>
            <a:lvl1pPr>
              <a:defRPr/>
            </a:lvl1pPr>
          </a:lstStyle>
          <a:p>
            <a:fld id="{605487B5-C0C6-4A42-9509-3C8A5153155C}" type="slidenum">
              <a:rPr lang="en-GB" altLang="en-US"/>
              <a:pPr/>
              <a:t>‹#›</a:t>
            </a:fld>
            <a:endParaRPr lang="en-GB" altLang="en-US"/>
          </a:p>
        </p:txBody>
      </p:sp>
    </p:spTree>
    <p:extLst>
      <p:ext uri="{BB962C8B-B14F-4D97-AF65-F5344CB8AC3E}">
        <p14:creationId xmlns:p14="http://schemas.microsoft.com/office/powerpoint/2010/main" val="3321004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17">
            <a:extLst>
              <a:ext uri="{FF2B5EF4-FFF2-40B4-BE49-F238E27FC236}">
                <a16:creationId xmlns:a16="http://schemas.microsoft.com/office/drawing/2014/main" id="{699779C4-39C9-E159-D4D4-B9C78DDD4641}"/>
              </a:ext>
            </a:extLst>
          </p:cNvPr>
          <p:cNvSpPr>
            <a:spLocks noGrp="1" noChangeArrowheads="1"/>
          </p:cNvSpPr>
          <p:nvPr>
            <p:ph type="dt" sz="half" idx="10"/>
          </p:nvPr>
        </p:nvSpPr>
        <p:spPr>
          <a:ln/>
        </p:spPr>
        <p:txBody>
          <a:bodyPr/>
          <a:lstStyle>
            <a:lvl1pPr>
              <a:defRPr/>
            </a:lvl1pPr>
          </a:lstStyle>
          <a:p>
            <a:pPr>
              <a:defRPr/>
            </a:pPr>
            <a:fld id="{68600B85-6323-46BF-B5A5-AD2AFA44F634}" type="datetime5">
              <a:rPr lang="en-GB"/>
              <a:pPr>
                <a:defRPr/>
              </a:pPr>
              <a:t>4-Jul-26</a:t>
            </a:fld>
            <a:endParaRPr lang="en-GB"/>
          </a:p>
        </p:txBody>
      </p:sp>
      <p:sp>
        <p:nvSpPr>
          <p:cNvPr id="4" name="Rectangle 18">
            <a:extLst>
              <a:ext uri="{FF2B5EF4-FFF2-40B4-BE49-F238E27FC236}">
                <a16:creationId xmlns:a16="http://schemas.microsoft.com/office/drawing/2014/main" id="{EDB4B741-C2C2-12AD-33A6-D127E055BF7E}"/>
              </a:ext>
            </a:extLst>
          </p:cNvPr>
          <p:cNvSpPr>
            <a:spLocks noGrp="1" noChangeArrowheads="1"/>
          </p:cNvSpPr>
          <p:nvPr>
            <p:ph type="ftr" sz="quarter" idx="11"/>
          </p:nvPr>
        </p:nvSpPr>
        <p:spPr>
          <a:ln/>
        </p:spPr>
        <p:txBody>
          <a:bodyPr/>
          <a:lstStyle>
            <a:lvl1pPr>
              <a:defRPr/>
            </a:lvl1pPr>
          </a:lstStyle>
          <a:p>
            <a:pPr>
              <a:defRPr/>
            </a:pPr>
            <a:r>
              <a:rPr lang="en-GB"/>
              <a:t>Created by Mr. Lafferty Maths Dept.</a:t>
            </a:r>
          </a:p>
        </p:txBody>
      </p:sp>
      <p:sp>
        <p:nvSpPr>
          <p:cNvPr id="5" name="Rectangle 19">
            <a:extLst>
              <a:ext uri="{FF2B5EF4-FFF2-40B4-BE49-F238E27FC236}">
                <a16:creationId xmlns:a16="http://schemas.microsoft.com/office/drawing/2014/main" id="{0B16D797-CE7D-9542-DE04-377FFC461E33}"/>
              </a:ext>
            </a:extLst>
          </p:cNvPr>
          <p:cNvSpPr>
            <a:spLocks noGrp="1" noChangeArrowheads="1"/>
          </p:cNvSpPr>
          <p:nvPr>
            <p:ph type="sldNum" sz="quarter" idx="12"/>
          </p:nvPr>
        </p:nvSpPr>
        <p:spPr>
          <a:ln/>
        </p:spPr>
        <p:txBody>
          <a:bodyPr/>
          <a:lstStyle>
            <a:lvl1pPr>
              <a:defRPr/>
            </a:lvl1pPr>
          </a:lstStyle>
          <a:p>
            <a:fld id="{5DAEBBE4-0389-4D8F-9CE3-EC21C264419B}" type="slidenum">
              <a:rPr lang="en-GB" altLang="en-US"/>
              <a:pPr/>
              <a:t>‹#›</a:t>
            </a:fld>
            <a:endParaRPr lang="en-GB" altLang="en-US"/>
          </a:p>
        </p:txBody>
      </p:sp>
    </p:spTree>
    <p:extLst>
      <p:ext uri="{BB962C8B-B14F-4D97-AF65-F5344CB8AC3E}">
        <p14:creationId xmlns:p14="http://schemas.microsoft.com/office/powerpoint/2010/main" val="1467978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268701-FCBD-FF01-B7C0-6BF4794ED5CD}"/>
              </a:ext>
            </a:extLst>
          </p:cNvPr>
          <p:cNvSpPr txBox="1"/>
          <p:nvPr userDrawn="1"/>
        </p:nvSpPr>
        <p:spPr>
          <a:xfrm>
            <a:off x="77788" y="1527175"/>
            <a:ext cx="790575" cy="338138"/>
          </a:xfrm>
          <a:prstGeom prst="rect">
            <a:avLst/>
          </a:prstGeom>
          <a:noFill/>
        </p:spPr>
        <p:txBody>
          <a:bodyPr wrap="none">
            <a:spAutoFit/>
          </a:bodyPr>
          <a:lstStyle/>
          <a:p>
            <a:pPr>
              <a:defRPr/>
            </a:pPr>
            <a:r>
              <a:rPr lang="en-GB" sz="1600" dirty="0">
                <a:solidFill>
                  <a:srgbClr val="FFFF00"/>
                </a:solidFill>
                <a:cs typeface="Arial" charset="0"/>
              </a:rPr>
              <a:t>N4 LS</a:t>
            </a:r>
          </a:p>
        </p:txBody>
      </p:sp>
      <p:sp>
        <p:nvSpPr>
          <p:cNvPr id="3" name="Rectangle 17">
            <a:extLst>
              <a:ext uri="{FF2B5EF4-FFF2-40B4-BE49-F238E27FC236}">
                <a16:creationId xmlns:a16="http://schemas.microsoft.com/office/drawing/2014/main" id="{5232C733-CC6A-3DAE-57BA-B63DF0DA5584}"/>
              </a:ext>
            </a:extLst>
          </p:cNvPr>
          <p:cNvSpPr>
            <a:spLocks noGrp="1" noChangeArrowheads="1"/>
          </p:cNvSpPr>
          <p:nvPr>
            <p:ph type="dt" sz="half" idx="10"/>
          </p:nvPr>
        </p:nvSpPr>
        <p:spPr/>
        <p:txBody>
          <a:bodyPr/>
          <a:lstStyle>
            <a:lvl1pPr>
              <a:defRPr/>
            </a:lvl1pPr>
          </a:lstStyle>
          <a:p>
            <a:pPr>
              <a:defRPr/>
            </a:pPr>
            <a:fld id="{557153F5-3003-466D-8F0C-96E4A4012E3C}" type="datetime5">
              <a:rPr lang="en-GB"/>
              <a:pPr>
                <a:defRPr/>
              </a:pPr>
              <a:t>4-Jul-26</a:t>
            </a:fld>
            <a:endParaRPr lang="en-GB"/>
          </a:p>
        </p:txBody>
      </p:sp>
      <p:sp>
        <p:nvSpPr>
          <p:cNvPr id="4" name="Rectangle 18">
            <a:extLst>
              <a:ext uri="{FF2B5EF4-FFF2-40B4-BE49-F238E27FC236}">
                <a16:creationId xmlns:a16="http://schemas.microsoft.com/office/drawing/2014/main" id="{62C4B5A8-3C21-9512-88C4-0FEA6BC31FE4}"/>
              </a:ext>
            </a:extLst>
          </p:cNvPr>
          <p:cNvSpPr>
            <a:spLocks noGrp="1" noChangeArrowheads="1"/>
          </p:cNvSpPr>
          <p:nvPr>
            <p:ph type="ftr" sz="quarter" idx="11"/>
          </p:nvPr>
        </p:nvSpPr>
        <p:spPr/>
        <p:txBody>
          <a:bodyPr/>
          <a:lstStyle>
            <a:lvl1pPr>
              <a:defRPr/>
            </a:lvl1pPr>
          </a:lstStyle>
          <a:p>
            <a:pPr>
              <a:defRPr/>
            </a:pPr>
            <a:r>
              <a:rPr lang="en-GB"/>
              <a:t>Created by Mr. Lafferty Maths Dept.</a:t>
            </a:r>
          </a:p>
        </p:txBody>
      </p:sp>
      <p:sp>
        <p:nvSpPr>
          <p:cNvPr id="5" name="Rectangle 19">
            <a:extLst>
              <a:ext uri="{FF2B5EF4-FFF2-40B4-BE49-F238E27FC236}">
                <a16:creationId xmlns:a16="http://schemas.microsoft.com/office/drawing/2014/main" id="{F4B67A5B-9D66-4170-DB9C-4F91067E299D}"/>
              </a:ext>
            </a:extLst>
          </p:cNvPr>
          <p:cNvSpPr>
            <a:spLocks noGrp="1" noChangeArrowheads="1"/>
          </p:cNvSpPr>
          <p:nvPr>
            <p:ph type="sldNum" sz="quarter" idx="12"/>
          </p:nvPr>
        </p:nvSpPr>
        <p:spPr/>
        <p:txBody>
          <a:bodyPr/>
          <a:lstStyle>
            <a:lvl1pPr>
              <a:defRPr/>
            </a:lvl1pPr>
          </a:lstStyle>
          <a:p>
            <a:fld id="{D51D79A4-635E-40E1-A66D-DB424A35AFA1}" type="slidenum">
              <a:rPr lang="en-GB" altLang="en-US"/>
              <a:pPr/>
              <a:t>‹#›</a:t>
            </a:fld>
            <a:endParaRPr lang="en-GB" altLang="en-US"/>
          </a:p>
        </p:txBody>
      </p:sp>
    </p:spTree>
    <p:extLst>
      <p:ext uri="{BB962C8B-B14F-4D97-AF65-F5344CB8AC3E}">
        <p14:creationId xmlns:p14="http://schemas.microsoft.com/office/powerpoint/2010/main" val="2578676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7">
            <a:extLst>
              <a:ext uri="{FF2B5EF4-FFF2-40B4-BE49-F238E27FC236}">
                <a16:creationId xmlns:a16="http://schemas.microsoft.com/office/drawing/2014/main" id="{E8B4DCBF-A432-FBEE-D9F6-D9381E6AAD4B}"/>
              </a:ext>
            </a:extLst>
          </p:cNvPr>
          <p:cNvSpPr>
            <a:spLocks noGrp="1" noChangeArrowheads="1"/>
          </p:cNvSpPr>
          <p:nvPr>
            <p:ph type="dt" sz="half" idx="10"/>
          </p:nvPr>
        </p:nvSpPr>
        <p:spPr>
          <a:ln/>
        </p:spPr>
        <p:txBody>
          <a:bodyPr/>
          <a:lstStyle>
            <a:lvl1pPr>
              <a:defRPr/>
            </a:lvl1pPr>
          </a:lstStyle>
          <a:p>
            <a:pPr>
              <a:defRPr/>
            </a:pPr>
            <a:fld id="{C2B79241-28E7-4891-95DA-25D17534DF41}" type="datetime5">
              <a:rPr lang="en-GB"/>
              <a:pPr>
                <a:defRPr/>
              </a:pPr>
              <a:t>4-Jul-26</a:t>
            </a:fld>
            <a:endParaRPr lang="en-GB"/>
          </a:p>
        </p:txBody>
      </p:sp>
      <p:sp>
        <p:nvSpPr>
          <p:cNvPr id="6" name="Rectangle 18">
            <a:extLst>
              <a:ext uri="{FF2B5EF4-FFF2-40B4-BE49-F238E27FC236}">
                <a16:creationId xmlns:a16="http://schemas.microsoft.com/office/drawing/2014/main" id="{6114CB58-1AFA-1C58-E98F-A7BCA0784760}"/>
              </a:ext>
            </a:extLst>
          </p:cNvPr>
          <p:cNvSpPr>
            <a:spLocks noGrp="1" noChangeArrowheads="1"/>
          </p:cNvSpPr>
          <p:nvPr>
            <p:ph type="ftr" sz="quarter" idx="11"/>
          </p:nvPr>
        </p:nvSpPr>
        <p:spPr>
          <a:ln/>
        </p:spPr>
        <p:txBody>
          <a:bodyPr/>
          <a:lstStyle>
            <a:lvl1pPr>
              <a:defRPr/>
            </a:lvl1pPr>
          </a:lstStyle>
          <a:p>
            <a:pPr>
              <a:defRPr/>
            </a:pPr>
            <a:r>
              <a:rPr lang="en-GB"/>
              <a:t>Created by Mr. Lafferty Maths Dept.</a:t>
            </a:r>
          </a:p>
        </p:txBody>
      </p:sp>
      <p:sp>
        <p:nvSpPr>
          <p:cNvPr id="7" name="Rectangle 19">
            <a:extLst>
              <a:ext uri="{FF2B5EF4-FFF2-40B4-BE49-F238E27FC236}">
                <a16:creationId xmlns:a16="http://schemas.microsoft.com/office/drawing/2014/main" id="{893F60C1-2342-9DA3-9540-2066CA60AFCD}"/>
              </a:ext>
            </a:extLst>
          </p:cNvPr>
          <p:cNvSpPr>
            <a:spLocks noGrp="1" noChangeArrowheads="1"/>
          </p:cNvSpPr>
          <p:nvPr>
            <p:ph type="sldNum" sz="quarter" idx="12"/>
          </p:nvPr>
        </p:nvSpPr>
        <p:spPr>
          <a:ln/>
        </p:spPr>
        <p:txBody>
          <a:bodyPr/>
          <a:lstStyle>
            <a:lvl1pPr>
              <a:defRPr/>
            </a:lvl1pPr>
          </a:lstStyle>
          <a:p>
            <a:fld id="{F8D00C9C-667F-457F-B1BB-766261029C2A}" type="slidenum">
              <a:rPr lang="en-GB" altLang="en-US"/>
              <a:pPr/>
              <a:t>‹#›</a:t>
            </a:fld>
            <a:endParaRPr lang="en-GB" altLang="en-US"/>
          </a:p>
        </p:txBody>
      </p:sp>
    </p:spTree>
    <p:extLst>
      <p:ext uri="{BB962C8B-B14F-4D97-AF65-F5344CB8AC3E}">
        <p14:creationId xmlns:p14="http://schemas.microsoft.com/office/powerpoint/2010/main" val="3210229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7">
            <a:extLst>
              <a:ext uri="{FF2B5EF4-FFF2-40B4-BE49-F238E27FC236}">
                <a16:creationId xmlns:a16="http://schemas.microsoft.com/office/drawing/2014/main" id="{AD1A5CFF-FA44-0648-D159-3886C0A9765F}"/>
              </a:ext>
            </a:extLst>
          </p:cNvPr>
          <p:cNvSpPr>
            <a:spLocks noGrp="1" noChangeArrowheads="1"/>
          </p:cNvSpPr>
          <p:nvPr>
            <p:ph type="dt" sz="half" idx="10"/>
          </p:nvPr>
        </p:nvSpPr>
        <p:spPr>
          <a:ln/>
        </p:spPr>
        <p:txBody>
          <a:bodyPr/>
          <a:lstStyle>
            <a:lvl1pPr>
              <a:defRPr/>
            </a:lvl1pPr>
          </a:lstStyle>
          <a:p>
            <a:pPr>
              <a:defRPr/>
            </a:pPr>
            <a:fld id="{EF28F1AD-C9D1-4720-BF31-B2FBFFFE2E67}" type="datetime5">
              <a:rPr lang="en-GB"/>
              <a:pPr>
                <a:defRPr/>
              </a:pPr>
              <a:t>4-Jul-26</a:t>
            </a:fld>
            <a:endParaRPr lang="en-GB"/>
          </a:p>
        </p:txBody>
      </p:sp>
      <p:sp>
        <p:nvSpPr>
          <p:cNvPr id="6" name="Rectangle 18">
            <a:extLst>
              <a:ext uri="{FF2B5EF4-FFF2-40B4-BE49-F238E27FC236}">
                <a16:creationId xmlns:a16="http://schemas.microsoft.com/office/drawing/2014/main" id="{851E1916-F463-E70E-A355-5020F1E8107D}"/>
              </a:ext>
            </a:extLst>
          </p:cNvPr>
          <p:cNvSpPr>
            <a:spLocks noGrp="1" noChangeArrowheads="1"/>
          </p:cNvSpPr>
          <p:nvPr>
            <p:ph type="ftr" sz="quarter" idx="11"/>
          </p:nvPr>
        </p:nvSpPr>
        <p:spPr>
          <a:ln/>
        </p:spPr>
        <p:txBody>
          <a:bodyPr/>
          <a:lstStyle>
            <a:lvl1pPr>
              <a:defRPr/>
            </a:lvl1pPr>
          </a:lstStyle>
          <a:p>
            <a:pPr>
              <a:defRPr/>
            </a:pPr>
            <a:r>
              <a:rPr lang="en-GB"/>
              <a:t>Created by Mr. Lafferty Maths Dept.</a:t>
            </a:r>
          </a:p>
        </p:txBody>
      </p:sp>
      <p:sp>
        <p:nvSpPr>
          <p:cNvPr id="7" name="Rectangle 19">
            <a:extLst>
              <a:ext uri="{FF2B5EF4-FFF2-40B4-BE49-F238E27FC236}">
                <a16:creationId xmlns:a16="http://schemas.microsoft.com/office/drawing/2014/main" id="{08B099B9-9800-8077-A41F-34A1256F2D2F}"/>
              </a:ext>
            </a:extLst>
          </p:cNvPr>
          <p:cNvSpPr>
            <a:spLocks noGrp="1" noChangeArrowheads="1"/>
          </p:cNvSpPr>
          <p:nvPr>
            <p:ph type="sldNum" sz="quarter" idx="12"/>
          </p:nvPr>
        </p:nvSpPr>
        <p:spPr>
          <a:ln/>
        </p:spPr>
        <p:txBody>
          <a:bodyPr/>
          <a:lstStyle>
            <a:lvl1pPr>
              <a:defRPr/>
            </a:lvl1pPr>
          </a:lstStyle>
          <a:p>
            <a:fld id="{D1CA3FC7-20D8-47F2-8D4B-05414C0B8957}" type="slidenum">
              <a:rPr lang="en-GB" altLang="en-US"/>
              <a:pPr/>
              <a:t>‹#›</a:t>
            </a:fld>
            <a:endParaRPr lang="en-GB" altLang="en-US"/>
          </a:p>
        </p:txBody>
      </p:sp>
    </p:spTree>
    <p:extLst>
      <p:ext uri="{BB962C8B-B14F-4D97-AF65-F5344CB8AC3E}">
        <p14:creationId xmlns:p14="http://schemas.microsoft.com/office/powerpoint/2010/main" val="3228022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410" name="Group 2">
            <a:extLst>
              <a:ext uri="{FF2B5EF4-FFF2-40B4-BE49-F238E27FC236}">
                <a16:creationId xmlns:a16="http://schemas.microsoft.com/office/drawing/2014/main" id="{E93CC658-3923-794B-CC1D-85B8227E12A3}"/>
              </a:ext>
            </a:extLst>
          </p:cNvPr>
          <p:cNvGrpSpPr>
            <a:grpSpLocks/>
          </p:cNvGrpSpPr>
          <p:nvPr/>
        </p:nvGrpSpPr>
        <p:grpSpPr bwMode="auto">
          <a:xfrm>
            <a:off x="0" y="6350"/>
            <a:ext cx="9140825" cy="6851650"/>
            <a:chOff x="0" y="4"/>
            <a:chExt cx="5758" cy="4316"/>
          </a:xfrm>
        </p:grpSpPr>
        <p:sp>
          <p:nvSpPr>
            <p:cNvPr id="18435" name="Freeform 3">
              <a:extLst>
                <a:ext uri="{FF2B5EF4-FFF2-40B4-BE49-F238E27FC236}">
                  <a16:creationId xmlns:a16="http://schemas.microsoft.com/office/drawing/2014/main" id="{2EE51327-D7C6-3F46-6B3D-4591C3AB715A}"/>
                </a:ext>
              </a:extLst>
            </p:cNvPr>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a:defRPr/>
              </a:pPr>
              <a:endParaRPr lang="en-GB">
                <a:cs typeface="Arial" charset="0"/>
              </a:endParaRPr>
            </a:p>
          </p:txBody>
        </p:sp>
        <p:sp>
          <p:nvSpPr>
            <p:cNvPr id="18436" name="Freeform 4">
              <a:extLst>
                <a:ext uri="{FF2B5EF4-FFF2-40B4-BE49-F238E27FC236}">
                  <a16:creationId xmlns:a16="http://schemas.microsoft.com/office/drawing/2014/main" id="{1B77BE89-3AC2-0B99-91B2-3DAB90277125}"/>
                </a:ext>
              </a:extLst>
            </p:cNvPr>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a:cs typeface="Arial" charset="0"/>
              </a:endParaRPr>
            </a:p>
          </p:txBody>
        </p:sp>
        <p:grpSp>
          <p:nvGrpSpPr>
            <p:cNvPr id="17418" name="Group 5">
              <a:extLst>
                <a:ext uri="{FF2B5EF4-FFF2-40B4-BE49-F238E27FC236}">
                  <a16:creationId xmlns:a16="http://schemas.microsoft.com/office/drawing/2014/main" id="{229B29F7-1F90-F198-1333-3CDB653B326C}"/>
                </a:ext>
              </a:extLst>
            </p:cNvPr>
            <p:cNvGrpSpPr>
              <a:grpSpLocks/>
            </p:cNvGrpSpPr>
            <p:nvPr userDrawn="1"/>
          </p:nvGrpSpPr>
          <p:grpSpPr bwMode="auto">
            <a:xfrm>
              <a:off x="0" y="4"/>
              <a:ext cx="5758" cy="4316"/>
              <a:chOff x="0" y="4"/>
              <a:chExt cx="5758" cy="4316"/>
            </a:xfrm>
          </p:grpSpPr>
          <p:sp>
            <p:nvSpPr>
              <p:cNvPr id="18438" name="Freeform 6">
                <a:extLst>
                  <a:ext uri="{FF2B5EF4-FFF2-40B4-BE49-F238E27FC236}">
                    <a16:creationId xmlns:a16="http://schemas.microsoft.com/office/drawing/2014/main" id="{F957B795-CDA1-0AB0-EA29-3EF3DAB165C9}"/>
                  </a:ext>
                </a:extLst>
              </p:cNvPr>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a:cs typeface="Arial" charset="0"/>
                </a:endParaRPr>
              </a:p>
            </p:txBody>
          </p:sp>
          <p:sp>
            <p:nvSpPr>
              <p:cNvPr id="18439" name="Freeform 7">
                <a:extLst>
                  <a:ext uri="{FF2B5EF4-FFF2-40B4-BE49-F238E27FC236}">
                    <a16:creationId xmlns:a16="http://schemas.microsoft.com/office/drawing/2014/main" id="{87C1A64F-BB04-B319-ACF8-646558FA0697}"/>
                  </a:ext>
                </a:extLst>
              </p:cNvPr>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GB">
                  <a:cs typeface="Arial" charset="0"/>
                </a:endParaRPr>
              </a:p>
            </p:txBody>
          </p:sp>
          <p:sp>
            <p:nvSpPr>
              <p:cNvPr id="18440" name="Freeform 8">
                <a:extLst>
                  <a:ext uri="{FF2B5EF4-FFF2-40B4-BE49-F238E27FC236}">
                    <a16:creationId xmlns:a16="http://schemas.microsoft.com/office/drawing/2014/main" id="{8C528162-B7F6-BA8B-F320-2DA6B58BC53C}"/>
                  </a:ext>
                </a:extLst>
              </p:cNvPr>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GB">
                  <a:cs typeface="Arial" charset="0"/>
                </a:endParaRPr>
              </a:p>
            </p:txBody>
          </p:sp>
          <p:sp>
            <p:nvSpPr>
              <p:cNvPr id="18441" name="Freeform 9">
                <a:extLst>
                  <a:ext uri="{FF2B5EF4-FFF2-40B4-BE49-F238E27FC236}">
                    <a16:creationId xmlns:a16="http://schemas.microsoft.com/office/drawing/2014/main" id="{6084D3AB-D696-F484-E1BC-6D447F1B0756}"/>
                  </a:ext>
                </a:extLst>
              </p:cNvPr>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a:defRPr/>
                </a:pPr>
                <a:endParaRPr lang="en-GB">
                  <a:cs typeface="Arial" charset="0"/>
                </a:endParaRPr>
              </a:p>
            </p:txBody>
          </p:sp>
          <p:sp>
            <p:nvSpPr>
              <p:cNvPr id="18442" name="Freeform 10">
                <a:extLst>
                  <a:ext uri="{FF2B5EF4-FFF2-40B4-BE49-F238E27FC236}">
                    <a16:creationId xmlns:a16="http://schemas.microsoft.com/office/drawing/2014/main" id="{09A3FAED-F9B9-8AC4-797E-D80073862AAD}"/>
                  </a:ext>
                </a:extLst>
              </p:cNvPr>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a:defRPr/>
                </a:pPr>
                <a:endParaRPr lang="en-GB">
                  <a:cs typeface="Arial" charset="0"/>
                </a:endParaRPr>
              </a:p>
            </p:txBody>
          </p:sp>
          <p:sp>
            <p:nvSpPr>
              <p:cNvPr id="18443" name="Freeform 11">
                <a:extLst>
                  <a:ext uri="{FF2B5EF4-FFF2-40B4-BE49-F238E27FC236}">
                    <a16:creationId xmlns:a16="http://schemas.microsoft.com/office/drawing/2014/main" id="{252397F2-C47B-052B-7E4C-310B36D9A1C4}"/>
                  </a:ext>
                </a:extLst>
              </p:cNvPr>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en-GB">
                  <a:cs typeface="Arial" charset="0"/>
                </a:endParaRPr>
              </a:p>
            </p:txBody>
          </p:sp>
          <p:sp>
            <p:nvSpPr>
              <p:cNvPr id="18444" name="Freeform 12">
                <a:extLst>
                  <a:ext uri="{FF2B5EF4-FFF2-40B4-BE49-F238E27FC236}">
                    <a16:creationId xmlns:a16="http://schemas.microsoft.com/office/drawing/2014/main" id="{C2C2E390-40D6-0653-8AB2-2BBDDFA92166}"/>
                  </a:ext>
                </a:extLst>
              </p:cNvPr>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a:defRPr/>
                </a:pPr>
                <a:endParaRPr lang="en-GB">
                  <a:cs typeface="Arial" charset="0"/>
                </a:endParaRPr>
              </a:p>
            </p:txBody>
          </p:sp>
          <p:sp>
            <p:nvSpPr>
              <p:cNvPr id="18445" name="Freeform 13">
                <a:extLst>
                  <a:ext uri="{FF2B5EF4-FFF2-40B4-BE49-F238E27FC236}">
                    <a16:creationId xmlns:a16="http://schemas.microsoft.com/office/drawing/2014/main" id="{5C01D685-F10A-6601-1F1B-86B79E14A5D0}"/>
                  </a:ext>
                </a:extLst>
              </p:cNvPr>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a:defRPr/>
                </a:pPr>
                <a:endParaRPr lang="en-GB">
                  <a:cs typeface="Arial" charset="0"/>
                </a:endParaRPr>
              </a:p>
            </p:txBody>
          </p:sp>
          <p:sp>
            <p:nvSpPr>
              <p:cNvPr id="18446" name="Freeform 14">
                <a:extLst>
                  <a:ext uri="{FF2B5EF4-FFF2-40B4-BE49-F238E27FC236}">
                    <a16:creationId xmlns:a16="http://schemas.microsoft.com/office/drawing/2014/main" id="{0EA4A2E2-6F35-4727-30A4-504D593552FE}"/>
                  </a:ext>
                </a:extLst>
              </p:cNvPr>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en-GB">
                  <a:cs typeface="Arial" charset="0"/>
                </a:endParaRPr>
              </a:p>
            </p:txBody>
          </p:sp>
        </p:grpSp>
      </p:grpSp>
      <p:sp>
        <p:nvSpPr>
          <p:cNvPr id="18447" name="Rectangle 15">
            <a:extLst>
              <a:ext uri="{FF2B5EF4-FFF2-40B4-BE49-F238E27FC236}">
                <a16:creationId xmlns:a16="http://schemas.microsoft.com/office/drawing/2014/main" id="{9C9B9B54-BEC3-75E5-CB5F-8180D64242F0}"/>
              </a:ext>
            </a:extLst>
          </p:cNvPr>
          <p:cNvSpPr>
            <a:spLocks noGrp="1" noChangeArrowheads="1"/>
          </p:cNvSpPr>
          <p:nvPr>
            <p:ph type="title"/>
          </p:nvPr>
        </p:nvSpPr>
        <p:spPr bwMode="auto">
          <a:xfrm>
            <a:off x="1066800" y="304800"/>
            <a:ext cx="75438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8448" name="Rectangle 16">
            <a:extLst>
              <a:ext uri="{FF2B5EF4-FFF2-40B4-BE49-F238E27FC236}">
                <a16:creationId xmlns:a16="http://schemas.microsoft.com/office/drawing/2014/main" id="{492267BC-9A9D-A1AB-E757-B6E01816C7D9}"/>
              </a:ext>
            </a:extLst>
          </p:cNvPr>
          <p:cNvSpPr>
            <a:spLocks noGrp="1" noChangeArrowheads="1"/>
          </p:cNvSpPr>
          <p:nvPr>
            <p:ph type="body" idx="1"/>
          </p:nvPr>
        </p:nvSpPr>
        <p:spPr bwMode="auto">
          <a:xfrm>
            <a:off x="1066800" y="1981200"/>
            <a:ext cx="7543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449" name="Rectangle 17">
            <a:extLst>
              <a:ext uri="{FF2B5EF4-FFF2-40B4-BE49-F238E27FC236}">
                <a16:creationId xmlns:a16="http://schemas.microsoft.com/office/drawing/2014/main" id="{F365FFE6-3C27-FAF4-EA9F-E1D16ABA5EBD}"/>
              </a:ext>
            </a:extLst>
          </p:cNvPr>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rgbClr val="FFFF00"/>
                </a:solidFill>
                <a:effectLst>
                  <a:outerShdw blurRad="38100" dist="38100" dir="2700000" algn="tl">
                    <a:srgbClr val="000000"/>
                  </a:outerShdw>
                </a:effectLst>
                <a:cs typeface="Arial" charset="0"/>
              </a:defRPr>
            </a:lvl1pPr>
          </a:lstStyle>
          <a:p>
            <a:pPr>
              <a:defRPr/>
            </a:pPr>
            <a:fld id="{8028D826-C9A2-4029-AC6A-AB07DBBDE1EA}" type="datetime5">
              <a:rPr lang="en-GB"/>
              <a:pPr>
                <a:defRPr/>
              </a:pPr>
              <a:t>4-Jul-26</a:t>
            </a:fld>
            <a:endParaRPr lang="en-GB"/>
          </a:p>
        </p:txBody>
      </p:sp>
      <p:sp>
        <p:nvSpPr>
          <p:cNvPr id="18450" name="Rectangle 18">
            <a:extLst>
              <a:ext uri="{FF2B5EF4-FFF2-40B4-BE49-F238E27FC236}">
                <a16:creationId xmlns:a16="http://schemas.microsoft.com/office/drawing/2014/main" id="{6FD3BC70-FAF3-901F-EADB-386E9EDA3994}"/>
              </a:ext>
            </a:extLst>
          </p:cNvPr>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rgbClr val="FFFF00"/>
                </a:solidFill>
                <a:effectLst>
                  <a:outerShdw blurRad="38100" dist="38100" dir="2700000" algn="tl">
                    <a:srgbClr val="000000"/>
                  </a:outerShdw>
                </a:effectLst>
                <a:cs typeface="Arial" charset="0"/>
              </a:defRPr>
            </a:lvl1pPr>
          </a:lstStyle>
          <a:p>
            <a:pPr>
              <a:defRPr/>
            </a:pPr>
            <a:r>
              <a:rPr lang="en-GB"/>
              <a:t>Created by Mr. Lafferty Maths Dept.</a:t>
            </a:r>
          </a:p>
        </p:txBody>
      </p:sp>
      <p:sp>
        <p:nvSpPr>
          <p:cNvPr id="18451" name="Rectangle 19">
            <a:extLst>
              <a:ext uri="{FF2B5EF4-FFF2-40B4-BE49-F238E27FC236}">
                <a16:creationId xmlns:a16="http://schemas.microsoft.com/office/drawing/2014/main" id="{14605641-2CB2-B193-48EA-11BEC81DFF11}"/>
              </a:ext>
            </a:extLst>
          </p:cNvPr>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600">
                <a:solidFill>
                  <a:srgbClr val="FFFF00"/>
                </a:solidFill>
                <a:effectLst>
                  <a:outerShdw blurRad="38100" dist="38100" dir="2700000" algn="tl">
                    <a:srgbClr val="000000"/>
                  </a:outerShdw>
                </a:effectLst>
              </a:defRPr>
            </a:lvl1pPr>
          </a:lstStyle>
          <a:p>
            <a:fld id="{0C86275E-3928-459D-976E-15642D9977EE}" type="slidenum">
              <a:rPr lang="en-GB" altLang="en-US"/>
              <a:pPr/>
              <a:t>‹#›</a:t>
            </a:fld>
            <a:endParaRPr lang="en-GB" altLang="en-US"/>
          </a:p>
        </p:txBody>
      </p:sp>
    </p:spTree>
  </p:cSld>
  <p:clrMap bg1="dk2" tx1="lt1" bg2="dk1" tx2="lt2" accent1="accent1" accent2="accent2" accent3="accent3" accent4="accent4" accent5="accent5" accent6="accent6" hlink="hlink" folHlink="folHlink"/>
  <p:sldLayoutIdLst>
    <p:sldLayoutId id="2147483909" r:id="rId1"/>
    <p:sldLayoutId id="2147483891" r:id="rId2"/>
    <p:sldLayoutId id="2147483892" r:id="rId3"/>
    <p:sldLayoutId id="2147483893" r:id="rId4"/>
    <p:sldLayoutId id="2147483894" r:id="rId5"/>
    <p:sldLayoutId id="2147483895" r:id="rId6"/>
    <p:sldLayoutId id="2147483910" r:id="rId7"/>
    <p:sldLayoutId id="2147483896" r:id="rId8"/>
    <p:sldLayoutId id="2147483897" r:id="rId9"/>
    <p:sldLayoutId id="2147483898" r:id="rId10"/>
    <p:sldLayoutId id="2147483899" r:id="rId11"/>
  </p:sldLayoutIdLst>
  <p:hf sldNum="0" hdr="0"/>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Title Placeholder 1">
            <a:extLst>
              <a:ext uri="{FF2B5EF4-FFF2-40B4-BE49-F238E27FC236}">
                <a16:creationId xmlns:a16="http://schemas.microsoft.com/office/drawing/2014/main" id="{004F602B-0E44-8956-6A74-05784399C99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8435" name="Text Placeholder 2">
            <a:extLst>
              <a:ext uri="{FF2B5EF4-FFF2-40B4-BE49-F238E27FC236}">
                <a16:creationId xmlns:a16="http://schemas.microsoft.com/office/drawing/2014/main" id="{1660E9FA-FF37-0846-987E-F60593CF284C}"/>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DEC8988B-2C03-67E0-6B25-79F34748AF2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cs typeface="Arial" charset="0"/>
              </a:defRPr>
            </a:lvl1pPr>
          </a:lstStyle>
          <a:p>
            <a:pPr>
              <a:defRPr/>
            </a:pPr>
            <a:fld id="{84A7E095-1D76-449F-BB1B-8015FFBF8DDA}" type="datetime5">
              <a:rPr lang="en-GB"/>
              <a:pPr>
                <a:defRPr/>
              </a:pPr>
              <a:t>4-Jul-26</a:t>
            </a:fld>
            <a:endParaRPr lang="en-GB"/>
          </a:p>
        </p:txBody>
      </p:sp>
      <p:sp>
        <p:nvSpPr>
          <p:cNvPr id="5" name="Footer Placeholder 4">
            <a:extLst>
              <a:ext uri="{FF2B5EF4-FFF2-40B4-BE49-F238E27FC236}">
                <a16:creationId xmlns:a16="http://schemas.microsoft.com/office/drawing/2014/main" id="{E34382E5-57DA-6A09-EFC3-C087D4479A2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cs typeface="Arial" charset="0"/>
              </a:defRPr>
            </a:lvl1pPr>
          </a:lstStyle>
          <a:p>
            <a:pPr>
              <a:defRPr/>
            </a:pPr>
            <a:r>
              <a:rPr lang="en-GB"/>
              <a:t>Created by Mr. Lafferty Maths Dept.</a:t>
            </a:r>
          </a:p>
        </p:txBody>
      </p:sp>
      <p:sp>
        <p:nvSpPr>
          <p:cNvPr id="6" name="Slide Number Placeholder 5">
            <a:extLst>
              <a:ext uri="{FF2B5EF4-FFF2-40B4-BE49-F238E27FC236}">
                <a16:creationId xmlns:a16="http://schemas.microsoft.com/office/drawing/2014/main" id="{80AF6593-7C76-1037-1C8B-FD707460A15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90E68DB3-2AE5-4845-A7E0-6F9CC4EE2926}"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911" r:id="rId1"/>
    <p:sldLayoutId id="2147483900" r:id="rId2"/>
    <p:sldLayoutId id="2147483901" r:id="rId3"/>
    <p:sldLayoutId id="2147483902" r:id="rId4"/>
    <p:sldLayoutId id="2147483903" r:id="rId5"/>
    <p:sldLayoutId id="2147483904" r:id="rId6"/>
    <p:sldLayoutId id="2147483912" r:id="rId7"/>
    <p:sldLayoutId id="2147483905" r:id="rId8"/>
    <p:sldLayoutId id="2147483906" r:id="rId9"/>
    <p:sldLayoutId id="2147483907" r:id="rId10"/>
    <p:sldLayoutId id="2147483908" r:id="rId11"/>
  </p:sldLayoutIdLst>
  <p:hf sldNum="0"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slide" Target="slide20.xm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slide" Target="slide30.xml"/><Relationship Id="rId5" Type="http://schemas.openxmlformats.org/officeDocument/2006/relationships/slide" Target="slide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wmf"/><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oleObject" Target="../embeddings/oleObject14.bin"/><Relationship Id="rId5" Type="http://schemas.openxmlformats.org/officeDocument/2006/relationships/image" Target="../media/image15.wmf"/><Relationship Id="rId4" Type="http://schemas.openxmlformats.org/officeDocument/2006/relationships/oleObject" Target="../embeddings/oleObject13.bin"/></Relationships>
</file>

<file path=ppt/slides/_rels/slide1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17.gif"/><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8.wm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17.gif"/><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9.wmf"/></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wmf"/><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oleObject" Target="../embeddings/oleObject18.bin"/><Relationship Id="rId5" Type="http://schemas.openxmlformats.org/officeDocument/2006/relationships/image" Target="../media/image20.wmf"/><Relationship Id="rId4" Type="http://schemas.openxmlformats.org/officeDocument/2006/relationships/oleObject" Target="../embeddings/oleObject17.bin"/></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3.wmf"/><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oleObject" Target="../embeddings/oleObject20.bin"/><Relationship Id="rId5" Type="http://schemas.openxmlformats.org/officeDocument/2006/relationships/image" Target="../media/image22.wmf"/><Relationship Id="rId4" Type="http://schemas.openxmlformats.org/officeDocument/2006/relationships/oleObject" Target="../embeddings/oleObject19.bin"/></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17.gif"/><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24.bin"/><Relationship Id="rId13" Type="http://schemas.openxmlformats.org/officeDocument/2006/relationships/image" Target="../media/image31.wmf"/><Relationship Id="rId3" Type="http://schemas.openxmlformats.org/officeDocument/2006/relationships/image" Target="../media/image26.wmf"/><Relationship Id="rId7" Type="http://schemas.openxmlformats.org/officeDocument/2006/relationships/image" Target="../media/image28.wmf"/><Relationship Id="rId12" Type="http://schemas.openxmlformats.org/officeDocument/2006/relationships/oleObject" Target="../embeddings/oleObject26.bin"/><Relationship Id="rId2" Type="http://schemas.openxmlformats.org/officeDocument/2006/relationships/oleObject" Target="../embeddings/oleObject21.bin"/><Relationship Id="rId1" Type="http://schemas.openxmlformats.org/officeDocument/2006/relationships/slideLayout" Target="../slideLayouts/slideLayout14.xml"/><Relationship Id="rId6" Type="http://schemas.openxmlformats.org/officeDocument/2006/relationships/oleObject" Target="../embeddings/oleObject23.bin"/><Relationship Id="rId11" Type="http://schemas.openxmlformats.org/officeDocument/2006/relationships/image" Target="../media/image30.wmf"/><Relationship Id="rId5" Type="http://schemas.openxmlformats.org/officeDocument/2006/relationships/image" Target="../media/image27.wmf"/><Relationship Id="rId15" Type="http://schemas.openxmlformats.org/officeDocument/2006/relationships/image" Target="../media/image33.png"/><Relationship Id="rId10" Type="http://schemas.openxmlformats.org/officeDocument/2006/relationships/oleObject" Target="../embeddings/oleObject25.bin"/><Relationship Id="rId4" Type="http://schemas.openxmlformats.org/officeDocument/2006/relationships/oleObject" Target="../embeddings/oleObject22.bin"/><Relationship Id="rId9" Type="http://schemas.openxmlformats.org/officeDocument/2006/relationships/image" Target="../media/image29.wmf"/><Relationship Id="rId1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oleObject" Target="../embeddings/oleObject27.bin"/><Relationship Id="rId1" Type="http://schemas.openxmlformats.org/officeDocument/2006/relationships/slideLayout" Target="../slideLayouts/slideLayout14.xml"/><Relationship Id="rId4" Type="http://schemas.openxmlformats.org/officeDocument/2006/relationships/image" Target="../media/image34.jpeg"/></Relationships>
</file>

<file path=ppt/slides/_rels/slide33.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oleObject" Target="../embeddings/oleObject28.bin"/><Relationship Id="rId1" Type="http://schemas.openxmlformats.org/officeDocument/2006/relationships/slideLayout" Target="../slideLayouts/slideLayout14.xml"/><Relationship Id="rId6" Type="http://schemas.openxmlformats.org/officeDocument/2006/relationships/image" Target="../media/image36.png"/><Relationship Id="rId5" Type="http://schemas.openxmlformats.org/officeDocument/2006/relationships/image" Target="../media/image35.wmf"/><Relationship Id="rId4" Type="http://schemas.openxmlformats.org/officeDocument/2006/relationships/oleObject" Target="../embeddings/oleObject29.bin"/></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33.bin"/><Relationship Id="rId3" Type="http://schemas.openxmlformats.org/officeDocument/2006/relationships/image" Target="../media/image26.wmf"/><Relationship Id="rId7" Type="http://schemas.openxmlformats.org/officeDocument/2006/relationships/image" Target="../media/image38.wmf"/><Relationship Id="rId2" Type="http://schemas.openxmlformats.org/officeDocument/2006/relationships/oleObject" Target="../embeddings/oleObject30.bin"/><Relationship Id="rId1" Type="http://schemas.openxmlformats.org/officeDocument/2006/relationships/slideLayout" Target="../slideLayouts/slideLayout14.xml"/><Relationship Id="rId6" Type="http://schemas.openxmlformats.org/officeDocument/2006/relationships/oleObject" Target="../embeddings/oleObject32.bin"/><Relationship Id="rId5" Type="http://schemas.openxmlformats.org/officeDocument/2006/relationships/image" Target="../media/image37.wmf"/><Relationship Id="rId4" Type="http://schemas.openxmlformats.org/officeDocument/2006/relationships/oleObject" Target="../embeddings/oleObject31.bin"/><Relationship Id="rId9" Type="http://schemas.openxmlformats.org/officeDocument/2006/relationships/image" Target="../media/image39.wmf"/></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37.bin"/><Relationship Id="rId13" Type="http://schemas.openxmlformats.org/officeDocument/2006/relationships/image" Target="../media/image44.wmf"/><Relationship Id="rId3" Type="http://schemas.openxmlformats.org/officeDocument/2006/relationships/image" Target="../media/image26.wmf"/><Relationship Id="rId7" Type="http://schemas.openxmlformats.org/officeDocument/2006/relationships/image" Target="../media/image41.wmf"/><Relationship Id="rId12" Type="http://schemas.openxmlformats.org/officeDocument/2006/relationships/oleObject" Target="../embeddings/oleObject39.bin"/><Relationship Id="rId2" Type="http://schemas.openxmlformats.org/officeDocument/2006/relationships/oleObject" Target="../embeddings/oleObject34.bin"/><Relationship Id="rId1" Type="http://schemas.openxmlformats.org/officeDocument/2006/relationships/slideLayout" Target="../slideLayouts/slideLayout14.xml"/><Relationship Id="rId6" Type="http://schemas.openxmlformats.org/officeDocument/2006/relationships/oleObject" Target="../embeddings/oleObject36.bin"/><Relationship Id="rId11" Type="http://schemas.openxmlformats.org/officeDocument/2006/relationships/image" Target="../media/image43.wmf"/><Relationship Id="rId5" Type="http://schemas.openxmlformats.org/officeDocument/2006/relationships/image" Target="../media/image40.wmf"/><Relationship Id="rId15" Type="http://schemas.openxmlformats.org/officeDocument/2006/relationships/image" Target="../media/image45.wmf"/><Relationship Id="rId10" Type="http://schemas.openxmlformats.org/officeDocument/2006/relationships/oleObject" Target="../embeddings/oleObject38.bin"/><Relationship Id="rId4" Type="http://schemas.openxmlformats.org/officeDocument/2006/relationships/oleObject" Target="../embeddings/oleObject35.bin"/><Relationship Id="rId9" Type="http://schemas.openxmlformats.org/officeDocument/2006/relationships/image" Target="../media/image42.wmf"/><Relationship Id="rId14" Type="http://schemas.openxmlformats.org/officeDocument/2006/relationships/oleObject" Target="../embeddings/oleObject40.bin"/></Relationships>
</file>

<file path=ppt/slides/_rels/slide36.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wmf"/><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oleObject" Target="../embeddings/oleObject2.bin"/><Relationship Id="rId5" Type="http://schemas.openxmlformats.org/officeDocument/2006/relationships/image" Target="../media/image3.wmf"/><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7.xml"/><Relationship Id="rId4" Type="http://schemas.openxmlformats.org/officeDocument/2006/relationships/image" Target="../media/image59.png"/></Relationships>
</file>

<file path=ppt/slides/_rels/slide4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7.xml"/><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4.xml"/><Relationship Id="rId4" Type="http://schemas.openxmlformats.org/officeDocument/2006/relationships/image" Target="../media/image66.png"/></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wmf"/><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oleObject" Target="../embeddings/oleObject4.bin"/><Relationship Id="rId5" Type="http://schemas.openxmlformats.org/officeDocument/2006/relationships/image" Target="../media/image5.wmf"/><Relationship Id="rId4" Type="http://schemas.openxmlformats.org/officeDocument/2006/relationships/oleObject" Target="../embeddings/oleObject3.bin"/></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4.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5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wmf"/><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oleObject" Target="../embeddings/oleObject6.bin"/><Relationship Id="rId5" Type="http://schemas.openxmlformats.org/officeDocument/2006/relationships/image" Target="../media/image7.wmf"/><Relationship Id="rId4" Type="http://schemas.openxmlformats.org/officeDocument/2006/relationships/oleObject" Target="../embeddings/oleObject5.bin"/></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wmf"/><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oleObject" Target="../embeddings/oleObject8.bin"/><Relationship Id="rId5" Type="http://schemas.openxmlformats.org/officeDocument/2006/relationships/image" Target="../media/image9.wmf"/><Relationship Id="rId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wmf"/><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oleObject" Target="../embeddings/oleObject10.bin"/><Relationship Id="rId5" Type="http://schemas.openxmlformats.org/officeDocument/2006/relationships/image" Target="../media/image11.wmf"/><Relationship Id="rId4" Type="http://schemas.openxmlformats.org/officeDocument/2006/relationships/oleObject" Target="../embeddings/oleObject9.bin"/></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wmf"/><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oleObject" Target="../embeddings/oleObject12.bin"/><Relationship Id="rId5" Type="http://schemas.openxmlformats.org/officeDocument/2006/relationships/image" Target="../media/image13.wmf"/><Relationship Id="rId4" Type="http://schemas.openxmlformats.org/officeDocument/2006/relationships/oleObject" Target="../embeddings/oleObject1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18">
            <a:extLst>
              <a:ext uri="{FF2B5EF4-FFF2-40B4-BE49-F238E27FC236}">
                <a16:creationId xmlns:a16="http://schemas.microsoft.com/office/drawing/2014/main" id="{24F4E309-A621-C845-CF04-451E46BFFE19}"/>
              </a:ext>
            </a:extLst>
          </p:cNvPr>
          <p:cNvSpPr>
            <a:spLocks noGrp="1" noChangeArrowheads="1"/>
          </p:cNvSpPr>
          <p:nvPr>
            <p:ph type="dt" sz="quarter" idx="10"/>
          </p:nvPr>
        </p:nvSpPr>
        <p:spPr/>
        <p:txBody>
          <a:bodyPr/>
          <a:lstStyle/>
          <a:p>
            <a:pPr>
              <a:defRPr/>
            </a:pPr>
            <a:fld id="{35127733-6E3F-4FB7-B362-3F56C7FC59A6}" type="datetime5">
              <a:rPr lang="en-GB"/>
              <a:pPr>
                <a:defRPr/>
              </a:pPr>
              <a:t>4-Jul-26</a:t>
            </a:fld>
            <a:endParaRPr lang="en-GB"/>
          </a:p>
        </p:txBody>
      </p:sp>
      <p:sp>
        <p:nvSpPr>
          <p:cNvPr id="27" name="Rectangle 19">
            <a:extLst>
              <a:ext uri="{FF2B5EF4-FFF2-40B4-BE49-F238E27FC236}">
                <a16:creationId xmlns:a16="http://schemas.microsoft.com/office/drawing/2014/main" id="{3D130FAC-908B-8E52-FD36-96DEA22D00CE}"/>
              </a:ext>
            </a:extLst>
          </p:cNvPr>
          <p:cNvSpPr>
            <a:spLocks noGrp="1" noChangeArrowheads="1"/>
          </p:cNvSpPr>
          <p:nvPr>
            <p:ph type="ftr" sz="quarter" idx="11"/>
          </p:nvPr>
        </p:nvSpPr>
        <p:spPr/>
        <p:txBody>
          <a:bodyPr/>
          <a:lstStyle/>
          <a:p>
            <a:pPr>
              <a:defRPr/>
            </a:pPr>
            <a:r>
              <a:rPr lang="en-GB"/>
              <a:t>Created by Mr. Lafferty Maths Dept.</a:t>
            </a:r>
          </a:p>
        </p:txBody>
      </p:sp>
      <p:sp>
        <p:nvSpPr>
          <p:cNvPr id="67592" name="Rectangle 8">
            <a:extLst>
              <a:ext uri="{FF2B5EF4-FFF2-40B4-BE49-F238E27FC236}">
                <a16:creationId xmlns:a16="http://schemas.microsoft.com/office/drawing/2014/main" id="{23DCF9A8-C82F-422C-CEAA-E017CFDB023E}"/>
              </a:ext>
            </a:extLst>
          </p:cNvPr>
          <p:cNvSpPr>
            <a:spLocks noGrp="1" noChangeArrowheads="1"/>
          </p:cNvSpPr>
          <p:nvPr>
            <p:ph type="ctrTitle" idx="4294967295"/>
          </p:nvPr>
        </p:nvSpPr>
        <p:spPr>
          <a:xfrm>
            <a:off x="1900238" y="442913"/>
            <a:ext cx="5537200" cy="949325"/>
          </a:xfrm>
        </p:spPr>
        <p:txBody>
          <a:bodyPr/>
          <a:lstStyle/>
          <a:p>
            <a:pPr algn="ctr" eaLnBrk="1" hangingPunct="1">
              <a:defRPr/>
            </a:pPr>
            <a:r>
              <a:rPr lang="en-GB" dirty="0">
                <a:solidFill>
                  <a:srgbClr val="FFFF00"/>
                </a:solidFill>
                <a:latin typeface="Comic Sans MS" pitchFamily="66" charset="0"/>
              </a:rPr>
              <a:t>Money</a:t>
            </a:r>
            <a:endParaRPr lang="en-GB" sz="2800" dirty="0">
              <a:solidFill>
                <a:srgbClr val="FFFF00"/>
              </a:solidFill>
              <a:latin typeface="Comic Sans MS" pitchFamily="66" charset="0"/>
            </a:endParaRPr>
          </a:p>
        </p:txBody>
      </p:sp>
      <p:sp>
        <p:nvSpPr>
          <p:cNvPr id="23557" name="Text Box 5">
            <a:extLst>
              <a:ext uri="{FF2B5EF4-FFF2-40B4-BE49-F238E27FC236}">
                <a16:creationId xmlns:a16="http://schemas.microsoft.com/office/drawing/2014/main" id="{1E7840AD-9AC5-8DAC-3917-9E66B34946FD}"/>
              </a:ext>
            </a:extLst>
          </p:cNvPr>
          <p:cNvSpPr txBox="1">
            <a:spLocks noChangeArrowheads="1"/>
          </p:cNvSpPr>
          <p:nvPr/>
        </p:nvSpPr>
        <p:spPr bwMode="auto">
          <a:xfrm>
            <a:off x="2773363" y="2359025"/>
            <a:ext cx="18970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b="1">
                <a:solidFill>
                  <a:srgbClr val="F9F911"/>
                </a:solidFill>
              </a:rPr>
              <a:t>Best Buys</a:t>
            </a:r>
          </a:p>
        </p:txBody>
      </p:sp>
      <p:sp>
        <p:nvSpPr>
          <p:cNvPr id="23558" name="AutoShape 7">
            <a:hlinkClick r:id="rId2" action="ppaction://hlinksldjump" highlightClick="1"/>
            <a:extLst>
              <a:ext uri="{FF2B5EF4-FFF2-40B4-BE49-F238E27FC236}">
                <a16:creationId xmlns:a16="http://schemas.microsoft.com/office/drawing/2014/main" id="{5191A8AA-ECB4-88A1-6B60-9FB30AE37BA5}"/>
              </a:ext>
            </a:extLst>
          </p:cNvPr>
          <p:cNvSpPr>
            <a:spLocks noChangeArrowheads="1"/>
          </p:cNvSpPr>
          <p:nvPr/>
        </p:nvSpPr>
        <p:spPr bwMode="auto">
          <a:xfrm>
            <a:off x="2101850" y="2387600"/>
            <a:ext cx="525463" cy="404813"/>
          </a:xfrm>
          <a:prstGeom prst="actionButtonForwardNext">
            <a:avLst/>
          </a:prstGeom>
          <a:solidFill>
            <a:srgbClr val="00FF00"/>
          </a:solidFill>
          <a:ln w="9525">
            <a:solidFill>
              <a:schemeClr val="tx1"/>
            </a:solidFill>
            <a:miter lim="800000"/>
            <a:headEnd/>
            <a:tailEnd/>
          </a:ln>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pic>
        <p:nvPicPr>
          <p:cNvPr id="23559" name="Picture 9" descr="scottishflag">
            <a:extLst>
              <a:ext uri="{FF2B5EF4-FFF2-40B4-BE49-F238E27FC236}">
                <a16:creationId xmlns:a16="http://schemas.microsoft.com/office/drawing/2014/main" id="{EE949943-1463-1CA2-84A1-5D51DB03886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Text Box 10">
            <a:extLst>
              <a:ext uri="{FF2B5EF4-FFF2-40B4-BE49-F238E27FC236}">
                <a16:creationId xmlns:a16="http://schemas.microsoft.com/office/drawing/2014/main" id="{E7049948-5154-EC20-0EC7-4571DA3BD6F6}"/>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pic>
        <p:nvPicPr>
          <p:cNvPr id="23561" name="Picture 11" descr="Office Objects 0572">
            <a:extLst>
              <a:ext uri="{FF2B5EF4-FFF2-40B4-BE49-F238E27FC236}">
                <a16:creationId xmlns:a16="http://schemas.microsoft.com/office/drawing/2014/main" id="{4D03527B-F883-82DA-C3FA-CB1F242D8D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5050" y="227013"/>
            <a:ext cx="1444625"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2" name="Text Box 12">
            <a:extLst>
              <a:ext uri="{FF2B5EF4-FFF2-40B4-BE49-F238E27FC236}">
                <a16:creationId xmlns:a16="http://schemas.microsoft.com/office/drawing/2014/main" id="{82CB8F5C-8A89-1596-4AF8-A0E6631ADD19}"/>
              </a:ext>
            </a:extLst>
          </p:cNvPr>
          <p:cNvSpPr txBox="1">
            <a:spLocks noChangeArrowheads="1"/>
          </p:cNvSpPr>
          <p:nvPr/>
        </p:nvSpPr>
        <p:spPr bwMode="auto">
          <a:xfrm>
            <a:off x="2773363" y="3076575"/>
            <a:ext cx="23939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b="1">
                <a:solidFill>
                  <a:srgbClr val="F9F911"/>
                </a:solidFill>
              </a:rPr>
              <a:t>Best Service</a:t>
            </a:r>
          </a:p>
        </p:txBody>
      </p:sp>
      <p:sp>
        <p:nvSpPr>
          <p:cNvPr id="23563" name="AutoShape 13">
            <a:hlinkClick r:id="rId5" action="ppaction://hlinksldjump" highlightClick="1"/>
            <a:extLst>
              <a:ext uri="{FF2B5EF4-FFF2-40B4-BE49-F238E27FC236}">
                <a16:creationId xmlns:a16="http://schemas.microsoft.com/office/drawing/2014/main" id="{97027219-DDFD-1F0F-A4CD-A92CFD39096B}"/>
              </a:ext>
            </a:extLst>
          </p:cNvPr>
          <p:cNvSpPr>
            <a:spLocks noChangeArrowheads="1"/>
          </p:cNvSpPr>
          <p:nvPr/>
        </p:nvSpPr>
        <p:spPr bwMode="auto">
          <a:xfrm>
            <a:off x="2101850" y="3105150"/>
            <a:ext cx="525463" cy="403225"/>
          </a:xfrm>
          <a:prstGeom prst="actionButtonForwardNext">
            <a:avLst/>
          </a:prstGeom>
          <a:solidFill>
            <a:srgbClr val="00FFFF"/>
          </a:solidFill>
          <a:ln w="9525">
            <a:solidFill>
              <a:schemeClr val="tx1"/>
            </a:solidFill>
            <a:miter lim="800000"/>
            <a:headEnd/>
            <a:tailEnd/>
          </a:ln>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23564" name="Text Box 14">
            <a:extLst>
              <a:ext uri="{FF2B5EF4-FFF2-40B4-BE49-F238E27FC236}">
                <a16:creationId xmlns:a16="http://schemas.microsoft.com/office/drawing/2014/main" id="{399F500B-1802-848D-4B4B-98A2A31869BD}"/>
              </a:ext>
            </a:extLst>
          </p:cNvPr>
          <p:cNvSpPr txBox="1">
            <a:spLocks noChangeArrowheads="1"/>
          </p:cNvSpPr>
          <p:nvPr/>
        </p:nvSpPr>
        <p:spPr bwMode="auto">
          <a:xfrm>
            <a:off x="2773363" y="5199063"/>
            <a:ext cx="3948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b="1">
                <a:solidFill>
                  <a:srgbClr val="F9F911"/>
                </a:solidFill>
              </a:rPr>
              <a:t>Exam Type Questions</a:t>
            </a:r>
          </a:p>
        </p:txBody>
      </p:sp>
      <p:sp>
        <p:nvSpPr>
          <p:cNvPr id="23565" name="AutoShape 15">
            <a:hlinkClick r:id="rId6" action="ppaction://hlinksldjump" highlightClick="1"/>
            <a:extLst>
              <a:ext uri="{FF2B5EF4-FFF2-40B4-BE49-F238E27FC236}">
                <a16:creationId xmlns:a16="http://schemas.microsoft.com/office/drawing/2014/main" id="{97EA2D40-48B4-C920-8B9F-140AA31E592A}"/>
              </a:ext>
            </a:extLst>
          </p:cNvPr>
          <p:cNvSpPr>
            <a:spLocks noChangeArrowheads="1"/>
          </p:cNvSpPr>
          <p:nvPr/>
        </p:nvSpPr>
        <p:spPr bwMode="auto">
          <a:xfrm>
            <a:off x="2101850" y="5229225"/>
            <a:ext cx="525463" cy="403225"/>
          </a:xfrm>
          <a:prstGeom prst="actionButtonForwardNext">
            <a:avLst/>
          </a:prstGeom>
          <a:solidFill>
            <a:srgbClr val="FFC000"/>
          </a:solidFill>
          <a:ln w="9525">
            <a:solidFill>
              <a:schemeClr val="tx1"/>
            </a:solidFill>
            <a:miter lim="800000"/>
            <a:headEnd/>
            <a:tailEnd/>
          </a:ln>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23566" name="Text Box 12">
            <a:extLst>
              <a:ext uri="{FF2B5EF4-FFF2-40B4-BE49-F238E27FC236}">
                <a16:creationId xmlns:a16="http://schemas.microsoft.com/office/drawing/2014/main" id="{9751CBD8-515E-4D42-7B98-8566F40D31CC}"/>
              </a:ext>
            </a:extLst>
          </p:cNvPr>
          <p:cNvSpPr txBox="1">
            <a:spLocks noChangeArrowheads="1"/>
          </p:cNvSpPr>
          <p:nvPr/>
        </p:nvSpPr>
        <p:spPr bwMode="auto">
          <a:xfrm>
            <a:off x="2774950" y="3792538"/>
            <a:ext cx="2705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b="1">
                <a:solidFill>
                  <a:srgbClr val="F9F911"/>
                </a:solidFill>
              </a:rPr>
              <a:t>Best Contract</a:t>
            </a:r>
          </a:p>
        </p:txBody>
      </p:sp>
      <p:sp>
        <p:nvSpPr>
          <p:cNvPr id="23567" name="AutoShape 13">
            <a:hlinkClick r:id="rId7" action="ppaction://hlinksldjump" highlightClick="1"/>
            <a:extLst>
              <a:ext uri="{FF2B5EF4-FFF2-40B4-BE49-F238E27FC236}">
                <a16:creationId xmlns:a16="http://schemas.microsoft.com/office/drawing/2014/main" id="{6F8E1727-4350-B1A9-5A00-4CBA3809CC8E}"/>
              </a:ext>
            </a:extLst>
          </p:cNvPr>
          <p:cNvSpPr>
            <a:spLocks noChangeArrowheads="1"/>
          </p:cNvSpPr>
          <p:nvPr/>
        </p:nvSpPr>
        <p:spPr bwMode="auto">
          <a:xfrm>
            <a:off x="2103438" y="3822700"/>
            <a:ext cx="525462" cy="403225"/>
          </a:xfrm>
          <a:prstGeom prst="actionButtonForwardNext">
            <a:avLst/>
          </a:prstGeom>
          <a:solidFill>
            <a:srgbClr val="FF0000"/>
          </a:solidFill>
          <a:ln w="9525">
            <a:solidFill>
              <a:schemeClr val="tx1"/>
            </a:solidFill>
            <a:miter lim="800000"/>
            <a:headEnd/>
            <a:tailEnd/>
          </a:ln>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US" altLang="en-US"/>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F5753D74-6F2B-FE6B-7B0A-49276A617289}"/>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FDBAD1E6-1212-5457-9F29-0807627EFD1D}"/>
              </a:ext>
            </a:extLst>
          </p:cNvPr>
          <p:cNvSpPr>
            <a:spLocks noGrp="1"/>
          </p:cNvSpPr>
          <p:nvPr>
            <p:ph type="ftr" sz="quarter" idx="11"/>
          </p:nvPr>
        </p:nvSpPr>
        <p:spPr/>
        <p:txBody>
          <a:bodyPr/>
          <a:lstStyle/>
          <a:p>
            <a:pPr>
              <a:defRPr/>
            </a:pPr>
            <a:r>
              <a:rPr lang="en-GB"/>
              <a:t>Created by Mr.Lafferty Maths Dept</a:t>
            </a:r>
          </a:p>
        </p:txBody>
      </p:sp>
      <p:pic>
        <p:nvPicPr>
          <p:cNvPr id="7174" name="Picture 2" descr="scottishflag">
            <a:extLst>
              <a:ext uri="{FF2B5EF4-FFF2-40B4-BE49-F238E27FC236}">
                <a16:creationId xmlns:a16="http://schemas.microsoft.com/office/drawing/2014/main" id="{6E28198A-5075-5D86-3FD6-F6AD5B7878F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3" descr="Office Objects 0572">
            <a:extLst>
              <a:ext uri="{FF2B5EF4-FFF2-40B4-BE49-F238E27FC236}">
                <a16:creationId xmlns:a16="http://schemas.microsoft.com/office/drawing/2014/main" id="{6960DF4B-B334-E337-1059-29A3D1E836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Text Box 4">
            <a:extLst>
              <a:ext uri="{FF2B5EF4-FFF2-40B4-BE49-F238E27FC236}">
                <a16:creationId xmlns:a16="http://schemas.microsoft.com/office/drawing/2014/main" id="{3A0987E9-2803-4C3E-0AD6-C7C49E31ECC8}"/>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7177" name="Text Box 17">
            <a:extLst>
              <a:ext uri="{FF2B5EF4-FFF2-40B4-BE49-F238E27FC236}">
                <a16:creationId xmlns:a16="http://schemas.microsoft.com/office/drawing/2014/main" id="{DC6BDEF3-BD83-620B-0AEE-FC4AD4374AA8}"/>
              </a:ext>
            </a:extLst>
          </p:cNvPr>
          <p:cNvSpPr txBox="1">
            <a:spLocks noChangeArrowheads="1"/>
          </p:cNvSpPr>
          <p:nvPr/>
        </p:nvSpPr>
        <p:spPr bwMode="auto">
          <a:xfrm>
            <a:off x="1050925" y="2154238"/>
            <a:ext cx="6837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u="sng"/>
              <a:t>Ex</a:t>
            </a:r>
            <a:r>
              <a:rPr lang="en-GB" altLang="en-US"/>
              <a:t> : 	What is the best deal for tennis balls ?</a:t>
            </a:r>
          </a:p>
        </p:txBody>
      </p:sp>
      <p:sp>
        <p:nvSpPr>
          <p:cNvPr id="30" name="Cloud 29">
            <a:extLst>
              <a:ext uri="{FF2B5EF4-FFF2-40B4-BE49-F238E27FC236}">
                <a16:creationId xmlns:a16="http://schemas.microsoft.com/office/drawing/2014/main" id="{2B97DF8E-6002-D4C7-69BD-7D23F47D8E21}"/>
              </a:ext>
            </a:extLst>
          </p:cNvPr>
          <p:cNvSpPr/>
          <p:nvPr/>
        </p:nvSpPr>
        <p:spPr bwMode="auto">
          <a:xfrm>
            <a:off x="157163" y="2963863"/>
            <a:ext cx="6080125" cy="330993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dirty="0">
                <a:solidFill>
                  <a:srgbClr val="080808"/>
                </a:solidFill>
                <a:latin typeface="Comic Sans MS" pitchFamily="66" charset="0"/>
              </a:rPr>
              <a:t>Deal 3 - Proportion method</a:t>
            </a:r>
          </a:p>
          <a:p>
            <a:pPr algn="ctr">
              <a:defRPr/>
            </a:pPr>
            <a:r>
              <a:rPr lang="en-GB" dirty="0">
                <a:solidFill>
                  <a:schemeClr val="bg1">
                    <a:lumMod val="50000"/>
                  </a:schemeClr>
                </a:solidFill>
                <a:latin typeface="Comic Sans MS" pitchFamily="66" charset="0"/>
              </a:rPr>
              <a:t>    T</a:t>
            </a:r>
            <a:r>
              <a:rPr lang="en-GB" dirty="0">
                <a:solidFill>
                  <a:srgbClr val="080808"/>
                </a:solidFill>
                <a:latin typeface="Comic Sans MS" pitchFamily="66" charset="0"/>
              </a:rPr>
              <a:t>		</a:t>
            </a:r>
            <a:r>
              <a:rPr lang="en-GB" dirty="0">
                <a:solidFill>
                  <a:srgbClr val="FFFF00"/>
                </a:solidFill>
                <a:sym typeface="Wingdings" pitchFamily="2" charset="2"/>
              </a:rPr>
              <a:t> </a:t>
            </a:r>
            <a:r>
              <a:rPr lang="en-GB" dirty="0">
                <a:solidFill>
                  <a:schemeClr val="bg1">
                    <a:lumMod val="50000"/>
                  </a:schemeClr>
                </a:solidFill>
                <a:latin typeface="Comic Sans MS" pitchFamily="66" charset="0"/>
              </a:rPr>
              <a:t>£</a:t>
            </a:r>
          </a:p>
          <a:p>
            <a:pPr algn="ctr">
              <a:defRPr/>
            </a:pPr>
            <a:r>
              <a:rPr lang="en-GB" dirty="0">
                <a:solidFill>
                  <a:schemeClr val="bg1">
                    <a:lumMod val="50000"/>
                  </a:schemeClr>
                </a:solidFill>
                <a:latin typeface="Comic Sans MS" pitchFamily="66" charset="0"/>
              </a:rPr>
              <a:t>  48 </a:t>
            </a:r>
            <a:r>
              <a:rPr lang="en-GB" dirty="0">
                <a:solidFill>
                  <a:srgbClr val="080808"/>
                </a:solidFill>
                <a:latin typeface="Comic Sans MS" pitchFamily="66" charset="0"/>
              </a:rPr>
              <a:t>	</a:t>
            </a:r>
            <a:r>
              <a:rPr lang="en-GB" dirty="0">
                <a:solidFill>
                  <a:srgbClr val="080808"/>
                </a:solidFill>
                <a:latin typeface="Comic Sans MS" pitchFamily="66" charset="0"/>
                <a:sym typeface="Wingdings"/>
              </a:rPr>
              <a:t></a:t>
            </a:r>
            <a:r>
              <a:rPr lang="en-GB" dirty="0">
                <a:solidFill>
                  <a:srgbClr val="080808"/>
                </a:solidFill>
                <a:latin typeface="Comic Sans MS" pitchFamily="66" charset="0"/>
              </a:rPr>
              <a:t>	24.48</a:t>
            </a:r>
          </a:p>
          <a:p>
            <a:pPr>
              <a:defRPr/>
            </a:pPr>
            <a:r>
              <a:rPr lang="en-GB" dirty="0">
                <a:solidFill>
                  <a:srgbClr val="080808"/>
                </a:solidFill>
                <a:latin typeface="Comic Sans MS" pitchFamily="66" charset="0"/>
              </a:rPr>
              <a:t>           1	</a:t>
            </a:r>
          </a:p>
          <a:p>
            <a:pPr algn="ctr">
              <a:defRPr/>
            </a:pPr>
            <a:endParaRPr lang="en-GB" dirty="0">
              <a:solidFill>
                <a:srgbClr val="080808"/>
              </a:solidFill>
              <a:latin typeface="Comic Sans MS" pitchFamily="66" charset="0"/>
            </a:endParaRPr>
          </a:p>
          <a:p>
            <a:pPr algn="ctr">
              <a:defRPr/>
            </a:pPr>
            <a:endParaRPr lang="en-GB" dirty="0">
              <a:solidFill>
                <a:srgbClr val="080808"/>
              </a:solidFill>
              <a:latin typeface="Comic Sans MS" pitchFamily="66" charset="0"/>
            </a:endParaRPr>
          </a:p>
        </p:txBody>
      </p:sp>
      <p:sp>
        <p:nvSpPr>
          <p:cNvPr id="31" name="Cloud 30">
            <a:extLst>
              <a:ext uri="{FF2B5EF4-FFF2-40B4-BE49-F238E27FC236}">
                <a16:creationId xmlns:a16="http://schemas.microsoft.com/office/drawing/2014/main" id="{A5C056E8-68F2-09FA-A274-808BFF036857}"/>
              </a:ext>
            </a:extLst>
          </p:cNvPr>
          <p:cNvSpPr/>
          <p:nvPr/>
        </p:nvSpPr>
        <p:spPr>
          <a:xfrm>
            <a:off x="0" y="354013"/>
            <a:ext cx="3106738" cy="153828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Are we expecting more or less</a:t>
            </a:r>
          </a:p>
        </p:txBody>
      </p:sp>
      <p:sp>
        <p:nvSpPr>
          <p:cNvPr id="32" name="Rectangle 31">
            <a:extLst>
              <a:ext uri="{FF2B5EF4-FFF2-40B4-BE49-F238E27FC236}">
                <a16:creationId xmlns:a16="http://schemas.microsoft.com/office/drawing/2014/main" id="{E1368669-6DFA-6D8A-F71F-F16220680832}"/>
              </a:ext>
            </a:extLst>
          </p:cNvPr>
          <p:cNvSpPr>
            <a:spLocks noChangeArrowheads="1"/>
          </p:cNvSpPr>
          <p:nvPr/>
        </p:nvSpPr>
        <p:spPr bwMode="auto">
          <a:xfrm>
            <a:off x="608013" y="4487863"/>
            <a:ext cx="10525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080808"/>
                </a:solidFill>
              </a:rPr>
              <a:t>(less) </a:t>
            </a:r>
            <a:endParaRPr lang="en-GB" altLang="en-US"/>
          </a:p>
        </p:txBody>
      </p:sp>
      <p:graphicFrame>
        <p:nvGraphicFramePr>
          <p:cNvPr id="33" name="Object 30">
            <a:extLst>
              <a:ext uri="{FF2B5EF4-FFF2-40B4-BE49-F238E27FC236}">
                <a16:creationId xmlns:a16="http://schemas.microsoft.com/office/drawing/2014/main" id="{B1AB9429-B678-F355-C747-24BFAF58A611}"/>
              </a:ext>
            </a:extLst>
          </p:cNvPr>
          <p:cNvGraphicFramePr>
            <a:graphicFrameLocks noChangeAspect="1"/>
          </p:cNvGraphicFramePr>
          <p:nvPr/>
        </p:nvGraphicFramePr>
        <p:xfrm>
          <a:off x="2463800" y="4640263"/>
          <a:ext cx="1617663" cy="844550"/>
        </p:xfrm>
        <a:graphic>
          <a:graphicData uri="http://schemas.openxmlformats.org/presentationml/2006/ole">
            <mc:AlternateContent xmlns:mc="http://schemas.openxmlformats.org/markup-compatibility/2006">
              <mc:Choice xmlns:v="urn:schemas-microsoft-com:vml" Requires="v">
                <p:oleObj name="Equation" r:id="rId4" imgW="583920" imgH="304560" progId="Equation.DSMT4">
                  <p:embed/>
                </p:oleObj>
              </mc:Choice>
              <mc:Fallback>
                <p:oleObj name="Equation" r:id="rId4" imgW="583920" imgH="304560" progId="Equation.DSMT4">
                  <p:embed/>
                  <p:pic>
                    <p:nvPicPr>
                      <p:cNvPr id="0" name="Object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3800" y="4640263"/>
                        <a:ext cx="1617663"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 name="Object 31">
            <a:extLst>
              <a:ext uri="{FF2B5EF4-FFF2-40B4-BE49-F238E27FC236}">
                <a16:creationId xmlns:a16="http://schemas.microsoft.com/office/drawing/2014/main" id="{AD91568A-884E-094F-98F4-F998AF791001}"/>
              </a:ext>
            </a:extLst>
          </p:cNvPr>
          <p:cNvGraphicFramePr>
            <a:graphicFrameLocks noChangeAspect="1"/>
          </p:cNvGraphicFramePr>
          <p:nvPr/>
        </p:nvGraphicFramePr>
        <p:xfrm>
          <a:off x="4121150" y="4835525"/>
          <a:ext cx="911225" cy="454025"/>
        </p:xfrm>
        <a:graphic>
          <a:graphicData uri="http://schemas.openxmlformats.org/presentationml/2006/ole">
            <mc:AlternateContent xmlns:mc="http://schemas.openxmlformats.org/markup-compatibility/2006">
              <mc:Choice xmlns:v="urn:schemas-microsoft-com:vml" Requires="v">
                <p:oleObj name="Equation" r:id="rId6" imgW="304560" imgH="152280" progId="Equation.DSMT4">
                  <p:embed/>
                </p:oleObj>
              </mc:Choice>
              <mc:Fallback>
                <p:oleObj name="Equation" r:id="rId6" imgW="304560" imgH="152280" progId="Equation.DSMT4">
                  <p:embed/>
                  <p:pic>
                    <p:nvPicPr>
                      <p:cNvPr id="0" name="Object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1150" y="4835525"/>
                        <a:ext cx="9112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81" name="Rectangle 10">
            <a:extLst>
              <a:ext uri="{FF2B5EF4-FFF2-40B4-BE49-F238E27FC236}">
                <a16:creationId xmlns:a16="http://schemas.microsoft.com/office/drawing/2014/main" id="{A60E64D0-8C67-E088-AA58-FD8C6BBD7EA4}"/>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Money Management</a:t>
            </a:r>
          </a:p>
        </p:txBody>
      </p:sp>
      <p:graphicFrame>
        <p:nvGraphicFramePr>
          <p:cNvPr id="25" name="Table 24">
            <a:extLst>
              <a:ext uri="{FF2B5EF4-FFF2-40B4-BE49-F238E27FC236}">
                <a16:creationId xmlns:a16="http://schemas.microsoft.com/office/drawing/2014/main" id="{5C921DCD-EC84-C700-01B1-2A73C20A892E}"/>
              </a:ext>
            </a:extLst>
          </p:cNvPr>
          <p:cNvGraphicFramePr>
            <a:graphicFrameLocks noGrp="1"/>
          </p:cNvGraphicFramePr>
          <p:nvPr/>
        </p:nvGraphicFramePr>
        <p:xfrm>
          <a:off x="6086475" y="2952750"/>
          <a:ext cx="3057525" cy="1112838"/>
        </p:xfrm>
        <a:graphic>
          <a:graphicData uri="http://schemas.openxmlformats.org/drawingml/2006/table">
            <a:tbl>
              <a:tblPr firstRow="1" bandRow="1">
                <a:tableStyleId>{5C22544A-7EE6-4342-B048-85BDC9FD1C3A}</a:tableStyleId>
              </a:tblPr>
              <a:tblGrid>
                <a:gridCol w="1019175">
                  <a:extLst>
                    <a:ext uri="{9D8B030D-6E8A-4147-A177-3AD203B41FA5}">
                      <a16:colId xmlns:a16="http://schemas.microsoft.com/office/drawing/2014/main" val="20000"/>
                    </a:ext>
                  </a:extLst>
                </a:gridCol>
                <a:gridCol w="1019175">
                  <a:extLst>
                    <a:ext uri="{9D8B030D-6E8A-4147-A177-3AD203B41FA5}">
                      <a16:colId xmlns:a16="http://schemas.microsoft.com/office/drawing/2014/main" val="20001"/>
                    </a:ext>
                  </a:extLst>
                </a:gridCol>
                <a:gridCol w="1019175">
                  <a:extLst>
                    <a:ext uri="{9D8B030D-6E8A-4147-A177-3AD203B41FA5}">
                      <a16:colId xmlns:a16="http://schemas.microsoft.com/office/drawing/2014/main" val="20002"/>
                    </a:ext>
                  </a:extLst>
                </a:gridCol>
              </a:tblGrid>
              <a:tr h="370946">
                <a:tc>
                  <a:txBody>
                    <a:bodyPr/>
                    <a:lstStyle/>
                    <a:p>
                      <a:pPr algn="ctr"/>
                      <a:r>
                        <a:rPr lang="en-GB" sz="1800" b="0" dirty="0">
                          <a:solidFill>
                            <a:srgbClr val="FFFF00"/>
                          </a:solidFill>
                          <a:latin typeface="Comic Sans MS" pitchFamily="66" charset="0"/>
                        </a:rPr>
                        <a:t>Deal</a:t>
                      </a:r>
                      <a:r>
                        <a:rPr lang="en-GB" sz="1800" b="0" baseline="0" dirty="0">
                          <a:solidFill>
                            <a:srgbClr val="FFFF00"/>
                          </a:solidFill>
                          <a:latin typeface="Comic Sans MS" pitchFamily="66" charset="0"/>
                        </a:rPr>
                        <a:t> 1</a:t>
                      </a:r>
                      <a:endParaRPr lang="en-GB" sz="1800" b="0" dirty="0">
                        <a:solidFill>
                          <a:srgbClr val="FFFF00"/>
                        </a:solidFill>
                        <a:latin typeface="Comic Sans MS" pitchFamily="66" charset="0"/>
                      </a:endParaRP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Deal 2</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Deal 3</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946">
                <a:tc>
                  <a:txBody>
                    <a:bodyPr/>
                    <a:lstStyle/>
                    <a:p>
                      <a:pPr algn="ctr"/>
                      <a:r>
                        <a:rPr lang="en-GB" sz="1800" b="0" dirty="0">
                          <a:solidFill>
                            <a:srgbClr val="FFFF00"/>
                          </a:solidFill>
                          <a:latin typeface="Comic Sans MS" pitchFamily="66" charset="0"/>
                        </a:rPr>
                        <a:t>10 balls</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15 balls</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48 balls</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946">
                <a:tc>
                  <a:txBody>
                    <a:bodyPr/>
                    <a:lstStyle/>
                    <a:p>
                      <a:pPr algn="ctr"/>
                      <a:r>
                        <a:rPr lang="en-GB" sz="1800" b="0" dirty="0">
                          <a:solidFill>
                            <a:srgbClr val="FFFF00"/>
                          </a:solidFill>
                          <a:latin typeface="Comic Sans MS" pitchFamily="66" charset="0"/>
                        </a:rPr>
                        <a:t>£5.40</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£7.50</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£24.48</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5" name="TextBox 14">
            <a:extLst>
              <a:ext uri="{FF2B5EF4-FFF2-40B4-BE49-F238E27FC236}">
                <a16:creationId xmlns:a16="http://schemas.microsoft.com/office/drawing/2014/main" id="{6E60477B-8D2A-BF1E-50C4-410568004921}"/>
              </a:ext>
            </a:extLst>
          </p:cNvPr>
          <p:cNvSpPr txBox="1">
            <a:spLocks noChangeArrowheads="1"/>
          </p:cNvSpPr>
          <p:nvPr/>
        </p:nvSpPr>
        <p:spPr bwMode="auto">
          <a:xfrm>
            <a:off x="6399213" y="5254625"/>
            <a:ext cx="22415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a:solidFill>
                  <a:srgbClr val="FFFF00"/>
                </a:solidFill>
              </a:rPr>
              <a:t>Deal 2 is Best</a:t>
            </a:r>
          </a:p>
          <a:p>
            <a:pPr algn="ctr" eaLnBrk="1" hangingPunct="1"/>
            <a:r>
              <a:rPr lang="en-GB" altLang="en-US">
                <a:solidFill>
                  <a:srgbClr val="FFFF00"/>
                </a:solidFill>
              </a:rPr>
              <a:t>£0.50 per ball</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
                                            <p:bg/>
                                          </p:spTgt>
                                        </p:tgtEl>
                                        <p:attrNameLst>
                                          <p:attrName>style.visibility</p:attrName>
                                        </p:attrNameLst>
                                      </p:cBhvr>
                                      <p:to>
                                        <p:strVal val="visible"/>
                                      </p:to>
                                    </p:set>
                                    <p:anim calcmode="lin" valueType="num">
                                      <p:cBhvr additive="base">
                                        <p:cTn id="7" dur="500" fill="hold"/>
                                        <p:tgtEl>
                                          <p:spTgt spid="3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
                                            <p:bg/>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7" presetClass="entr" presetSubtype="0" fill="hold" nodeType="afterEffect">
                                  <p:stCondLst>
                                    <p:cond delay="0"/>
                                  </p:stCondLst>
                                  <p:iterate type="lt">
                                    <p:tmPct val="50000"/>
                                  </p:iterate>
                                  <p:childTnLst>
                                    <p:set>
                                      <p:cBhvr>
                                        <p:cTn id="11" dur="1" fill="hold">
                                          <p:stCondLst>
                                            <p:cond delay="0"/>
                                          </p:stCondLst>
                                        </p:cTn>
                                        <p:tgtEl>
                                          <p:spTgt spid="30">
                                            <p:txEl>
                                              <p:pRg st="0" end="0"/>
                                            </p:txEl>
                                          </p:spTgt>
                                        </p:tgtEl>
                                        <p:attrNameLst>
                                          <p:attrName>style.visibility</p:attrName>
                                        </p:attrNameLst>
                                      </p:cBhvr>
                                      <p:to>
                                        <p:strVal val="visible"/>
                                      </p:to>
                                    </p:set>
                                    <p:anim calcmode="discrete" valueType="clr">
                                      <p:cBhvr override="childStyle">
                                        <p:cTn id="12" dur="80"/>
                                        <p:tgtEl>
                                          <p:spTgt spid="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0">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30">
                                            <p:txEl>
                                              <p:pRg st="0" end="0"/>
                                            </p:txEl>
                                          </p:spTgt>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30">
                                            <p:txEl>
                                              <p:pRg st="1" end="1"/>
                                            </p:txEl>
                                          </p:spTgt>
                                        </p:tgtEl>
                                        <p:attrNameLst>
                                          <p:attrName>style.visibility</p:attrName>
                                        </p:attrNameLst>
                                      </p:cBhvr>
                                      <p:to>
                                        <p:strVal val="visible"/>
                                      </p:to>
                                    </p:set>
                                    <p:anim calcmode="discrete" valueType="clr">
                                      <p:cBhvr override="childStyle">
                                        <p:cTn id="19" dur="80"/>
                                        <p:tgtEl>
                                          <p:spTgt spid="3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0">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30">
                                            <p:txEl>
                                              <p:pRg st="1" end="1"/>
                                            </p:txEl>
                                          </p:spTgt>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30">
                                            <p:txEl>
                                              <p:pRg st="2" end="2"/>
                                            </p:txEl>
                                          </p:spTgt>
                                        </p:tgtEl>
                                        <p:attrNameLst>
                                          <p:attrName>style.visibility</p:attrName>
                                        </p:attrNameLst>
                                      </p:cBhvr>
                                      <p:to>
                                        <p:strVal val="visible"/>
                                      </p:to>
                                    </p:set>
                                    <p:anim calcmode="discrete" valueType="clr">
                                      <p:cBhvr override="childStyle">
                                        <p:cTn id="26" dur="80"/>
                                        <p:tgtEl>
                                          <p:spTgt spid="3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0">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30">
                                            <p:txEl>
                                              <p:pRg st="2" end="2"/>
                                            </p:txEl>
                                          </p:spTgt>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30">
                                            <p:txEl>
                                              <p:pRg st="3" end="3"/>
                                            </p:txEl>
                                          </p:spTgt>
                                        </p:tgtEl>
                                        <p:attrNameLst>
                                          <p:attrName>style.visibility</p:attrName>
                                        </p:attrNameLst>
                                      </p:cBhvr>
                                      <p:to>
                                        <p:strVal val="visible"/>
                                      </p:to>
                                    </p:set>
                                    <p:anim calcmode="discrete" valueType="clr">
                                      <p:cBhvr override="childStyle">
                                        <p:cTn id="33" dur="80"/>
                                        <p:tgtEl>
                                          <p:spTgt spid="30">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0">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30">
                                            <p:txEl>
                                              <p:pRg st="3" end="3"/>
                                            </p:txEl>
                                          </p:spTgt>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additive="base">
                                        <p:cTn id="40" dur="500" fill="hold"/>
                                        <p:tgtEl>
                                          <p:spTgt spid="31"/>
                                        </p:tgtEl>
                                        <p:attrNameLst>
                                          <p:attrName>ppt_x</p:attrName>
                                        </p:attrNameLst>
                                      </p:cBhvr>
                                      <p:tavLst>
                                        <p:tav tm="0">
                                          <p:val>
                                            <p:strVal val="0-#ppt_w/2"/>
                                          </p:val>
                                        </p:tav>
                                        <p:tav tm="100000">
                                          <p:val>
                                            <p:strVal val="#ppt_x"/>
                                          </p:val>
                                        </p:tav>
                                      </p:tavLst>
                                    </p:anim>
                                    <p:anim calcmode="lin" valueType="num">
                                      <p:cBhvr additive="base">
                                        <p:cTn id="41"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nodeType="clickEffect">
                                  <p:stCondLst>
                                    <p:cond delay="0"/>
                                  </p:stCondLst>
                                  <p:iterate type="lt">
                                    <p:tmPct val="50000"/>
                                  </p:iterate>
                                  <p:childTnLst>
                                    <p:set>
                                      <p:cBhvr>
                                        <p:cTn id="45" dur="1" fill="hold">
                                          <p:stCondLst>
                                            <p:cond delay="0"/>
                                          </p:stCondLst>
                                        </p:cTn>
                                        <p:tgtEl>
                                          <p:spTgt spid="32"/>
                                        </p:tgtEl>
                                        <p:attrNameLst>
                                          <p:attrName>style.visibility</p:attrName>
                                        </p:attrNameLst>
                                      </p:cBhvr>
                                      <p:to>
                                        <p:strVal val="visible"/>
                                      </p:to>
                                    </p:set>
                                    <p:anim calcmode="discrete" valueType="clr">
                                      <p:cBhvr override="childStyle">
                                        <p:cTn id="46" dur="80"/>
                                        <p:tgtEl>
                                          <p:spTgt spid="32"/>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32"/>
                                        </p:tgtEl>
                                        <p:attrNameLst>
                                          <p:attrName>fillcolor</p:attrName>
                                        </p:attrNameLst>
                                      </p:cBhvr>
                                      <p:tavLst>
                                        <p:tav tm="0">
                                          <p:val>
                                            <p:clrVal>
                                              <a:schemeClr val="accent2"/>
                                            </p:clrVal>
                                          </p:val>
                                        </p:tav>
                                        <p:tav tm="50000">
                                          <p:val>
                                            <p:clrVal>
                                              <a:schemeClr val="hlink"/>
                                            </p:clrVal>
                                          </p:val>
                                        </p:tav>
                                      </p:tavLst>
                                    </p:anim>
                                    <p:set>
                                      <p:cBhvr>
                                        <p:cTn id="48" dur="80"/>
                                        <p:tgtEl>
                                          <p:spTgt spid="32"/>
                                        </p:tgtEl>
                                        <p:attrNameLst>
                                          <p:attrName>fill.type</p:attrName>
                                        </p:attrNameLst>
                                      </p:cBhvr>
                                      <p:to>
                                        <p:strVal val="solid"/>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500"/>
                                        <p:tgtEl>
                                          <p:spTgt spid="3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left)">
                                      <p:cBhvr>
                                        <p:cTn id="58" dur="500"/>
                                        <p:tgtEl>
                                          <p:spTgt spid="34"/>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7" presetClass="entr" presetSubtype="0" fill="hold" nodeType="clickEffect">
                                  <p:stCondLst>
                                    <p:cond delay="0"/>
                                  </p:stCondLst>
                                  <p:iterate type="lt">
                                    <p:tmPct val="50000"/>
                                  </p:iterate>
                                  <p:childTnLst>
                                    <p:set>
                                      <p:cBhvr>
                                        <p:cTn id="62" dur="1" fill="hold">
                                          <p:stCondLst>
                                            <p:cond delay="0"/>
                                          </p:stCondLst>
                                        </p:cTn>
                                        <p:tgtEl>
                                          <p:spTgt spid="15"/>
                                        </p:tgtEl>
                                        <p:attrNameLst>
                                          <p:attrName>style.visibility</p:attrName>
                                        </p:attrNameLst>
                                      </p:cBhvr>
                                      <p:to>
                                        <p:strVal val="visible"/>
                                      </p:to>
                                    </p:set>
                                    <p:anim calcmode="discrete" valueType="clr">
                                      <p:cBhvr override="childStyle">
                                        <p:cTn id="63"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15"/>
                                        </p:tgtEl>
                                        <p:attrNameLst>
                                          <p:attrName>fillcolor</p:attrName>
                                        </p:attrNameLst>
                                      </p:cBhvr>
                                      <p:tavLst>
                                        <p:tav tm="0">
                                          <p:val>
                                            <p:clrVal>
                                              <a:schemeClr val="accent2"/>
                                            </p:clrVal>
                                          </p:val>
                                        </p:tav>
                                        <p:tav tm="50000">
                                          <p:val>
                                            <p:clrVal>
                                              <a:schemeClr val="hlink"/>
                                            </p:clrVal>
                                          </p:val>
                                        </p:tav>
                                      </p:tavLst>
                                    </p:anim>
                                    <p:set>
                                      <p:cBhvr>
                                        <p:cTn id="65" dur="80"/>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bldLvl="3" animBg="1"/>
      <p:bldP spid="31" grpId="0" animBg="1"/>
      <p:bldP spid="32"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1">
            <a:extLst>
              <a:ext uri="{FF2B5EF4-FFF2-40B4-BE49-F238E27FC236}">
                <a16:creationId xmlns:a16="http://schemas.microsoft.com/office/drawing/2014/main" id="{8DE3FC6C-BDC6-C4C9-A22C-1E3C60B2AECD}"/>
              </a:ext>
            </a:extLst>
          </p:cNvPr>
          <p:cNvSpPr>
            <a:spLocks noGrp="1"/>
          </p:cNvSpPr>
          <p:nvPr>
            <p:ph type="dt" sz="quarter" idx="10"/>
          </p:nvPr>
        </p:nvSpPr>
        <p:spPr/>
        <p:txBody>
          <a:bodyPr/>
          <a:lstStyle/>
          <a:p>
            <a:pPr>
              <a:defRPr/>
            </a:pPr>
            <a:fld id="{4A10899B-1424-4341-979A-B0EE8482AC06}" type="datetime5">
              <a:rPr lang="en-GB"/>
              <a:pPr>
                <a:defRPr/>
              </a:pPr>
              <a:t>4-Jul-26</a:t>
            </a:fld>
            <a:endParaRPr lang="en-GB"/>
          </a:p>
        </p:txBody>
      </p:sp>
      <p:sp>
        <p:nvSpPr>
          <p:cNvPr id="11" name="Footer Placeholder 2">
            <a:extLst>
              <a:ext uri="{FF2B5EF4-FFF2-40B4-BE49-F238E27FC236}">
                <a16:creationId xmlns:a16="http://schemas.microsoft.com/office/drawing/2014/main" id="{B6FF89CC-C573-8EF4-F4E9-4826EACCC2EC}"/>
              </a:ext>
            </a:extLst>
          </p:cNvPr>
          <p:cNvSpPr>
            <a:spLocks noGrp="1"/>
          </p:cNvSpPr>
          <p:nvPr>
            <p:ph type="ftr" sz="quarter" idx="11"/>
          </p:nvPr>
        </p:nvSpPr>
        <p:spPr/>
        <p:txBody>
          <a:bodyPr/>
          <a:lstStyle/>
          <a:p>
            <a:pPr>
              <a:defRPr/>
            </a:pPr>
            <a:r>
              <a:rPr lang="en-GB"/>
              <a:t>Created by Mr. Lafferty Maths Dept.</a:t>
            </a:r>
          </a:p>
        </p:txBody>
      </p:sp>
      <p:sp>
        <p:nvSpPr>
          <p:cNvPr id="26628" name="Rectangle 2">
            <a:extLst>
              <a:ext uri="{FF2B5EF4-FFF2-40B4-BE49-F238E27FC236}">
                <a16:creationId xmlns:a16="http://schemas.microsoft.com/office/drawing/2014/main" id="{B0D4B982-D36A-94AB-4DBB-E7DEBC00BA38}"/>
              </a:ext>
            </a:extLst>
          </p:cNvPr>
          <p:cNvSpPr>
            <a:spLocks noChangeArrowheads="1"/>
          </p:cNvSpPr>
          <p:nvPr/>
        </p:nvSpPr>
        <p:spPr bwMode="auto">
          <a:xfrm>
            <a:off x="2133600" y="4783138"/>
            <a:ext cx="5626100" cy="98425"/>
          </a:xfrm>
          <a:prstGeom prst="rect">
            <a:avLst/>
          </a:prstGeom>
          <a:solidFill>
            <a:srgbClr val="FF3300"/>
          </a:solidFill>
          <a:ln w="9525">
            <a:solidFill>
              <a:srgbClr val="000000"/>
            </a:solidFill>
            <a:miter lim="800000"/>
            <a:headEnd/>
            <a:tailEnd/>
          </a:ln>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26629" name="Text Box 3">
            <a:extLst>
              <a:ext uri="{FF2B5EF4-FFF2-40B4-BE49-F238E27FC236}">
                <a16:creationId xmlns:a16="http://schemas.microsoft.com/office/drawing/2014/main" id="{51136404-33A9-2326-A9F9-8CBE298F6EC4}"/>
              </a:ext>
            </a:extLst>
          </p:cNvPr>
          <p:cNvSpPr txBox="1">
            <a:spLocks noChangeArrowheads="1"/>
          </p:cNvSpPr>
          <p:nvPr/>
        </p:nvSpPr>
        <p:spPr bwMode="auto">
          <a:xfrm>
            <a:off x="2352675" y="2220913"/>
            <a:ext cx="5195888" cy="2554287"/>
          </a:xfrm>
          <a:prstGeom prst="rect">
            <a:avLst/>
          </a:prstGeom>
          <a:solidFill>
            <a:srgbClr val="000000"/>
          </a:solidFill>
          <a:ln w="76200">
            <a:solidFill>
              <a:srgbClr val="CC3300"/>
            </a:solidFill>
            <a:miter lim="800000"/>
            <a:headEnd/>
            <a:tailEnd/>
          </a:ln>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000"/>
              <a:t>Now Try </a:t>
            </a:r>
          </a:p>
          <a:p>
            <a:pPr algn="ctr" eaLnBrk="1" hangingPunct="1"/>
            <a:r>
              <a:rPr lang="en-GB" altLang="en-US" sz="4000"/>
              <a:t>TJ N4 Lifeskills</a:t>
            </a:r>
          </a:p>
          <a:p>
            <a:pPr algn="ctr" eaLnBrk="1" hangingPunct="1"/>
            <a:r>
              <a:rPr lang="en-GB" altLang="en-US" sz="4000"/>
              <a:t>Exercise 1</a:t>
            </a:r>
          </a:p>
          <a:p>
            <a:pPr algn="ctr" eaLnBrk="1" hangingPunct="1"/>
            <a:r>
              <a:rPr lang="en-GB" altLang="en-US" sz="4000"/>
              <a:t>Ch28 (page 224)</a:t>
            </a:r>
          </a:p>
        </p:txBody>
      </p:sp>
      <p:pic>
        <p:nvPicPr>
          <p:cNvPr id="26630" name="Picture 4" descr="ag00463_">
            <a:extLst>
              <a:ext uri="{FF2B5EF4-FFF2-40B4-BE49-F238E27FC236}">
                <a16:creationId xmlns:a16="http://schemas.microsoft.com/office/drawing/2014/main" id="{719BF03B-4A05-B3ED-F049-766B8BA87A2F}"/>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39763" y="3059113"/>
            <a:ext cx="3016250"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5" descr="scottishflag">
            <a:extLst>
              <a:ext uri="{FF2B5EF4-FFF2-40B4-BE49-F238E27FC236}">
                <a16:creationId xmlns:a16="http://schemas.microsoft.com/office/drawing/2014/main" id="{51A2AF89-0259-C3C4-E34F-7C1106BAD84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6" descr="Office Objects 0572">
            <a:extLst>
              <a:ext uri="{FF2B5EF4-FFF2-40B4-BE49-F238E27FC236}">
                <a16:creationId xmlns:a16="http://schemas.microsoft.com/office/drawing/2014/main" id="{78296F4C-16CB-4A8A-98D9-D03AA650EA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3" name="Text Box 7">
            <a:extLst>
              <a:ext uri="{FF2B5EF4-FFF2-40B4-BE49-F238E27FC236}">
                <a16:creationId xmlns:a16="http://schemas.microsoft.com/office/drawing/2014/main" id="{68D766DE-FFFA-6B0F-5CBF-F8AB0332B69A}"/>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26634" name="Rectangle 10">
            <a:extLst>
              <a:ext uri="{FF2B5EF4-FFF2-40B4-BE49-F238E27FC236}">
                <a16:creationId xmlns:a16="http://schemas.microsoft.com/office/drawing/2014/main" id="{1BC05DB0-EAB6-E675-ACC0-399242200A51}"/>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Money Management</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1935D7D-0566-AD8C-F9E5-7AB894742E92}"/>
              </a:ext>
            </a:extLst>
          </p:cNvPr>
          <p:cNvSpPr>
            <a:spLocks noGrp="1" noChangeArrowheads="1"/>
          </p:cNvSpPr>
          <p:nvPr>
            <p:ph type="dt" sz="quarter" idx="10"/>
          </p:nvPr>
        </p:nvSpPr>
        <p:spPr/>
        <p:txBody>
          <a:bodyPr/>
          <a:lstStyle/>
          <a:p>
            <a:pPr>
              <a:defRPr/>
            </a:pPr>
            <a:fld id="{A266C990-C46E-4B6A-A51C-4B656B4E661F}" type="datetime5">
              <a:rPr lang="en-GB"/>
              <a:pPr>
                <a:defRPr/>
              </a:pPr>
              <a:t>4-Jul-26</a:t>
            </a:fld>
            <a:endParaRPr lang="en-GB"/>
          </a:p>
        </p:txBody>
      </p:sp>
      <p:sp>
        <p:nvSpPr>
          <p:cNvPr id="8" name="Rectangle 19">
            <a:extLst>
              <a:ext uri="{FF2B5EF4-FFF2-40B4-BE49-F238E27FC236}">
                <a16:creationId xmlns:a16="http://schemas.microsoft.com/office/drawing/2014/main" id="{E962FB5D-6AEE-5F8B-D79A-EE5E421A3314}"/>
              </a:ext>
            </a:extLst>
          </p:cNvPr>
          <p:cNvSpPr>
            <a:spLocks noGrp="1" noChangeArrowheads="1"/>
          </p:cNvSpPr>
          <p:nvPr>
            <p:ph type="ftr" sz="quarter" idx="11"/>
          </p:nvPr>
        </p:nvSpPr>
        <p:spPr/>
        <p:txBody>
          <a:bodyPr/>
          <a:lstStyle/>
          <a:p>
            <a:pPr>
              <a:defRPr/>
            </a:pPr>
            <a:r>
              <a:rPr lang="en-GB"/>
              <a:t>Created by Mr. Lafferty Maths Dept.</a:t>
            </a:r>
          </a:p>
        </p:txBody>
      </p:sp>
      <p:sp>
        <p:nvSpPr>
          <p:cNvPr id="114690" name="Rectangle 2">
            <a:extLst>
              <a:ext uri="{FF2B5EF4-FFF2-40B4-BE49-F238E27FC236}">
                <a16:creationId xmlns:a16="http://schemas.microsoft.com/office/drawing/2014/main" id="{59D33C7E-9B9B-35BE-9407-90B3C89143A6}"/>
              </a:ext>
            </a:extLst>
          </p:cNvPr>
          <p:cNvSpPr>
            <a:spLocks noGrp="1" noChangeArrowheads="1"/>
          </p:cNvSpPr>
          <p:nvPr>
            <p:ph type="ctrTitle" idx="4294967295"/>
          </p:nvPr>
        </p:nvSpPr>
        <p:spPr>
          <a:xfrm>
            <a:off x="1836738" y="428625"/>
            <a:ext cx="6843712" cy="949325"/>
          </a:xfrm>
        </p:spPr>
        <p:txBody>
          <a:bodyPr/>
          <a:lstStyle/>
          <a:p>
            <a:pPr eaLnBrk="1" hangingPunct="1">
              <a:defRPr/>
            </a:pPr>
            <a:r>
              <a:rPr lang="en-GB" dirty="0">
                <a:solidFill>
                  <a:srgbClr val="FFFF00"/>
                </a:solidFill>
                <a:latin typeface="Comic Sans MS" pitchFamily="66" charset="0"/>
              </a:rPr>
              <a:t> Starter Questions</a:t>
            </a:r>
          </a:p>
        </p:txBody>
      </p:sp>
      <p:pic>
        <p:nvPicPr>
          <p:cNvPr id="8198" name="Picture 3" descr="scottishflag">
            <a:extLst>
              <a:ext uri="{FF2B5EF4-FFF2-40B4-BE49-F238E27FC236}">
                <a16:creationId xmlns:a16="http://schemas.microsoft.com/office/drawing/2014/main" id="{8081279E-5D23-D59F-B034-46CCCC2DCE7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Text Box 4">
            <a:extLst>
              <a:ext uri="{FF2B5EF4-FFF2-40B4-BE49-F238E27FC236}">
                <a16:creationId xmlns:a16="http://schemas.microsoft.com/office/drawing/2014/main" id="{D02984F6-F1E9-4422-7E62-A6804E4FE46A}"/>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graphicFrame>
        <p:nvGraphicFramePr>
          <p:cNvPr id="8194" name="Object 5">
            <a:extLst>
              <a:ext uri="{FF2B5EF4-FFF2-40B4-BE49-F238E27FC236}">
                <a16:creationId xmlns:a16="http://schemas.microsoft.com/office/drawing/2014/main" id="{26BB33C5-324C-73F5-DDFF-8D858A8E471F}"/>
              </a:ext>
            </a:extLst>
          </p:cNvPr>
          <p:cNvGraphicFramePr>
            <a:graphicFrameLocks noChangeAspect="1"/>
          </p:cNvGraphicFramePr>
          <p:nvPr/>
        </p:nvGraphicFramePr>
        <p:xfrm>
          <a:off x="1135063" y="2006600"/>
          <a:ext cx="6030912" cy="4194175"/>
        </p:xfrm>
        <a:graphic>
          <a:graphicData uri="http://schemas.openxmlformats.org/presentationml/2006/ole">
            <mc:AlternateContent xmlns:mc="http://schemas.openxmlformats.org/markup-compatibility/2006">
              <mc:Choice xmlns:v="urn:schemas-microsoft-com:vml" Requires="v">
                <p:oleObj name="Equation" r:id="rId3" imgW="2895480" imgH="2387520" progId="Equation.DSMT4">
                  <p:embed/>
                </p:oleObj>
              </mc:Choice>
              <mc:Fallback>
                <p:oleObj name="Equation" r:id="rId3" imgW="2895480" imgH="238752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5063" y="2006600"/>
                        <a:ext cx="6030912" cy="4194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8200" name="Picture 6" descr="Office Objects 0572">
            <a:extLst>
              <a:ext uri="{FF2B5EF4-FFF2-40B4-BE49-F238E27FC236}">
                <a16:creationId xmlns:a16="http://schemas.microsoft.com/office/drawing/2014/main" id="{D81BC9D2-FC69-D6B7-5E7D-6F47E76BB4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5050" y="227013"/>
            <a:ext cx="1444625"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8">
            <a:extLst>
              <a:ext uri="{FF2B5EF4-FFF2-40B4-BE49-F238E27FC236}">
                <a16:creationId xmlns:a16="http://schemas.microsoft.com/office/drawing/2014/main" id="{DB1074A4-9198-BCFE-E749-2E629F2F22F2}"/>
              </a:ext>
            </a:extLst>
          </p:cNvPr>
          <p:cNvSpPr>
            <a:spLocks noGrp="1" noChangeArrowheads="1"/>
          </p:cNvSpPr>
          <p:nvPr>
            <p:ph type="dt" sz="quarter" idx="10"/>
          </p:nvPr>
        </p:nvSpPr>
        <p:spPr/>
        <p:txBody>
          <a:bodyPr/>
          <a:lstStyle/>
          <a:p>
            <a:pPr>
              <a:defRPr/>
            </a:pPr>
            <a:fld id="{A56772B0-D35B-4CFB-B2B9-5D57631325F2}" type="datetime5">
              <a:rPr lang="en-GB"/>
              <a:pPr>
                <a:defRPr/>
              </a:pPr>
              <a:t>4-Jul-26</a:t>
            </a:fld>
            <a:endParaRPr lang="en-GB"/>
          </a:p>
        </p:txBody>
      </p:sp>
      <p:sp>
        <p:nvSpPr>
          <p:cNvPr id="14" name="Rectangle 19">
            <a:extLst>
              <a:ext uri="{FF2B5EF4-FFF2-40B4-BE49-F238E27FC236}">
                <a16:creationId xmlns:a16="http://schemas.microsoft.com/office/drawing/2014/main" id="{2B423F38-F608-8403-7A3D-81EF65CF8DC9}"/>
              </a:ext>
            </a:extLst>
          </p:cNvPr>
          <p:cNvSpPr>
            <a:spLocks noGrp="1" noChangeArrowheads="1"/>
          </p:cNvSpPr>
          <p:nvPr>
            <p:ph type="ftr" sz="quarter" idx="11"/>
          </p:nvPr>
        </p:nvSpPr>
        <p:spPr/>
        <p:txBody>
          <a:bodyPr/>
          <a:lstStyle/>
          <a:p>
            <a:pPr>
              <a:defRPr/>
            </a:pPr>
            <a:r>
              <a:rPr lang="en-GB"/>
              <a:t>Created by Mr. Lafferty Maths Dept.</a:t>
            </a:r>
          </a:p>
        </p:txBody>
      </p:sp>
      <p:pic>
        <p:nvPicPr>
          <p:cNvPr id="27652" name="Picture 2" descr="scottishflag">
            <a:extLst>
              <a:ext uri="{FF2B5EF4-FFF2-40B4-BE49-F238E27FC236}">
                <a16:creationId xmlns:a16="http://schemas.microsoft.com/office/drawing/2014/main" id="{D3467720-31D2-0BD2-40A4-CEA51493384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 Box 3">
            <a:extLst>
              <a:ext uri="{FF2B5EF4-FFF2-40B4-BE49-F238E27FC236}">
                <a16:creationId xmlns:a16="http://schemas.microsoft.com/office/drawing/2014/main" id="{892A3EE5-CE07-243C-F24F-8433BEB8C4C0}"/>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pic>
        <p:nvPicPr>
          <p:cNvPr id="27654" name="Picture 4" descr="Office Objects 0572">
            <a:extLst>
              <a:ext uri="{FF2B5EF4-FFF2-40B4-BE49-F238E27FC236}">
                <a16:creationId xmlns:a16="http://schemas.microsoft.com/office/drawing/2014/main" id="{CD3B1F7A-2731-C27D-A99A-1D195DA203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1" name="Rectangle 5">
            <a:extLst>
              <a:ext uri="{FF2B5EF4-FFF2-40B4-BE49-F238E27FC236}">
                <a16:creationId xmlns:a16="http://schemas.microsoft.com/office/drawing/2014/main" id="{8F148A55-28C6-8EBE-5907-45F5A5423FE0}"/>
              </a:ext>
            </a:extLst>
          </p:cNvPr>
          <p:cNvSpPr>
            <a:spLocks noChangeArrowheads="1"/>
          </p:cNvSpPr>
          <p:nvPr/>
        </p:nvSpPr>
        <p:spPr bwMode="auto">
          <a:xfrm>
            <a:off x="1690688" y="2344738"/>
            <a:ext cx="2160587" cy="366712"/>
          </a:xfrm>
          <a:prstGeom prst="rect">
            <a:avLst/>
          </a:prstGeom>
          <a:noFill/>
          <a:ln w="9525">
            <a:noFill/>
            <a:miter lim="800000"/>
            <a:headEnd/>
            <a:tailEnd/>
          </a:ln>
          <a:effectLst/>
        </p:spPr>
        <p:txBody>
          <a:bodyPr wrap="none">
            <a:spAutoFit/>
          </a:bodyPr>
          <a:lstStyle/>
          <a:p>
            <a:pPr>
              <a:defRPr/>
            </a:pPr>
            <a:r>
              <a:rPr lang="en-GB" sz="1800" u="sng">
                <a:solidFill>
                  <a:srgbClr val="FFFF00"/>
                </a:solidFill>
                <a:effectLst>
                  <a:outerShdw blurRad="38100" dist="38100" dir="2700000" algn="tl">
                    <a:srgbClr val="000000"/>
                  </a:outerShdw>
                </a:effectLst>
                <a:cs typeface="Arial" charset="0"/>
              </a:rPr>
              <a:t>Learning Intention</a:t>
            </a:r>
          </a:p>
        </p:txBody>
      </p:sp>
      <p:sp>
        <p:nvSpPr>
          <p:cNvPr id="116742" name="Rectangle 6">
            <a:extLst>
              <a:ext uri="{FF2B5EF4-FFF2-40B4-BE49-F238E27FC236}">
                <a16:creationId xmlns:a16="http://schemas.microsoft.com/office/drawing/2014/main" id="{B03EBAAB-5EA4-7696-7130-FDC3E8A65221}"/>
              </a:ext>
            </a:extLst>
          </p:cNvPr>
          <p:cNvSpPr>
            <a:spLocks noChangeArrowheads="1"/>
          </p:cNvSpPr>
          <p:nvPr/>
        </p:nvSpPr>
        <p:spPr bwMode="auto">
          <a:xfrm>
            <a:off x="6075363" y="2344738"/>
            <a:ext cx="1947862" cy="366712"/>
          </a:xfrm>
          <a:prstGeom prst="rect">
            <a:avLst/>
          </a:prstGeom>
          <a:noFill/>
          <a:ln w="9525">
            <a:noFill/>
            <a:miter lim="800000"/>
            <a:headEnd/>
            <a:tailEnd/>
          </a:ln>
          <a:effectLst/>
        </p:spPr>
        <p:txBody>
          <a:bodyPr wrap="none">
            <a:spAutoFit/>
          </a:bodyPr>
          <a:lstStyle/>
          <a:p>
            <a:pPr>
              <a:defRPr/>
            </a:pPr>
            <a:r>
              <a:rPr lang="en-GB" sz="1800" u="sng">
                <a:effectLst>
                  <a:outerShdw blurRad="38100" dist="38100" dir="2700000" algn="tl">
                    <a:srgbClr val="000000"/>
                  </a:outerShdw>
                </a:effectLst>
                <a:cs typeface="Arial" charset="0"/>
              </a:rPr>
              <a:t>Success Criteria</a:t>
            </a:r>
          </a:p>
        </p:txBody>
      </p:sp>
      <p:sp>
        <p:nvSpPr>
          <p:cNvPr id="116743" name="Text Box 7">
            <a:extLst>
              <a:ext uri="{FF2B5EF4-FFF2-40B4-BE49-F238E27FC236}">
                <a16:creationId xmlns:a16="http://schemas.microsoft.com/office/drawing/2014/main" id="{2A3FBA5F-F66E-E25C-7A8A-414E173086B5}"/>
              </a:ext>
            </a:extLst>
          </p:cNvPr>
          <p:cNvSpPr txBox="1">
            <a:spLocks noChangeArrowheads="1"/>
          </p:cNvSpPr>
          <p:nvPr/>
        </p:nvSpPr>
        <p:spPr bwMode="auto">
          <a:xfrm>
            <a:off x="5029200" y="3025775"/>
            <a:ext cx="3833813" cy="646113"/>
          </a:xfrm>
          <a:prstGeom prst="rect">
            <a:avLst/>
          </a:prstGeom>
          <a:noFill/>
          <a:ln w="9525">
            <a:noFill/>
            <a:miter lim="800000"/>
            <a:headEnd/>
            <a:tailEnd/>
          </a:ln>
          <a:effectLst/>
        </p:spPr>
        <p:txBody>
          <a:bodyPr>
            <a:spAutoFit/>
          </a:bodyPr>
          <a:lstStyle/>
          <a:p>
            <a:pPr marL="800100" lvl="1" indent="-342900">
              <a:buFontTx/>
              <a:buAutoNum type="arabicPeriod"/>
              <a:defRPr/>
            </a:pPr>
            <a:r>
              <a:rPr lang="en-GB" sz="1800" dirty="0">
                <a:effectLst>
                  <a:outerShdw blurRad="38100" dist="38100" dir="2700000" algn="tl">
                    <a:srgbClr val="000000"/>
                  </a:outerShdw>
                </a:effectLst>
                <a:cs typeface="Arial" charset="0"/>
              </a:rPr>
              <a:t>Be able to compare deals by calculating over cost.</a:t>
            </a:r>
            <a:endParaRPr lang="en-GB" sz="3600" dirty="0">
              <a:solidFill>
                <a:srgbClr val="FFFF00"/>
              </a:solidFill>
              <a:cs typeface="Arial" charset="0"/>
            </a:endParaRPr>
          </a:p>
        </p:txBody>
      </p:sp>
      <p:sp>
        <p:nvSpPr>
          <p:cNvPr id="27658" name="Line 8">
            <a:extLst>
              <a:ext uri="{FF2B5EF4-FFF2-40B4-BE49-F238E27FC236}">
                <a16:creationId xmlns:a16="http://schemas.microsoft.com/office/drawing/2014/main" id="{4C291F25-3FA4-4311-88A9-5A9410098CD8}"/>
              </a:ext>
            </a:extLst>
          </p:cNvPr>
          <p:cNvSpPr>
            <a:spLocks noChangeShapeType="1"/>
          </p:cNvSpPr>
          <p:nvPr/>
        </p:nvSpPr>
        <p:spPr bwMode="auto">
          <a:xfrm>
            <a:off x="4914900" y="2413000"/>
            <a:ext cx="0" cy="34544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6745" name="Rectangle 9">
            <a:extLst>
              <a:ext uri="{FF2B5EF4-FFF2-40B4-BE49-F238E27FC236}">
                <a16:creationId xmlns:a16="http://schemas.microsoft.com/office/drawing/2014/main" id="{B8E43E39-866E-6285-7257-CBB3A56B8973}"/>
              </a:ext>
            </a:extLst>
          </p:cNvPr>
          <p:cNvSpPr>
            <a:spLocks noChangeArrowheads="1"/>
          </p:cNvSpPr>
          <p:nvPr/>
        </p:nvSpPr>
        <p:spPr bwMode="auto">
          <a:xfrm>
            <a:off x="977900" y="3044825"/>
            <a:ext cx="3886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omic Sans MS" panose="030F0702030302020204" pitchFamily="66" charset="0"/>
                <a:cs typeface="Arial" panose="020B0604020202020204" pitchFamily="34" charset="0"/>
              </a:defRPr>
            </a:lvl1pPr>
            <a:lvl2pPr marL="800100" indent="-34290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lvl="1" eaLnBrk="1" hangingPunct="1"/>
            <a:r>
              <a:rPr lang="en-GB" altLang="en-US" sz="1800">
                <a:solidFill>
                  <a:srgbClr val="FFFF00"/>
                </a:solidFill>
              </a:rPr>
              <a:t>1. </a:t>
            </a:r>
            <a:r>
              <a:rPr lang="en-GB" altLang="en-US" sz="1800"/>
              <a:t>	 </a:t>
            </a:r>
            <a:r>
              <a:rPr lang="en-GB" altLang="en-US" sz="1800">
                <a:solidFill>
                  <a:srgbClr val="FFFF00"/>
                </a:solidFill>
              </a:rPr>
              <a:t>We are learning to calculate the best deal for service items.</a:t>
            </a:r>
          </a:p>
        </p:txBody>
      </p:sp>
      <p:sp>
        <p:nvSpPr>
          <p:cNvPr id="27660" name="Rectangle 10">
            <a:extLst>
              <a:ext uri="{FF2B5EF4-FFF2-40B4-BE49-F238E27FC236}">
                <a16:creationId xmlns:a16="http://schemas.microsoft.com/office/drawing/2014/main" id="{B0661372-0983-2EC6-2DF9-7FE05CD9C705}"/>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Service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6745"/>
                                        </p:tgtEl>
                                        <p:attrNameLst>
                                          <p:attrName>style.visibility</p:attrName>
                                        </p:attrNameLst>
                                      </p:cBhvr>
                                      <p:to>
                                        <p:strVal val="visible"/>
                                      </p:to>
                                    </p:set>
                                    <p:animEffect transition="in" filter="blinds(horizontal)">
                                      <p:cBhvr>
                                        <p:cTn id="7" dur="500"/>
                                        <p:tgtEl>
                                          <p:spTgt spid="1167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16743"/>
                                        </p:tgtEl>
                                        <p:attrNameLst>
                                          <p:attrName>style.visibility</p:attrName>
                                        </p:attrNameLst>
                                      </p:cBhvr>
                                      <p:to>
                                        <p:strVal val="visible"/>
                                      </p:to>
                                    </p:set>
                                    <p:animEffect transition="in" filter="blinds(horizontal)">
                                      <p:cBhvr>
                                        <p:cTn id="12" dur="500"/>
                                        <p:tgtEl>
                                          <p:spTgt spid="1167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3" grpId="0"/>
      <p:bldP spid="11674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7F335EAB-ACB8-0B98-0D90-332003D3DDF7}"/>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455FFA8B-EFE3-4008-9C52-4A5F5F11B6B0}"/>
              </a:ext>
            </a:extLst>
          </p:cNvPr>
          <p:cNvSpPr>
            <a:spLocks noGrp="1"/>
          </p:cNvSpPr>
          <p:nvPr>
            <p:ph type="ftr" sz="quarter" idx="11"/>
          </p:nvPr>
        </p:nvSpPr>
        <p:spPr/>
        <p:txBody>
          <a:bodyPr/>
          <a:lstStyle/>
          <a:p>
            <a:pPr>
              <a:defRPr/>
            </a:pPr>
            <a:r>
              <a:rPr lang="en-GB"/>
              <a:t>Created by Mr.Lafferty Maths Dept</a:t>
            </a:r>
          </a:p>
        </p:txBody>
      </p:sp>
      <p:pic>
        <p:nvPicPr>
          <p:cNvPr id="28676" name="Picture 2" descr="scottishflag">
            <a:extLst>
              <a:ext uri="{FF2B5EF4-FFF2-40B4-BE49-F238E27FC236}">
                <a16:creationId xmlns:a16="http://schemas.microsoft.com/office/drawing/2014/main" id="{CA4AC027-12F2-251B-A448-B3061873EE0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3" descr="Office Objects 0572">
            <a:extLst>
              <a:ext uri="{FF2B5EF4-FFF2-40B4-BE49-F238E27FC236}">
                <a16:creationId xmlns:a16="http://schemas.microsoft.com/office/drawing/2014/main" id="{540FC813-EBDA-03E0-FDFD-6028782ED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4">
            <a:extLst>
              <a:ext uri="{FF2B5EF4-FFF2-40B4-BE49-F238E27FC236}">
                <a16:creationId xmlns:a16="http://schemas.microsoft.com/office/drawing/2014/main" id="{DC79AE6B-5DC9-AC9A-4A2D-5952E31A3365}"/>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28679" name="Text Box 17">
            <a:extLst>
              <a:ext uri="{FF2B5EF4-FFF2-40B4-BE49-F238E27FC236}">
                <a16:creationId xmlns:a16="http://schemas.microsoft.com/office/drawing/2014/main" id="{D773AF56-0745-48CC-0A48-4938D8254E14}"/>
              </a:ext>
            </a:extLst>
          </p:cNvPr>
          <p:cNvSpPr txBox="1">
            <a:spLocks noChangeArrowheads="1"/>
          </p:cNvSpPr>
          <p:nvPr/>
        </p:nvSpPr>
        <p:spPr bwMode="auto">
          <a:xfrm>
            <a:off x="1474788" y="2012950"/>
            <a:ext cx="63881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2800">
                <a:solidFill>
                  <a:srgbClr val="FFFF00"/>
                </a:solidFill>
              </a:rPr>
              <a:t>Why would you need to call out a </a:t>
            </a:r>
          </a:p>
          <a:p>
            <a:pPr algn="ctr" eaLnBrk="1" hangingPunct="1"/>
            <a:r>
              <a:rPr lang="en-GB" altLang="en-US" sz="2800">
                <a:solidFill>
                  <a:srgbClr val="FFFF00"/>
                </a:solidFill>
              </a:rPr>
              <a:t>electrician , joiner , plumber etc.........</a:t>
            </a:r>
          </a:p>
        </p:txBody>
      </p:sp>
      <p:sp>
        <p:nvSpPr>
          <p:cNvPr id="28680" name="Rectangle 10">
            <a:extLst>
              <a:ext uri="{FF2B5EF4-FFF2-40B4-BE49-F238E27FC236}">
                <a16:creationId xmlns:a16="http://schemas.microsoft.com/office/drawing/2014/main" id="{74C99177-3164-6872-7F52-C424B6E25374}"/>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Service</a:t>
            </a:r>
          </a:p>
        </p:txBody>
      </p:sp>
      <p:sp>
        <p:nvSpPr>
          <p:cNvPr id="15" name="Cloud 14">
            <a:extLst>
              <a:ext uri="{FF2B5EF4-FFF2-40B4-BE49-F238E27FC236}">
                <a16:creationId xmlns:a16="http://schemas.microsoft.com/office/drawing/2014/main" id="{6EF7E20C-E029-028B-AD9B-600FAC296384}"/>
              </a:ext>
            </a:extLst>
          </p:cNvPr>
          <p:cNvSpPr/>
          <p:nvPr/>
        </p:nvSpPr>
        <p:spPr>
          <a:xfrm>
            <a:off x="1473200" y="1624013"/>
            <a:ext cx="1965325" cy="914400"/>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No Power</a:t>
            </a:r>
          </a:p>
        </p:txBody>
      </p:sp>
      <p:sp>
        <p:nvSpPr>
          <p:cNvPr id="16" name="Cloud 15">
            <a:extLst>
              <a:ext uri="{FF2B5EF4-FFF2-40B4-BE49-F238E27FC236}">
                <a16:creationId xmlns:a16="http://schemas.microsoft.com/office/drawing/2014/main" id="{C6338D8C-1DF9-D831-13FD-BC5FED00445D}"/>
              </a:ext>
            </a:extLst>
          </p:cNvPr>
          <p:cNvSpPr/>
          <p:nvPr/>
        </p:nvSpPr>
        <p:spPr>
          <a:xfrm>
            <a:off x="2606675" y="2936875"/>
            <a:ext cx="3125788" cy="1347788"/>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Broken front door</a:t>
            </a:r>
          </a:p>
        </p:txBody>
      </p:sp>
      <p:sp>
        <p:nvSpPr>
          <p:cNvPr id="17" name="Cloud 16">
            <a:extLst>
              <a:ext uri="{FF2B5EF4-FFF2-40B4-BE49-F238E27FC236}">
                <a16:creationId xmlns:a16="http://schemas.microsoft.com/office/drawing/2014/main" id="{F0D9CB45-8505-5E0C-C3E4-AA0B35F4907C}"/>
              </a:ext>
            </a:extLst>
          </p:cNvPr>
          <p:cNvSpPr/>
          <p:nvPr/>
        </p:nvSpPr>
        <p:spPr>
          <a:xfrm>
            <a:off x="4410075" y="1677988"/>
            <a:ext cx="2554288" cy="917575"/>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Burst Pipe</a:t>
            </a:r>
          </a:p>
        </p:txBody>
      </p:sp>
      <p:sp>
        <p:nvSpPr>
          <p:cNvPr id="18" name="TextBox 17">
            <a:extLst>
              <a:ext uri="{FF2B5EF4-FFF2-40B4-BE49-F238E27FC236}">
                <a16:creationId xmlns:a16="http://schemas.microsoft.com/office/drawing/2014/main" id="{A476DE4F-6B98-D92B-E83B-366BD838B573}"/>
              </a:ext>
            </a:extLst>
          </p:cNvPr>
          <p:cNvSpPr txBox="1">
            <a:spLocks noChangeArrowheads="1"/>
          </p:cNvSpPr>
          <p:nvPr/>
        </p:nvSpPr>
        <p:spPr bwMode="auto">
          <a:xfrm>
            <a:off x="790575" y="4559300"/>
            <a:ext cx="82153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600"/>
              <a:t>These types of jobs work for the Service Industry.</a:t>
            </a:r>
          </a:p>
        </p:txBody>
      </p:sp>
      <p:sp>
        <p:nvSpPr>
          <p:cNvPr id="19" name="TextBox 18">
            <a:extLst>
              <a:ext uri="{FF2B5EF4-FFF2-40B4-BE49-F238E27FC236}">
                <a16:creationId xmlns:a16="http://schemas.microsoft.com/office/drawing/2014/main" id="{3A046C06-729C-5DFC-0688-C0299E8DC433}"/>
              </a:ext>
            </a:extLst>
          </p:cNvPr>
          <p:cNvSpPr txBox="1">
            <a:spLocks noChangeArrowheads="1"/>
          </p:cNvSpPr>
          <p:nvPr/>
        </p:nvSpPr>
        <p:spPr bwMode="auto">
          <a:xfrm>
            <a:off x="2425700" y="5173663"/>
            <a:ext cx="4864100"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600"/>
              <a:t>They serve the general public.</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5"/>
                                        </p:tgtEl>
                                        <p:attrNameLst>
                                          <p:attrName>style.visibility</p:attrName>
                                        </p:attrNameLst>
                                      </p:cBhvr>
                                      <p:to>
                                        <p:strVal val="visible"/>
                                      </p:to>
                                    </p:set>
                                    <p:anim calcmode="discrete" valueType="clr">
                                      <p:cBhvr override="childStyle">
                                        <p:cTn id="7"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
                                        </p:tgtEl>
                                        <p:attrNameLst>
                                          <p:attrName>fillcolor</p:attrName>
                                        </p:attrNameLst>
                                      </p:cBhvr>
                                      <p:tavLst>
                                        <p:tav tm="0">
                                          <p:val>
                                            <p:clrVal>
                                              <a:schemeClr val="accent2"/>
                                            </p:clrVal>
                                          </p:val>
                                        </p:tav>
                                        <p:tav tm="50000">
                                          <p:val>
                                            <p:clrVal>
                                              <a:schemeClr val="hlink"/>
                                            </p:clrVal>
                                          </p:val>
                                        </p:tav>
                                      </p:tavLst>
                                    </p:anim>
                                    <p:set>
                                      <p:cBhvr>
                                        <p:cTn id="9" dur="80"/>
                                        <p:tgtEl>
                                          <p:spTgt spid="15"/>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16"/>
                                        </p:tgtEl>
                                        <p:attrNameLst>
                                          <p:attrName>style.visibility</p:attrName>
                                        </p:attrNameLst>
                                      </p:cBhvr>
                                      <p:to>
                                        <p:strVal val="visible"/>
                                      </p:to>
                                    </p:set>
                                    <p:anim calcmode="discrete" valueType="clr">
                                      <p:cBhvr override="childStyle">
                                        <p:cTn id="14"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6"/>
                                        </p:tgtEl>
                                        <p:attrNameLst>
                                          <p:attrName>fillcolor</p:attrName>
                                        </p:attrNameLst>
                                      </p:cBhvr>
                                      <p:tavLst>
                                        <p:tav tm="0">
                                          <p:val>
                                            <p:clrVal>
                                              <a:schemeClr val="accent2"/>
                                            </p:clrVal>
                                          </p:val>
                                        </p:tav>
                                        <p:tav tm="50000">
                                          <p:val>
                                            <p:clrVal>
                                              <a:schemeClr val="hlink"/>
                                            </p:clrVal>
                                          </p:val>
                                        </p:tav>
                                      </p:tavLst>
                                    </p:anim>
                                    <p:set>
                                      <p:cBhvr>
                                        <p:cTn id="16" dur="80"/>
                                        <p:tgtEl>
                                          <p:spTgt spid="16"/>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17"/>
                                        </p:tgtEl>
                                        <p:attrNameLst>
                                          <p:attrName>style.visibility</p:attrName>
                                        </p:attrNameLst>
                                      </p:cBhvr>
                                      <p:to>
                                        <p:strVal val="visible"/>
                                      </p:to>
                                    </p:set>
                                    <p:anim calcmode="discrete" valueType="clr">
                                      <p:cBhvr override="childStyle">
                                        <p:cTn id="21"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7"/>
                                        </p:tgtEl>
                                        <p:attrNameLst>
                                          <p:attrName>fillcolor</p:attrName>
                                        </p:attrNameLst>
                                      </p:cBhvr>
                                      <p:tavLst>
                                        <p:tav tm="0">
                                          <p:val>
                                            <p:clrVal>
                                              <a:schemeClr val="accent2"/>
                                            </p:clrVal>
                                          </p:val>
                                        </p:tav>
                                        <p:tav tm="50000">
                                          <p:val>
                                            <p:clrVal>
                                              <a:schemeClr val="hlink"/>
                                            </p:clrVal>
                                          </p:val>
                                        </p:tav>
                                      </p:tavLst>
                                    </p:anim>
                                    <p:set>
                                      <p:cBhvr>
                                        <p:cTn id="23" dur="80"/>
                                        <p:tgtEl>
                                          <p:spTgt spid="17"/>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18"/>
                                        </p:tgtEl>
                                        <p:attrNameLst>
                                          <p:attrName>style.visibility</p:attrName>
                                        </p:attrNameLst>
                                      </p:cBhvr>
                                      <p:to>
                                        <p:strVal val="visible"/>
                                      </p:to>
                                    </p:set>
                                    <p:anim calcmode="discrete" valueType="clr">
                                      <p:cBhvr override="childStyle">
                                        <p:cTn id="28"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8"/>
                                        </p:tgtEl>
                                        <p:attrNameLst>
                                          <p:attrName>fillcolor</p:attrName>
                                        </p:attrNameLst>
                                      </p:cBhvr>
                                      <p:tavLst>
                                        <p:tav tm="0">
                                          <p:val>
                                            <p:clrVal>
                                              <a:schemeClr val="accent2"/>
                                            </p:clrVal>
                                          </p:val>
                                        </p:tav>
                                        <p:tav tm="50000">
                                          <p:val>
                                            <p:clrVal>
                                              <a:schemeClr val="hlink"/>
                                            </p:clrVal>
                                          </p:val>
                                        </p:tav>
                                      </p:tavLst>
                                    </p:anim>
                                    <p:set>
                                      <p:cBhvr>
                                        <p:cTn id="30" dur="80"/>
                                        <p:tgtEl>
                                          <p:spTgt spid="18"/>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19"/>
                                        </p:tgtEl>
                                        <p:attrNameLst>
                                          <p:attrName>style.visibility</p:attrName>
                                        </p:attrNameLst>
                                      </p:cBhvr>
                                      <p:to>
                                        <p:strVal val="visible"/>
                                      </p:to>
                                    </p:set>
                                    <p:anim calcmode="discrete" valueType="clr">
                                      <p:cBhvr override="childStyle">
                                        <p:cTn id="35"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9"/>
                                        </p:tgtEl>
                                        <p:attrNameLst>
                                          <p:attrName>fillcolor</p:attrName>
                                        </p:attrNameLst>
                                      </p:cBhvr>
                                      <p:tavLst>
                                        <p:tav tm="0">
                                          <p:val>
                                            <p:clrVal>
                                              <a:schemeClr val="accent2"/>
                                            </p:clrVal>
                                          </p:val>
                                        </p:tav>
                                        <p:tav tm="50000">
                                          <p:val>
                                            <p:clrVal>
                                              <a:schemeClr val="hlink"/>
                                            </p:clrVal>
                                          </p:val>
                                        </p:tav>
                                      </p:tavLst>
                                    </p:anim>
                                    <p:set>
                                      <p:cBhvr>
                                        <p:cTn id="37" dur="80"/>
                                        <p:tgtEl>
                                          <p:spTgt spid="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84713E58-0920-6EFE-E7F5-476D24468755}"/>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6E43B458-8D37-5906-5F67-330C1BC375AA}"/>
              </a:ext>
            </a:extLst>
          </p:cNvPr>
          <p:cNvSpPr>
            <a:spLocks noGrp="1"/>
          </p:cNvSpPr>
          <p:nvPr>
            <p:ph type="ftr" sz="quarter" idx="11"/>
          </p:nvPr>
        </p:nvSpPr>
        <p:spPr/>
        <p:txBody>
          <a:bodyPr/>
          <a:lstStyle/>
          <a:p>
            <a:pPr>
              <a:defRPr/>
            </a:pPr>
            <a:r>
              <a:rPr lang="en-GB"/>
              <a:t>Created by Mr.Lafferty Maths Dept</a:t>
            </a:r>
          </a:p>
        </p:txBody>
      </p:sp>
      <p:pic>
        <p:nvPicPr>
          <p:cNvPr id="29700" name="Picture 2" descr="scottishflag">
            <a:extLst>
              <a:ext uri="{FF2B5EF4-FFF2-40B4-BE49-F238E27FC236}">
                <a16:creationId xmlns:a16="http://schemas.microsoft.com/office/drawing/2014/main" id="{D62AD4CD-EBB3-6144-1731-FE8A0BD1759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3" descr="Office Objects 0572">
            <a:extLst>
              <a:ext uri="{FF2B5EF4-FFF2-40B4-BE49-F238E27FC236}">
                <a16:creationId xmlns:a16="http://schemas.microsoft.com/office/drawing/2014/main" id="{AA131EBA-A088-7F06-EB9E-10EC1ECB9E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 Box 4">
            <a:extLst>
              <a:ext uri="{FF2B5EF4-FFF2-40B4-BE49-F238E27FC236}">
                <a16:creationId xmlns:a16="http://schemas.microsoft.com/office/drawing/2014/main" id="{92D3754A-009E-28DE-FFF0-CBAC71F978A5}"/>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29703" name="Text Box 17">
            <a:extLst>
              <a:ext uri="{FF2B5EF4-FFF2-40B4-BE49-F238E27FC236}">
                <a16:creationId xmlns:a16="http://schemas.microsoft.com/office/drawing/2014/main" id="{58B96106-29CA-3174-230E-3CCAC9354F57}"/>
              </a:ext>
            </a:extLst>
          </p:cNvPr>
          <p:cNvSpPr txBox="1">
            <a:spLocks noChangeArrowheads="1"/>
          </p:cNvSpPr>
          <p:nvPr/>
        </p:nvSpPr>
        <p:spPr bwMode="auto">
          <a:xfrm>
            <a:off x="871538" y="1957388"/>
            <a:ext cx="83359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700">
                <a:solidFill>
                  <a:srgbClr val="FFFF00"/>
                </a:solidFill>
              </a:rPr>
              <a:t>The cost of work carried out by these professions</a:t>
            </a:r>
          </a:p>
          <a:p>
            <a:pPr eaLnBrk="1" hangingPunct="1"/>
            <a:r>
              <a:rPr lang="en-GB" altLang="en-US" sz="2700">
                <a:solidFill>
                  <a:srgbClr val="FFFF00"/>
                </a:solidFill>
              </a:rPr>
              <a:t>are broken into two parts:</a:t>
            </a:r>
          </a:p>
        </p:txBody>
      </p:sp>
      <p:sp>
        <p:nvSpPr>
          <p:cNvPr id="29704" name="Rectangle 10">
            <a:extLst>
              <a:ext uri="{FF2B5EF4-FFF2-40B4-BE49-F238E27FC236}">
                <a16:creationId xmlns:a16="http://schemas.microsoft.com/office/drawing/2014/main" id="{C1094711-C86D-694A-E270-2201D578B725}"/>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Service</a:t>
            </a:r>
          </a:p>
        </p:txBody>
      </p:sp>
      <p:sp>
        <p:nvSpPr>
          <p:cNvPr id="20" name="TextBox 19">
            <a:extLst>
              <a:ext uri="{FF2B5EF4-FFF2-40B4-BE49-F238E27FC236}">
                <a16:creationId xmlns:a16="http://schemas.microsoft.com/office/drawing/2014/main" id="{28930EA8-62B6-91F6-B2BC-5DB51295E6FA}"/>
              </a:ext>
            </a:extLst>
          </p:cNvPr>
          <p:cNvSpPr txBox="1">
            <a:spLocks noChangeArrowheads="1"/>
          </p:cNvSpPr>
          <p:nvPr/>
        </p:nvSpPr>
        <p:spPr bwMode="auto">
          <a:xfrm>
            <a:off x="971550" y="3128963"/>
            <a:ext cx="3136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Call out charge 	: </a:t>
            </a:r>
          </a:p>
        </p:txBody>
      </p:sp>
      <p:sp>
        <p:nvSpPr>
          <p:cNvPr id="21" name="TextBox 20">
            <a:extLst>
              <a:ext uri="{FF2B5EF4-FFF2-40B4-BE49-F238E27FC236}">
                <a16:creationId xmlns:a16="http://schemas.microsoft.com/office/drawing/2014/main" id="{37447D17-37D9-1D9D-2B7C-94C866B6C921}"/>
              </a:ext>
            </a:extLst>
          </p:cNvPr>
          <p:cNvSpPr txBox="1">
            <a:spLocks noChangeArrowheads="1"/>
          </p:cNvSpPr>
          <p:nvPr/>
        </p:nvSpPr>
        <p:spPr bwMode="auto">
          <a:xfrm>
            <a:off x="3948113" y="3128963"/>
            <a:ext cx="5241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To come out to investigate problem</a:t>
            </a:r>
          </a:p>
        </p:txBody>
      </p:sp>
      <p:sp>
        <p:nvSpPr>
          <p:cNvPr id="22" name="TextBox 21">
            <a:extLst>
              <a:ext uri="{FF2B5EF4-FFF2-40B4-BE49-F238E27FC236}">
                <a16:creationId xmlns:a16="http://schemas.microsoft.com/office/drawing/2014/main" id="{E02D488C-DB82-2B63-8329-DC32EC2EA962}"/>
              </a:ext>
            </a:extLst>
          </p:cNvPr>
          <p:cNvSpPr txBox="1">
            <a:spLocks noChangeArrowheads="1"/>
          </p:cNvSpPr>
          <p:nvPr/>
        </p:nvSpPr>
        <p:spPr bwMode="auto">
          <a:xfrm>
            <a:off x="981075" y="3695700"/>
            <a:ext cx="3136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Hourly rate 		: </a:t>
            </a:r>
          </a:p>
        </p:txBody>
      </p:sp>
      <p:sp>
        <p:nvSpPr>
          <p:cNvPr id="23" name="TextBox 22">
            <a:extLst>
              <a:ext uri="{FF2B5EF4-FFF2-40B4-BE49-F238E27FC236}">
                <a16:creationId xmlns:a16="http://schemas.microsoft.com/office/drawing/2014/main" id="{2003E624-5F89-C6EF-872C-B5CCF05CA5C1}"/>
              </a:ext>
            </a:extLst>
          </p:cNvPr>
          <p:cNvSpPr txBox="1">
            <a:spLocks noChangeArrowheads="1"/>
          </p:cNvSpPr>
          <p:nvPr/>
        </p:nvSpPr>
        <p:spPr bwMode="auto">
          <a:xfrm>
            <a:off x="3948113" y="3695700"/>
            <a:ext cx="50434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Cost per hour worked to complete</a:t>
            </a:r>
          </a:p>
          <a:p>
            <a:pPr eaLnBrk="1" hangingPunct="1"/>
            <a:r>
              <a:rPr lang="en-GB" altLang="en-US"/>
              <a:t>job.</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20"/>
                                        </p:tgtEl>
                                        <p:attrNameLst>
                                          <p:attrName>style.visibility</p:attrName>
                                        </p:attrNameLst>
                                      </p:cBhvr>
                                      <p:to>
                                        <p:strVal val="visible"/>
                                      </p:to>
                                    </p:set>
                                    <p:anim calcmode="discrete" valueType="clr">
                                      <p:cBhvr override="childStyle">
                                        <p:cTn id="7"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0"/>
                                        </p:tgtEl>
                                        <p:attrNameLst>
                                          <p:attrName>fillcolor</p:attrName>
                                        </p:attrNameLst>
                                      </p:cBhvr>
                                      <p:tavLst>
                                        <p:tav tm="0">
                                          <p:val>
                                            <p:clrVal>
                                              <a:schemeClr val="accent2"/>
                                            </p:clrVal>
                                          </p:val>
                                        </p:tav>
                                        <p:tav tm="50000">
                                          <p:val>
                                            <p:clrVal>
                                              <a:schemeClr val="hlink"/>
                                            </p:clrVal>
                                          </p:val>
                                        </p:tav>
                                      </p:tavLst>
                                    </p:anim>
                                    <p:set>
                                      <p:cBhvr>
                                        <p:cTn id="9" dur="80"/>
                                        <p:tgtEl>
                                          <p:spTgt spid="20"/>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21"/>
                                        </p:tgtEl>
                                        <p:attrNameLst>
                                          <p:attrName>style.visibility</p:attrName>
                                        </p:attrNameLst>
                                      </p:cBhvr>
                                      <p:to>
                                        <p:strVal val="visible"/>
                                      </p:to>
                                    </p:set>
                                    <p:anim calcmode="discrete" valueType="clr">
                                      <p:cBhvr override="childStyle">
                                        <p:cTn id="14"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1"/>
                                        </p:tgtEl>
                                        <p:attrNameLst>
                                          <p:attrName>fillcolor</p:attrName>
                                        </p:attrNameLst>
                                      </p:cBhvr>
                                      <p:tavLst>
                                        <p:tav tm="0">
                                          <p:val>
                                            <p:clrVal>
                                              <a:schemeClr val="accent2"/>
                                            </p:clrVal>
                                          </p:val>
                                        </p:tav>
                                        <p:tav tm="50000">
                                          <p:val>
                                            <p:clrVal>
                                              <a:schemeClr val="hlink"/>
                                            </p:clrVal>
                                          </p:val>
                                        </p:tav>
                                      </p:tavLst>
                                    </p:anim>
                                    <p:set>
                                      <p:cBhvr>
                                        <p:cTn id="16" dur="80"/>
                                        <p:tgtEl>
                                          <p:spTgt spid="21"/>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22"/>
                                        </p:tgtEl>
                                        <p:attrNameLst>
                                          <p:attrName>style.visibility</p:attrName>
                                        </p:attrNameLst>
                                      </p:cBhvr>
                                      <p:to>
                                        <p:strVal val="visible"/>
                                      </p:to>
                                    </p:set>
                                    <p:anim calcmode="discrete" valueType="clr">
                                      <p:cBhvr override="childStyle">
                                        <p:cTn id="21"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2"/>
                                        </p:tgtEl>
                                        <p:attrNameLst>
                                          <p:attrName>fillcolor</p:attrName>
                                        </p:attrNameLst>
                                      </p:cBhvr>
                                      <p:tavLst>
                                        <p:tav tm="0">
                                          <p:val>
                                            <p:clrVal>
                                              <a:schemeClr val="accent2"/>
                                            </p:clrVal>
                                          </p:val>
                                        </p:tav>
                                        <p:tav tm="50000">
                                          <p:val>
                                            <p:clrVal>
                                              <a:schemeClr val="hlink"/>
                                            </p:clrVal>
                                          </p:val>
                                        </p:tav>
                                      </p:tavLst>
                                    </p:anim>
                                    <p:set>
                                      <p:cBhvr>
                                        <p:cTn id="23" dur="80"/>
                                        <p:tgtEl>
                                          <p:spTgt spid="22"/>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23"/>
                                        </p:tgtEl>
                                        <p:attrNameLst>
                                          <p:attrName>style.visibility</p:attrName>
                                        </p:attrNameLst>
                                      </p:cBhvr>
                                      <p:to>
                                        <p:strVal val="visible"/>
                                      </p:to>
                                    </p:set>
                                    <p:anim calcmode="discrete" valueType="clr">
                                      <p:cBhvr override="childStyle">
                                        <p:cTn id="28"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23"/>
                                        </p:tgtEl>
                                        <p:attrNameLst>
                                          <p:attrName>fillcolor</p:attrName>
                                        </p:attrNameLst>
                                      </p:cBhvr>
                                      <p:tavLst>
                                        <p:tav tm="0">
                                          <p:val>
                                            <p:clrVal>
                                              <a:schemeClr val="accent2"/>
                                            </p:clrVal>
                                          </p:val>
                                        </p:tav>
                                        <p:tav tm="50000">
                                          <p:val>
                                            <p:clrVal>
                                              <a:schemeClr val="hlink"/>
                                            </p:clrVal>
                                          </p:val>
                                        </p:tav>
                                      </p:tavLst>
                                    </p:anim>
                                    <p:set>
                                      <p:cBhvr>
                                        <p:cTn id="30" dur="80"/>
                                        <p:tgtEl>
                                          <p:spTgt spid="2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780AF3F1-97E8-AE6A-A275-FCA1C51EDD44}"/>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E01A0CD6-268A-6660-E023-9A3612868AF7}"/>
              </a:ext>
            </a:extLst>
          </p:cNvPr>
          <p:cNvSpPr>
            <a:spLocks noGrp="1"/>
          </p:cNvSpPr>
          <p:nvPr>
            <p:ph type="ftr" sz="quarter" idx="11"/>
          </p:nvPr>
        </p:nvSpPr>
        <p:spPr/>
        <p:txBody>
          <a:bodyPr/>
          <a:lstStyle/>
          <a:p>
            <a:pPr>
              <a:defRPr/>
            </a:pPr>
            <a:r>
              <a:rPr lang="en-GB"/>
              <a:t>Created by Mr.Lafferty Maths Dept</a:t>
            </a:r>
          </a:p>
        </p:txBody>
      </p:sp>
      <p:pic>
        <p:nvPicPr>
          <p:cNvPr id="30724" name="Picture 2" descr="scottishflag">
            <a:extLst>
              <a:ext uri="{FF2B5EF4-FFF2-40B4-BE49-F238E27FC236}">
                <a16:creationId xmlns:a16="http://schemas.microsoft.com/office/drawing/2014/main" id="{72F041B1-7ECC-A132-8744-7BBC63FCDC3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3" descr="Office Objects 0572">
            <a:extLst>
              <a:ext uri="{FF2B5EF4-FFF2-40B4-BE49-F238E27FC236}">
                <a16:creationId xmlns:a16="http://schemas.microsoft.com/office/drawing/2014/main" id="{C1E13090-ED4B-2FFB-415E-F5FA19996F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Text Box 4">
            <a:extLst>
              <a:ext uri="{FF2B5EF4-FFF2-40B4-BE49-F238E27FC236}">
                <a16:creationId xmlns:a16="http://schemas.microsoft.com/office/drawing/2014/main" id="{C50F86FE-74D7-C783-82ED-B0DBC82625D1}"/>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30727" name="Text Box 17">
            <a:extLst>
              <a:ext uri="{FF2B5EF4-FFF2-40B4-BE49-F238E27FC236}">
                <a16:creationId xmlns:a16="http://schemas.microsoft.com/office/drawing/2014/main" id="{6F267EE8-FAC1-EFA1-76BD-9EF92AC9C19E}"/>
              </a:ext>
            </a:extLst>
          </p:cNvPr>
          <p:cNvSpPr txBox="1">
            <a:spLocks noChangeArrowheads="1"/>
          </p:cNvSpPr>
          <p:nvPr/>
        </p:nvSpPr>
        <p:spPr bwMode="auto">
          <a:xfrm>
            <a:off x="871538" y="1957388"/>
            <a:ext cx="7939087"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700"/>
              <a:t>I have a bust pipe in by house. I get two quotes</a:t>
            </a:r>
          </a:p>
          <a:p>
            <a:pPr eaLnBrk="1" hangingPunct="1"/>
            <a:r>
              <a:rPr lang="en-GB" altLang="en-US" sz="2700"/>
              <a:t>to fix the problem. </a:t>
            </a:r>
          </a:p>
          <a:p>
            <a:pPr eaLnBrk="1" hangingPunct="1"/>
            <a:r>
              <a:rPr lang="en-GB" altLang="en-US" sz="2700"/>
              <a:t>The job should take 3 hours to fix.</a:t>
            </a:r>
          </a:p>
        </p:txBody>
      </p:sp>
      <p:sp>
        <p:nvSpPr>
          <p:cNvPr id="30728" name="Rectangle 10">
            <a:extLst>
              <a:ext uri="{FF2B5EF4-FFF2-40B4-BE49-F238E27FC236}">
                <a16:creationId xmlns:a16="http://schemas.microsoft.com/office/drawing/2014/main" id="{8878E4E5-FB59-991D-2E85-192F94245109}"/>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Service</a:t>
            </a:r>
          </a:p>
        </p:txBody>
      </p:sp>
      <p:graphicFrame>
        <p:nvGraphicFramePr>
          <p:cNvPr id="13" name="Table 12">
            <a:extLst>
              <a:ext uri="{FF2B5EF4-FFF2-40B4-BE49-F238E27FC236}">
                <a16:creationId xmlns:a16="http://schemas.microsoft.com/office/drawing/2014/main" id="{DDF2CF58-E024-517C-E7AA-87E72F01ACA0}"/>
              </a:ext>
            </a:extLst>
          </p:cNvPr>
          <p:cNvGraphicFramePr>
            <a:graphicFrameLocks noGrp="1"/>
          </p:cNvGraphicFramePr>
          <p:nvPr/>
        </p:nvGraphicFramePr>
        <p:xfrm>
          <a:off x="1911350" y="3608388"/>
          <a:ext cx="5705475" cy="1112837"/>
        </p:xfrm>
        <a:graphic>
          <a:graphicData uri="http://schemas.openxmlformats.org/drawingml/2006/table">
            <a:tbl>
              <a:tblPr firstRow="1" bandRow="1">
                <a:tableStyleId>{5C22544A-7EE6-4342-B048-85BDC9FD1C3A}</a:tableStyleId>
              </a:tblPr>
              <a:tblGrid>
                <a:gridCol w="1901825">
                  <a:extLst>
                    <a:ext uri="{9D8B030D-6E8A-4147-A177-3AD203B41FA5}">
                      <a16:colId xmlns:a16="http://schemas.microsoft.com/office/drawing/2014/main" val="20000"/>
                    </a:ext>
                  </a:extLst>
                </a:gridCol>
                <a:gridCol w="1901825">
                  <a:extLst>
                    <a:ext uri="{9D8B030D-6E8A-4147-A177-3AD203B41FA5}">
                      <a16:colId xmlns:a16="http://schemas.microsoft.com/office/drawing/2014/main" val="20001"/>
                    </a:ext>
                  </a:extLst>
                </a:gridCol>
                <a:gridCol w="1901825">
                  <a:extLst>
                    <a:ext uri="{9D8B030D-6E8A-4147-A177-3AD203B41FA5}">
                      <a16:colId xmlns:a16="http://schemas.microsoft.com/office/drawing/2014/main" val="20002"/>
                    </a:ext>
                  </a:extLst>
                </a:gridCol>
              </a:tblGrid>
              <a:tr h="370946">
                <a:tc>
                  <a:txBody>
                    <a:bodyPr/>
                    <a:lstStyle/>
                    <a:p>
                      <a:pPr algn="ctr"/>
                      <a:endParaRPr lang="en-GB" sz="1800" b="0" dirty="0">
                        <a:solidFill>
                          <a:srgbClr val="FFFF00"/>
                        </a:solidFill>
                        <a:latin typeface="Comic Sans MS" pitchFamily="66" charset="0"/>
                      </a:endParaRP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Mr Fix -It</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Easy-job</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946">
                <a:tc>
                  <a:txBody>
                    <a:bodyPr/>
                    <a:lstStyle/>
                    <a:p>
                      <a:pPr algn="ctr"/>
                      <a:r>
                        <a:rPr lang="en-GB" sz="1800" b="0" dirty="0">
                          <a:solidFill>
                            <a:srgbClr val="FFFF00"/>
                          </a:solidFill>
                          <a:latin typeface="Comic Sans MS" pitchFamily="66" charset="0"/>
                        </a:rPr>
                        <a:t>Call-out Charge</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£30</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£70</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946">
                <a:tc>
                  <a:txBody>
                    <a:bodyPr/>
                    <a:lstStyle/>
                    <a:p>
                      <a:pPr algn="ctr"/>
                      <a:r>
                        <a:rPr lang="en-GB" sz="1800" b="0" dirty="0">
                          <a:solidFill>
                            <a:srgbClr val="FFFF00"/>
                          </a:solidFill>
                          <a:latin typeface="Comic Sans MS" pitchFamily="66" charset="0"/>
                        </a:rPr>
                        <a:t>Hourly -rate</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£32</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£20</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4" name="Cloud 13">
            <a:extLst>
              <a:ext uri="{FF2B5EF4-FFF2-40B4-BE49-F238E27FC236}">
                <a16:creationId xmlns:a16="http://schemas.microsoft.com/office/drawing/2014/main" id="{4C6DBB16-D8DC-2F1D-FD81-A7FC0DC37E9B}"/>
              </a:ext>
            </a:extLst>
          </p:cNvPr>
          <p:cNvSpPr/>
          <p:nvPr/>
        </p:nvSpPr>
        <p:spPr>
          <a:xfrm>
            <a:off x="4257675" y="0"/>
            <a:ext cx="4886325" cy="1760538"/>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Who should I pick ?</a:t>
            </a:r>
          </a:p>
        </p:txBody>
      </p:sp>
      <p:sp>
        <p:nvSpPr>
          <p:cNvPr id="15" name="TextBox 14">
            <a:extLst>
              <a:ext uri="{FF2B5EF4-FFF2-40B4-BE49-F238E27FC236}">
                <a16:creationId xmlns:a16="http://schemas.microsoft.com/office/drawing/2014/main" id="{CB1EB86A-9ED1-EF85-FE05-EE0F31226112}"/>
              </a:ext>
            </a:extLst>
          </p:cNvPr>
          <p:cNvSpPr txBox="1">
            <a:spLocks noChangeArrowheads="1"/>
          </p:cNvSpPr>
          <p:nvPr/>
        </p:nvSpPr>
        <p:spPr bwMode="auto">
          <a:xfrm>
            <a:off x="1666875" y="5059363"/>
            <a:ext cx="38131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FFFF00"/>
                </a:solidFill>
              </a:rPr>
              <a:t>Mr Fix-It = 30 + 3 x 32 =</a:t>
            </a:r>
          </a:p>
        </p:txBody>
      </p:sp>
      <p:sp>
        <p:nvSpPr>
          <p:cNvPr id="16" name="TextBox 15">
            <a:extLst>
              <a:ext uri="{FF2B5EF4-FFF2-40B4-BE49-F238E27FC236}">
                <a16:creationId xmlns:a16="http://schemas.microsoft.com/office/drawing/2014/main" id="{916B2E99-FE42-4C11-65CD-1B109D3023CC}"/>
              </a:ext>
            </a:extLst>
          </p:cNvPr>
          <p:cNvSpPr txBox="1">
            <a:spLocks noChangeArrowheads="1"/>
          </p:cNvSpPr>
          <p:nvPr/>
        </p:nvSpPr>
        <p:spPr bwMode="auto">
          <a:xfrm>
            <a:off x="1666875" y="5578475"/>
            <a:ext cx="3843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FFFF00"/>
                </a:solidFill>
              </a:rPr>
              <a:t>Easy-job  = 70 + 3 x 20 = </a:t>
            </a:r>
          </a:p>
        </p:txBody>
      </p:sp>
      <p:sp>
        <p:nvSpPr>
          <p:cNvPr id="17" name="Cloud 16">
            <a:extLst>
              <a:ext uri="{FF2B5EF4-FFF2-40B4-BE49-F238E27FC236}">
                <a16:creationId xmlns:a16="http://schemas.microsoft.com/office/drawing/2014/main" id="{47494D37-0FAB-AE87-27FE-79C2D7525708}"/>
              </a:ext>
            </a:extLst>
          </p:cNvPr>
          <p:cNvSpPr/>
          <p:nvPr/>
        </p:nvSpPr>
        <p:spPr>
          <a:xfrm>
            <a:off x="6659563" y="4613275"/>
            <a:ext cx="2484437" cy="914400"/>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BODMAS</a:t>
            </a:r>
          </a:p>
        </p:txBody>
      </p:sp>
      <p:sp>
        <p:nvSpPr>
          <p:cNvPr id="18" name="Rectangle 17">
            <a:extLst>
              <a:ext uri="{FF2B5EF4-FFF2-40B4-BE49-F238E27FC236}">
                <a16:creationId xmlns:a16="http://schemas.microsoft.com/office/drawing/2014/main" id="{F93D4390-BCD6-641A-892C-46568141426A}"/>
              </a:ext>
            </a:extLst>
          </p:cNvPr>
          <p:cNvSpPr>
            <a:spLocks noChangeArrowheads="1"/>
          </p:cNvSpPr>
          <p:nvPr/>
        </p:nvSpPr>
        <p:spPr bwMode="auto">
          <a:xfrm>
            <a:off x="5246688" y="5059363"/>
            <a:ext cx="10318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FFFF00"/>
                </a:solidFill>
              </a:rPr>
              <a:t> £126</a:t>
            </a:r>
          </a:p>
        </p:txBody>
      </p:sp>
      <p:sp>
        <p:nvSpPr>
          <p:cNvPr id="19" name="Rectangle 18">
            <a:extLst>
              <a:ext uri="{FF2B5EF4-FFF2-40B4-BE49-F238E27FC236}">
                <a16:creationId xmlns:a16="http://schemas.microsoft.com/office/drawing/2014/main" id="{3DFA2A1C-5F8E-F984-5173-1339AC5E60FA}"/>
              </a:ext>
            </a:extLst>
          </p:cNvPr>
          <p:cNvSpPr>
            <a:spLocks noChangeArrowheads="1"/>
          </p:cNvSpPr>
          <p:nvPr/>
        </p:nvSpPr>
        <p:spPr bwMode="auto">
          <a:xfrm>
            <a:off x="5316538" y="5578475"/>
            <a:ext cx="9413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FFFF00"/>
                </a:solidFill>
              </a:rPr>
              <a:t>£130</a:t>
            </a:r>
          </a:p>
        </p:txBody>
      </p:sp>
      <p:sp>
        <p:nvSpPr>
          <p:cNvPr id="25" name="Cloud 24">
            <a:extLst>
              <a:ext uri="{FF2B5EF4-FFF2-40B4-BE49-F238E27FC236}">
                <a16:creationId xmlns:a16="http://schemas.microsoft.com/office/drawing/2014/main" id="{999A125A-2387-D08F-1C68-5A1C2052B215}"/>
              </a:ext>
            </a:extLst>
          </p:cNvPr>
          <p:cNvSpPr/>
          <p:nvPr/>
        </p:nvSpPr>
        <p:spPr>
          <a:xfrm>
            <a:off x="6484938" y="5638800"/>
            <a:ext cx="2484437" cy="914400"/>
          </a:xfrm>
          <a:prstGeom prst="cloud">
            <a:avLst/>
          </a:prstGeom>
          <a:solidFill>
            <a:srgbClr val="FFFF00"/>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Mr Fix-It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7" presetClass="entr" presetSubtype="0" fill="hold" nodeType="clickEffect">
                                  <p:stCondLst>
                                    <p:cond delay="0"/>
                                  </p:stCondLst>
                                  <p:iterate type="lt">
                                    <p:tmPct val="50000"/>
                                  </p:iterate>
                                  <p:childTnLst>
                                    <p:set>
                                      <p:cBhvr>
                                        <p:cTn id="10" dur="1" fill="hold">
                                          <p:stCondLst>
                                            <p:cond delay="0"/>
                                          </p:stCondLst>
                                        </p:cTn>
                                        <p:tgtEl>
                                          <p:spTgt spid="14"/>
                                        </p:tgtEl>
                                        <p:attrNameLst>
                                          <p:attrName>style.visibility</p:attrName>
                                        </p:attrNameLst>
                                      </p:cBhvr>
                                      <p:to>
                                        <p:strVal val="visible"/>
                                      </p:to>
                                    </p:set>
                                    <p:anim calcmode="discrete" valueType="clr">
                                      <p:cBhvr override="childStyle">
                                        <p:cTn id="11"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14"/>
                                        </p:tgtEl>
                                        <p:attrNameLst>
                                          <p:attrName>fillcolor</p:attrName>
                                        </p:attrNameLst>
                                      </p:cBhvr>
                                      <p:tavLst>
                                        <p:tav tm="0">
                                          <p:val>
                                            <p:clrVal>
                                              <a:schemeClr val="accent2"/>
                                            </p:clrVal>
                                          </p:val>
                                        </p:tav>
                                        <p:tav tm="50000">
                                          <p:val>
                                            <p:clrVal>
                                              <a:schemeClr val="hlink"/>
                                            </p:clrVal>
                                          </p:val>
                                        </p:tav>
                                      </p:tavLst>
                                    </p:anim>
                                    <p:set>
                                      <p:cBhvr>
                                        <p:cTn id="13" dur="80"/>
                                        <p:tgtEl>
                                          <p:spTgt spid="14"/>
                                        </p:tgtEl>
                                        <p:attrNameLst>
                                          <p:attrName>fill.type</p:attrName>
                                        </p:attrNameLst>
                                      </p:cBhvr>
                                      <p:to>
                                        <p:strVal val="solid"/>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7" presetClass="entr" presetSubtype="0" fill="hold" nodeType="clickEffect">
                                  <p:stCondLst>
                                    <p:cond delay="0"/>
                                  </p:stCondLst>
                                  <p:iterate type="lt">
                                    <p:tmPct val="50000"/>
                                  </p:iterate>
                                  <p:childTnLst>
                                    <p:set>
                                      <p:cBhvr>
                                        <p:cTn id="17" dur="1" fill="hold">
                                          <p:stCondLst>
                                            <p:cond delay="0"/>
                                          </p:stCondLst>
                                        </p:cTn>
                                        <p:tgtEl>
                                          <p:spTgt spid="15"/>
                                        </p:tgtEl>
                                        <p:attrNameLst>
                                          <p:attrName>style.visibility</p:attrName>
                                        </p:attrNameLst>
                                      </p:cBhvr>
                                      <p:to>
                                        <p:strVal val="visible"/>
                                      </p:to>
                                    </p:set>
                                    <p:anim calcmode="discrete" valueType="clr">
                                      <p:cBhvr override="childStyle">
                                        <p:cTn id="18"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15"/>
                                        </p:tgtEl>
                                        <p:attrNameLst>
                                          <p:attrName>fillcolor</p:attrName>
                                        </p:attrNameLst>
                                      </p:cBhvr>
                                      <p:tavLst>
                                        <p:tav tm="0">
                                          <p:val>
                                            <p:clrVal>
                                              <a:schemeClr val="accent2"/>
                                            </p:clrVal>
                                          </p:val>
                                        </p:tav>
                                        <p:tav tm="50000">
                                          <p:val>
                                            <p:clrVal>
                                              <a:schemeClr val="hlink"/>
                                            </p:clrVal>
                                          </p:val>
                                        </p:tav>
                                      </p:tavLst>
                                    </p:anim>
                                    <p:set>
                                      <p:cBhvr>
                                        <p:cTn id="20" dur="80"/>
                                        <p:tgtEl>
                                          <p:spTgt spid="15"/>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7" presetClass="entr" presetSubtype="0" fill="hold" nodeType="clickEffect">
                                  <p:stCondLst>
                                    <p:cond delay="0"/>
                                  </p:stCondLst>
                                  <p:iterate type="lt">
                                    <p:tmPct val="50000"/>
                                  </p:iterate>
                                  <p:childTnLst>
                                    <p:set>
                                      <p:cBhvr>
                                        <p:cTn id="24" dur="1" fill="hold">
                                          <p:stCondLst>
                                            <p:cond delay="0"/>
                                          </p:stCondLst>
                                        </p:cTn>
                                        <p:tgtEl>
                                          <p:spTgt spid="17"/>
                                        </p:tgtEl>
                                        <p:attrNameLst>
                                          <p:attrName>style.visibility</p:attrName>
                                        </p:attrNameLst>
                                      </p:cBhvr>
                                      <p:to>
                                        <p:strVal val="visible"/>
                                      </p:to>
                                    </p:set>
                                    <p:anim calcmode="discrete" valueType="clr">
                                      <p:cBhvr override="childStyle">
                                        <p:cTn id="25"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17"/>
                                        </p:tgtEl>
                                        <p:attrNameLst>
                                          <p:attrName>fillcolor</p:attrName>
                                        </p:attrNameLst>
                                      </p:cBhvr>
                                      <p:tavLst>
                                        <p:tav tm="0">
                                          <p:val>
                                            <p:clrVal>
                                              <a:schemeClr val="accent2"/>
                                            </p:clrVal>
                                          </p:val>
                                        </p:tav>
                                        <p:tav tm="50000">
                                          <p:val>
                                            <p:clrVal>
                                              <a:schemeClr val="hlink"/>
                                            </p:clrVal>
                                          </p:val>
                                        </p:tav>
                                      </p:tavLst>
                                    </p:anim>
                                    <p:set>
                                      <p:cBhvr>
                                        <p:cTn id="27" dur="80"/>
                                        <p:tgtEl>
                                          <p:spTgt spid="17"/>
                                        </p:tgtEl>
                                        <p:attrNameLst>
                                          <p:attrName>fill.type</p:attrName>
                                        </p:attrNameLst>
                                      </p:cBhvr>
                                      <p:to>
                                        <p:strVal val="solid"/>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7" presetClass="entr" presetSubtype="0" fill="hold" nodeType="clickEffect">
                                  <p:stCondLst>
                                    <p:cond delay="0"/>
                                  </p:stCondLst>
                                  <p:iterate type="lt">
                                    <p:tmPct val="50000"/>
                                  </p:iterate>
                                  <p:childTnLst>
                                    <p:set>
                                      <p:cBhvr>
                                        <p:cTn id="31" dur="1" fill="hold">
                                          <p:stCondLst>
                                            <p:cond delay="0"/>
                                          </p:stCondLst>
                                        </p:cTn>
                                        <p:tgtEl>
                                          <p:spTgt spid="18"/>
                                        </p:tgtEl>
                                        <p:attrNameLst>
                                          <p:attrName>style.visibility</p:attrName>
                                        </p:attrNameLst>
                                      </p:cBhvr>
                                      <p:to>
                                        <p:strVal val="visible"/>
                                      </p:to>
                                    </p:set>
                                    <p:anim calcmode="discrete" valueType="clr">
                                      <p:cBhvr override="childStyle">
                                        <p:cTn id="32"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18"/>
                                        </p:tgtEl>
                                        <p:attrNameLst>
                                          <p:attrName>fillcolor</p:attrName>
                                        </p:attrNameLst>
                                      </p:cBhvr>
                                      <p:tavLst>
                                        <p:tav tm="0">
                                          <p:val>
                                            <p:clrVal>
                                              <a:schemeClr val="accent2"/>
                                            </p:clrVal>
                                          </p:val>
                                        </p:tav>
                                        <p:tav tm="50000">
                                          <p:val>
                                            <p:clrVal>
                                              <a:schemeClr val="hlink"/>
                                            </p:clrVal>
                                          </p:val>
                                        </p:tav>
                                      </p:tavLst>
                                    </p:anim>
                                    <p:set>
                                      <p:cBhvr>
                                        <p:cTn id="34" dur="80"/>
                                        <p:tgtEl>
                                          <p:spTgt spid="18"/>
                                        </p:tgtEl>
                                        <p:attrNameLst>
                                          <p:attrName>fill.type</p:attrName>
                                        </p:attrNameLst>
                                      </p:cBhvr>
                                      <p:to>
                                        <p:strVal val="solid"/>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7" presetClass="entr" presetSubtype="0" fill="hold" nodeType="clickEffect">
                                  <p:stCondLst>
                                    <p:cond delay="0"/>
                                  </p:stCondLst>
                                  <p:iterate type="lt">
                                    <p:tmPct val="50000"/>
                                  </p:iterate>
                                  <p:childTnLst>
                                    <p:set>
                                      <p:cBhvr>
                                        <p:cTn id="38" dur="1" fill="hold">
                                          <p:stCondLst>
                                            <p:cond delay="0"/>
                                          </p:stCondLst>
                                        </p:cTn>
                                        <p:tgtEl>
                                          <p:spTgt spid="16"/>
                                        </p:tgtEl>
                                        <p:attrNameLst>
                                          <p:attrName>style.visibility</p:attrName>
                                        </p:attrNameLst>
                                      </p:cBhvr>
                                      <p:to>
                                        <p:strVal val="visible"/>
                                      </p:to>
                                    </p:set>
                                    <p:anim calcmode="discrete" valueType="clr">
                                      <p:cBhvr override="childStyle">
                                        <p:cTn id="39"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16"/>
                                        </p:tgtEl>
                                        <p:attrNameLst>
                                          <p:attrName>fillcolor</p:attrName>
                                        </p:attrNameLst>
                                      </p:cBhvr>
                                      <p:tavLst>
                                        <p:tav tm="0">
                                          <p:val>
                                            <p:clrVal>
                                              <a:schemeClr val="accent2"/>
                                            </p:clrVal>
                                          </p:val>
                                        </p:tav>
                                        <p:tav tm="50000">
                                          <p:val>
                                            <p:clrVal>
                                              <a:schemeClr val="hlink"/>
                                            </p:clrVal>
                                          </p:val>
                                        </p:tav>
                                      </p:tavLst>
                                    </p:anim>
                                    <p:set>
                                      <p:cBhvr>
                                        <p:cTn id="41" dur="80"/>
                                        <p:tgtEl>
                                          <p:spTgt spid="16"/>
                                        </p:tgtEl>
                                        <p:attrNameLst>
                                          <p:attrName>fill.type</p:attrName>
                                        </p:attrNameLst>
                                      </p:cBhvr>
                                      <p:to>
                                        <p:strVal val="solid"/>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nodeType="clickEffect">
                                  <p:stCondLst>
                                    <p:cond delay="0"/>
                                  </p:stCondLst>
                                  <p:iterate type="lt">
                                    <p:tmPct val="50000"/>
                                  </p:iterate>
                                  <p:childTnLst>
                                    <p:set>
                                      <p:cBhvr>
                                        <p:cTn id="45" dur="1" fill="hold">
                                          <p:stCondLst>
                                            <p:cond delay="0"/>
                                          </p:stCondLst>
                                        </p:cTn>
                                        <p:tgtEl>
                                          <p:spTgt spid="19"/>
                                        </p:tgtEl>
                                        <p:attrNameLst>
                                          <p:attrName>style.visibility</p:attrName>
                                        </p:attrNameLst>
                                      </p:cBhvr>
                                      <p:to>
                                        <p:strVal val="visible"/>
                                      </p:to>
                                    </p:set>
                                    <p:anim calcmode="discrete" valueType="clr">
                                      <p:cBhvr override="childStyle">
                                        <p:cTn id="46"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19"/>
                                        </p:tgtEl>
                                        <p:attrNameLst>
                                          <p:attrName>fillcolor</p:attrName>
                                        </p:attrNameLst>
                                      </p:cBhvr>
                                      <p:tavLst>
                                        <p:tav tm="0">
                                          <p:val>
                                            <p:clrVal>
                                              <a:schemeClr val="accent2"/>
                                            </p:clrVal>
                                          </p:val>
                                        </p:tav>
                                        <p:tav tm="50000">
                                          <p:val>
                                            <p:clrVal>
                                              <a:schemeClr val="hlink"/>
                                            </p:clrVal>
                                          </p:val>
                                        </p:tav>
                                      </p:tavLst>
                                    </p:anim>
                                    <p:set>
                                      <p:cBhvr>
                                        <p:cTn id="48" dur="80"/>
                                        <p:tgtEl>
                                          <p:spTgt spid="19"/>
                                        </p:tgtEl>
                                        <p:attrNameLst>
                                          <p:attrName>fill.type</p:attrName>
                                        </p:attrNameLst>
                                      </p:cBhvr>
                                      <p:to>
                                        <p:strVal val="solid"/>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7" presetClass="entr" presetSubtype="0" fill="hold" nodeType="clickEffect">
                                  <p:stCondLst>
                                    <p:cond delay="0"/>
                                  </p:stCondLst>
                                  <p:iterate type="lt">
                                    <p:tmPct val="50000"/>
                                  </p:iterate>
                                  <p:childTnLst>
                                    <p:set>
                                      <p:cBhvr>
                                        <p:cTn id="52" dur="1" fill="hold">
                                          <p:stCondLst>
                                            <p:cond delay="0"/>
                                          </p:stCondLst>
                                        </p:cTn>
                                        <p:tgtEl>
                                          <p:spTgt spid="25"/>
                                        </p:tgtEl>
                                        <p:attrNameLst>
                                          <p:attrName>style.visibility</p:attrName>
                                        </p:attrNameLst>
                                      </p:cBhvr>
                                      <p:to>
                                        <p:strVal val="visible"/>
                                      </p:to>
                                    </p:set>
                                    <p:anim calcmode="discrete" valueType="clr">
                                      <p:cBhvr override="childStyle">
                                        <p:cTn id="53"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54" dur="80"/>
                                        <p:tgtEl>
                                          <p:spTgt spid="25"/>
                                        </p:tgtEl>
                                        <p:attrNameLst>
                                          <p:attrName>fillcolor</p:attrName>
                                        </p:attrNameLst>
                                      </p:cBhvr>
                                      <p:tavLst>
                                        <p:tav tm="0">
                                          <p:val>
                                            <p:clrVal>
                                              <a:schemeClr val="accent2"/>
                                            </p:clrVal>
                                          </p:val>
                                        </p:tav>
                                        <p:tav tm="50000">
                                          <p:val>
                                            <p:clrVal>
                                              <a:schemeClr val="hlink"/>
                                            </p:clrVal>
                                          </p:val>
                                        </p:tav>
                                      </p:tavLst>
                                    </p:anim>
                                    <p:set>
                                      <p:cBhvr>
                                        <p:cTn id="55" dur="80"/>
                                        <p:tgtEl>
                                          <p:spTgt spid="2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P spid="17" grpId="0" animBg="1"/>
      <p:bldP spid="18" grpId="0"/>
      <p:bldP spid="19" grpId="0"/>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62B79C2C-EF31-E0AD-CAF9-A9D5615D6BFA}"/>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29DBD04A-EA92-B2DF-FEA4-599D5382A102}"/>
              </a:ext>
            </a:extLst>
          </p:cNvPr>
          <p:cNvSpPr>
            <a:spLocks noGrp="1"/>
          </p:cNvSpPr>
          <p:nvPr>
            <p:ph type="ftr" sz="quarter" idx="11"/>
          </p:nvPr>
        </p:nvSpPr>
        <p:spPr/>
        <p:txBody>
          <a:bodyPr/>
          <a:lstStyle/>
          <a:p>
            <a:pPr>
              <a:defRPr/>
            </a:pPr>
            <a:r>
              <a:rPr lang="en-GB"/>
              <a:t>Created by Mr.Lafferty Maths Dept</a:t>
            </a:r>
          </a:p>
        </p:txBody>
      </p:sp>
      <p:pic>
        <p:nvPicPr>
          <p:cNvPr id="31748" name="Picture 2" descr="scottishflag">
            <a:extLst>
              <a:ext uri="{FF2B5EF4-FFF2-40B4-BE49-F238E27FC236}">
                <a16:creationId xmlns:a16="http://schemas.microsoft.com/office/drawing/2014/main" id="{846CCAA8-E38E-B9F4-F41B-2A0ED378365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3" descr="Office Objects 0572">
            <a:extLst>
              <a:ext uri="{FF2B5EF4-FFF2-40B4-BE49-F238E27FC236}">
                <a16:creationId xmlns:a16="http://schemas.microsoft.com/office/drawing/2014/main" id="{2E8F8F4C-D4D7-2612-2AAA-92B9A88BF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Text Box 4">
            <a:extLst>
              <a:ext uri="{FF2B5EF4-FFF2-40B4-BE49-F238E27FC236}">
                <a16:creationId xmlns:a16="http://schemas.microsoft.com/office/drawing/2014/main" id="{DACAEAA0-DD7D-1277-4745-3EEF881C101D}"/>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31751" name="Text Box 17">
            <a:extLst>
              <a:ext uri="{FF2B5EF4-FFF2-40B4-BE49-F238E27FC236}">
                <a16:creationId xmlns:a16="http://schemas.microsoft.com/office/drawing/2014/main" id="{9E0F8990-0529-B6C5-2871-71A2B17F6D74}"/>
              </a:ext>
            </a:extLst>
          </p:cNvPr>
          <p:cNvSpPr txBox="1">
            <a:spLocks noChangeArrowheads="1"/>
          </p:cNvSpPr>
          <p:nvPr/>
        </p:nvSpPr>
        <p:spPr bwMode="auto">
          <a:xfrm>
            <a:off x="871538" y="1957388"/>
            <a:ext cx="66992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700"/>
              <a:t>Turns out that the job will take 5 hours.</a:t>
            </a:r>
          </a:p>
        </p:txBody>
      </p:sp>
      <p:sp>
        <p:nvSpPr>
          <p:cNvPr id="31752" name="Rectangle 10">
            <a:extLst>
              <a:ext uri="{FF2B5EF4-FFF2-40B4-BE49-F238E27FC236}">
                <a16:creationId xmlns:a16="http://schemas.microsoft.com/office/drawing/2014/main" id="{8FBB7E98-A97B-2E77-3A03-417E9B175AA4}"/>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Service</a:t>
            </a:r>
          </a:p>
        </p:txBody>
      </p:sp>
      <p:graphicFrame>
        <p:nvGraphicFramePr>
          <p:cNvPr id="13" name="Table 12">
            <a:extLst>
              <a:ext uri="{FF2B5EF4-FFF2-40B4-BE49-F238E27FC236}">
                <a16:creationId xmlns:a16="http://schemas.microsoft.com/office/drawing/2014/main" id="{A90BF866-3D7E-0EBC-AAE2-CFAA9EA8720A}"/>
              </a:ext>
            </a:extLst>
          </p:cNvPr>
          <p:cNvGraphicFramePr>
            <a:graphicFrameLocks noGrp="1"/>
          </p:cNvGraphicFramePr>
          <p:nvPr/>
        </p:nvGraphicFramePr>
        <p:xfrm>
          <a:off x="1911350" y="2778125"/>
          <a:ext cx="5705475" cy="1112838"/>
        </p:xfrm>
        <a:graphic>
          <a:graphicData uri="http://schemas.openxmlformats.org/drawingml/2006/table">
            <a:tbl>
              <a:tblPr firstRow="1" bandRow="1">
                <a:tableStyleId>{5C22544A-7EE6-4342-B048-85BDC9FD1C3A}</a:tableStyleId>
              </a:tblPr>
              <a:tblGrid>
                <a:gridCol w="1901825">
                  <a:extLst>
                    <a:ext uri="{9D8B030D-6E8A-4147-A177-3AD203B41FA5}">
                      <a16:colId xmlns:a16="http://schemas.microsoft.com/office/drawing/2014/main" val="20000"/>
                    </a:ext>
                  </a:extLst>
                </a:gridCol>
                <a:gridCol w="1901825">
                  <a:extLst>
                    <a:ext uri="{9D8B030D-6E8A-4147-A177-3AD203B41FA5}">
                      <a16:colId xmlns:a16="http://schemas.microsoft.com/office/drawing/2014/main" val="20001"/>
                    </a:ext>
                  </a:extLst>
                </a:gridCol>
                <a:gridCol w="1901825">
                  <a:extLst>
                    <a:ext uri="{9D8B030D-6E8A-4147-A177-3AD203B41FA5}">
                      <a16:colId xmlns:a16="http://schemas.microsoft.com/office/drawing/2014/main" val="20002"/>
                    </a:ext>
                  </a:extLst>
                </a:gridCol>
              </a:tblGrid>
              <a:tr h="370946">
                <a:tc>
                  <a:txBody>
                    <a:bodyPr/>
                    <a:lstStyle/>
                    <a:p>
                      <a:pPr algn="ctr"/>
                      <a:endParaRPr lang="en-GB" sz="1800" b="0" dirty="0">
                        <a:solidFill>
                          <a:srgbClr val="FFFF00"/>
                        </a:solidFill>
                        <a:latin typeface="Comic Sans MS" pitchFamily="66" charset="0"/>
                      </a:endParaRP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Mr Fix -It</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Easy-job</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946">
                <a:tc>
                  <a:txBody>
                    <a:bodyPr/>
                    <a:lstStyle/>
                    <a:p>
                      <a:pPr algn="ctr"/>
                      <a:r>
                        <a:rPr lang="en-GB" sz="1800" b="0" dirty="0">
                          <a:solidFill>
                            <a:srgbClr val="FFFF00"/>
                          </a:solidFill>
                          <a:latin typeface="Comic Sans MS" pitchFamily="66" charset="0"/>
                        </a:rPr>
                        <a:t>Call-out Charge</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£30</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£70</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946">
                <a:tc>
                  <a:txBody>
                    <a:bodyPr/>
                    <a:lstStyle/>
                    <a:p>
                      <a:pPr algn="ctr"/>
                      <a:r>
                        <a:rPr lang="en-GB" sz="1800" b="0" dirty="0">
                          <a:solidFill>
                            <a:srgbClr val="FFFF00"/>
                          </a:solidFill>
                          <a:latin typeface="Comic Sans MS" pitchFamily="66" charset="0"/>
                        </a:rPr>
                        <a:t>Hourly -rate</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£32</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£20</a:t>
                      </a:r>
                    </a:p>
                  </a:txBody>
                  <a:tcPr marL="91451" marR="91451"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4" name="Cloud 13">
            <a:extLst>
              <a:ext uri="{FF2B5EF4-FFF2-40B4-BE49-F238E27FC236}">
                <a16:creationId xmlns:a16="http://schemas.microsoft.com/office/drawing/2014/main" id="{94291814-D91D-1A9A-F3C3-10903BADDFA8}"/>
              </a:ext>
            </a:extLst>
          </p:cNvPr>
          <p:cNvSpPr/>
          <p:nvPr/>
        </p:nvSpPr>
        <p:spPr>
          <a:xfrm>
            <a:off x="4257675" y="0"/>
            <a:ext cx="4886325" cy="1760538"/>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Who should I pick ?</a:t>
            </a:r>
          </a:p>
        </p:txBody>
      </p:sp>
      <p:sp>
        <p:nvSpPr>
          <p:cNvPr id="15" name="TextBox 14">
            <a:extLst>
              <a:ext uri="{FF2B5EF4-FFF2-40B4-BE49-F238E27FC236}">
                <a16:creationId xmlns:a16="http://schemas.microsoft.com/office/drawing/2014/main" id="{43689000-0618-E291-D376-3339762A23D9}"/>
              </a:ext>
            </a:extLst>
          </p:cNvPr>
          <p:cNvSpPr txBox="1">
            <a:spLocks noChangeArrowheads="1"/>
          </p:cNvSpPr>
          <p:nvPr/>
        </p:nvSpPr>
        <p:spPr bwMode="auto">
          <a:xfrm>
            <a:off x="1666875" y="4229100"/>
            <a:ext cx="3813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FFFF00"/>
                </a:solidFill>
              </a:rPr>
              <a:t>Mr Fix-It = 30 + 5 x 32 =</a:t>
            </a:r>
          </a:p>
        </p:txBody>
      </p:sp>
      <p:sp>
        <p:nvSpPr>
          <p:cNvPr id="16" name="TextBox 15">
            <a:extLst>
              <a:ext uri="{FF2B5EF4-FFF2-40B4-BE49-F238E27FC236}">
                <a16:creationId xmlns:a16="http://schemas.microsoft.com/office/drawing/2014/main" id="{36C234E6-6B6F-5639-B06F-9ABF26F2846C}"/>
              </a:ext>
            </a:extLst>
          </p:cNvPr>
          <p:cNvSpPr txBox="1">
            <a:spLocks noChangeArrowheads="1"/>
          </p:cNvSpPr>
          <p:nvPr/>
        </p:nvSpPr>
        <p:spPr bwMode="auto">
          <a:xfrm>
            <a:off x="1666875" y="4748213"/>
            <a:ext cx="38433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FFFF00"/>
                </a:solidFill>
              </a:rPr>
              <a:t>Easy-job  = 70 + 5 x 20 = </a:t>
            </a:r>
          </a:p>
        </p:txBody>
      </p:sp>
      <p:sp>
        <p:nvSpPr>
          <p:cNvPr id="18" name="Rectangle 17">
            <a:extLst>
              <a:ext uri="{FF2B5EF4-FFF2-40B4-BE49-F238E27FC236}">
                <a16:creationId xmlns:a16="http://schemas.microsoft.com/office/drawing/2014/main" id="{94F8A788-E63B-40E2-ED93-938C6A0CBFFC}"/>
              </a:ext>
            </a:extLst>
          </p:cNvPr>
          <p:cNvSpPr>
            <a:spLocks noChangeArrowheads="1"/>
          </p:cNvSpPr>
          <p:nvPr/>
        </p:nvSpPr>
        <p:spPr bwMode="auto">
          <a:xfrm>
            <a:off x="5246688" y="4229100"/>
            <a:ext cx="1031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FFFF00"/>
                </a:solidFill>
              </a:rPr>
              <a:t> £190</a:t>
            </a:r>
          </a:p>
        </p:txBody>
      </p:sp>
      <p:sp>
        <p:nvSpPr>
          <p:cNvPr id="19" name="Rectangle 18">
            <a:extLst>
              <a:ext uri="{FF2B5EF4-FFF2-40B4-BE49-F238E27FC236}">
                <a16:creationId xmlns:a16="http://schemas.microsoft.com/office/drawing/2014/main" id="{64D8011B-987E-794C-2028-CE50B233AC6F}"/>
              </a:ext>
            </a:extLst>
          </p:cNvPr>
          <p:cNvSpPr>
            <a:spLocks noChangeArrowheads="1"/>
          </p:cNvSpPr>
          <p:nvPr/>
        </p:nvSpPr>
        <p:spPr bwMode="auto">
          <a:xfrm>
            <a:off x="5316538" y="4748213"/>
            <a:ext cx="9413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FFFF00"/>
                </a:solidFill>
              </a:rPr>
              <a:t>£170</a:t>
            </a:r>
          </a:p>
        </p:txBody>
      </p:sp>
      <p:sp>
        <p:nvSpPr>
          <p:cNvPr id="20" name="Cloud 19">
            <a:extLst>
              <a:ext uri="{FF2B5EF4-FFF2-40B4-BE49-F238E27FC236}">
                <a16:creationId xmlns:a16="http://schemas.microsoft.com/office/drawing/2014/main" id="{87FEDF48-B273-1191-5DB8-02EA97CA2D44}"/>
              </a:ext>
            </a:extLst>
          </p:cNvPr>
          <p:cNvSpPr/>
          <p:nvPr/>
        </p:nvSpPr>
        <p:spPr>
          <a:xfrm>
            <a:off x="6659563" y="4613275"/>
            <a:ext cx="2484437" cy="914400"/>
          </a:xfrm>
          <a:prstGeom prst="cloud">
            <a:avLst/>
          </a:prstGeom>
          <a:solidFill>
            <a:srgbClr val="FFFF00"/>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Easy-job</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7" presetClass="entr" presetSubtype="0" fill="hold" nodeType="clickEffect">
                                  <p:stCondLst>
                                    <p:cond delay="0"/>
                                  </p:stCondLst>
                                  <p:iterate type="lt">
                                    <p:tmPct val="50000"/>
                                  </p:iterate>
                                  <p:childTnLst>
                                    <p:set>
                                      <p:cBhvr>
                                        <p:cTn id="10" dur="1" fill="hold">
                                          <p:stCondLst>
                                            <p:cond delay="0"/>
                                          </p:stCondLst>
                                        </p:cTn>
                                        <p:tgtEl>
                                          <p:spTgt spid="14"/>
                                        </p:tgtEl>
                                        <p:attrNameLst>
                                          <p:attrName>style.visibility</p:attrName>
                                        </p:attrNameLst>
                                      </p:cBhvr>
                                      <p:to>
                                        <p:strVal val="visible"/>
                                      </p:to>
                                    </p:set>
                                    <p:anim calcmode="discrete" valueType="clr">
                                      <p:cBhvr override="childStyle">
                                        <p:cTn id="11"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14"/>
                                        </p:tgtEl>
                                        <p:attrNameLst>
                                          <p:attrName>fillcolor</p:attrName>
                                        </p:attrNameLst>
                                      </p:cBhvr>
                                      <p:tavLst>
                                        <p:tav tm="0">
                                          <p:val>
                                            <p:clrVal>
                                              <a:schemeClr val="accent2"/>
                                            </p:clrVal>
                                          </p:val>
                                        </p:tav>
                                        <p:tav tm="50000">
                                          <p:val>
                                            <p:clrVal>
                                              <a:schemeClr val="hlink"/>
                                            </p:clrVal>
                                          </p:val>
                                        </p:tav>
                                      </p:tavLst>
                                    </p:anim>
                                    <p:set>
                                      <p:cBhvr>
                                        <p:cTn id="13" dur="80"/>
                                        <p:tgtEl>
                                          <p:spTgt spid="14"/>
                                        </p:tgtEl>
                                        <p:attrNameLst>
                                          <p:attrName>fill.type</p:attrName>
                                        </p:attrNameLst>
                                      </p:cBhvr>
                                      <p:to>
                                        <p:strVal val="solid"/>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7" presetClass="entr" presetSubtype="0" fill="hold" nodeType="clickEffect">
                                  <p:stCondLst>
                                    <p:cond delay="0"/>
                                  </p:stCondLst>
                                  <p:iterate type="lt">
                                    <p:tmPct val="50000"/>
                                  </p:iterate>
                                  <p:childTnLst>
                                    <p:set>
                                      <p:cBhvr>
                                        <p:cTn id="17" dur="1" fill="hold">
                                          <p:stCondLst>
                                            <p:cond delay="0"/>
                                          </p:stCondLst>
                                        </p:cTn>
                                        <p:tgtEl>
                                          <p:spTgt spid="15"/>
                                        </p:tgtEl>
                                        <p:attrNameLst>
                                          <p:attrName>style.visibility</p:attrName>
                                        </p:attrNameLst>
                                      </p:cBhvr>
                                      <p:to>
                                        <p:strVal val="visible"/>
                                      </p:to>
                                    </p:set>
                                    <p:anim calcmode="discrete" valueType="clr">
                                      <p:cBhvr override="childStyle">
                                        <p:cTn id="18"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15"/>
                                        </p:tgtEl>
                                        <p:attrNameLst>
                                          <p:attrName>fillcolor</p:attrName>
                                        </p:attrNameLst>
                                      </p:cBhvr>
                                      <p:tavLst>
                                        <p:tav tm="0">
                                          <p:val>
                                            <p:clrVal>
                                              <a:schemeClr val="accent2"/>
                                            </p:clrVal>
                                          </p:val>
                                        </p:tav>
                                        <p:tav tm="50000">
                                          <p:val>
                                            <p:clrVal>
                                              <a:schemeClr val="hlink"/>
                                            </p:clrVal>
                                          </p:val>
                                        </p:tav>
                                      </p:tavLst>
                                    </p:anim>
                                    <p:set>
                                      <p:cBhvr>
                                        <p:cTn id="20" dur="80"/>
                                        <p:tgtEl>
                                          <p:spTgt spid="15"/>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7" presetClass="entr" presetSubtype="0" fill="hold" nodeType="clickEffect">
                                  <p:stCondLst>
                                    <p:cond delay="0"/>
                                  </p:stCondLst>
                                  <p:iterate type="lt">
                                    <p:tmPct val="50000"/>
                                  </p:iterate>
                                  <p:childTnLst>
                                    <p:set>
                                      <p:cBhvr>
                                        <p:cTn id="24" dur="1" fill="hold">
                                          <p:stCondLst>
                                            <p:cond delay="0"/>
                                          </p:stCondLst>
                                        </p:cTn>
                                        <p:tgtEl>
                                          <p:spTgt spid="18"/>
                                        </p:tgtEl>
                                        <p:attrNameLst>
                                          <p:attrName>style.visibility</p:attrName>
                                        </p:attrNameLst>
                                      </p:cBhvr>
                                      <p:to>
                                        <p:strVal val="visible"/>
                                      </p:to>
                                    </p:set>
                                    <p:anim calcmode="discrete" valueType="clr">
                                      <p:cBhvr override="childStyle">
                                        <p:cTn id="25"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18"/>
                                        </p:tgtEl>
                                        <p:attrNameLst>
                                          <p:attrName>fillcolor</p:attrName>
                                        </p:attrNameLst>
                                      </p:cBhvr>
                                      <p:tavLst>
                                        <p:tav tm="0">
                                          <p:val>
                                            <p:clrVal>
                                              <a:schemeClr val="accent2"/>
                                            </p:clrVal>
                                          </p:val>
                                        </p:tav>
                                        <p:tav tm="50000">
                                          <p:val>
                                            <p:clrVal>
                                              <a:schemeClr val="hlink"/>
                                            </p:clrVal>
                                          </p:val>
                                        </p:tav>
                                      </p:tavLst>
                                    </p:anim>
                                    <p:set>
                                      <p:cBhvr>
                                        <p:cTn id="27" dur="80"/>
                                        <p:tgtEl>
                                          <p:spTgt spid="18"/>
                                        </p:tgtEl>
                                        <p:attrNameLst>
                                          <p:attrName>fill.type</p:attrName>
                                        </p:attrNameLst>
                                      </p:cBhvr>
                                      <p:to>
                                        <p:strVal val="solid"/>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7" presetClass="entr" presetSubtype="0" fill="hold" nodeType="clickEffect">
                                  <p:stCondLst>
                                    <p:cond delay="0"/>
                                  </p:stCondLst>
                                  <p:iterate type="lt">
                                    <p:tmPct val="50000"/>
                                  </p:iterate>
                                  <p:childTnLst>
                                    <p:set>
                                      <p:cBhvr>
                                        <p:cTn id="31" dur="1" fill="hold">
                                          <p:stCondLst>
                                            <p:cond delay="0"/>
                                          </p:stCondLst>
                                        </p:cTn>
                                        <p:tgtEl>
                                          <p:spTgt spid="16"/>
                                        </p:tgtEl>
                                        <p:attrNameLst>
                                          <p:attrName>style.visibility</p:attrName>
                                        </p:attrNameLst>
                                      </p:cBhvr>
                                      <p:to>
                                        <p:strVal val="visible"/>
                                      </p:to>
                                    </p:set>
                                    <p:anim calcmode="discrete" valueType="clr">
                                      <p:cBhvr override="childStyle">
                                        <p:cTn id="32"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16"/>
                                        </p:tgtEl>
                                        <p:attrNameLst>
                                          <p:attrName>fillcolor</p:attrName>
                                        </p:attrNameLst>
                                      </p:cBhvr>
                                      <p:tavLst>
                                        <p:tav tm="0">
                                          <p:val>
                                            <p:clrVal>
                                              <a:schemeClr val="accent2"/>
                                            </p:clrVal>
                                          </p:val>
                                        </p:tav>
                                        <p:tav tm="50000">
                                          <p:val>
                                            <p:clrVal>
                                              <a:schemeClr val="hlink"/>
                                            </p:clrVal>
                                          </p:val>
                                        </p:tav>
                                      </p:tavLst>
                                    </p:anim>
                                    <p:set>
                                      <p:cBhvr>
                                        <p:cTn id="34" dur="80"/>
                                        <p:tgtEl>
                                          <p:spTgt spid="16"/>
                                        </p:tgtEl>
                                        <p:attrNameLst>
                                          <p:attrName>fill.type</p:attrName>
                                        </p:attrNameLst>
                                      </p:cBhvr>
                                      <p:to>
                                        <p:strVal val="solid"/>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7" presetClass="entr" presetSubtype="0" fill="hold" nodeType="clickEffect">
                                  <p:stCondLst>
                                    <p:cond delay="0"/>
                                  </p:stCondLst>
                                  <p:iterate type="lt">
                                    <p:tmPct val="50000"/>
                                  </p:iterate>
                                  <p:childTnLst>
                                    <p:set>
                                      <p:cBhvr>
                                        <p:cTn id="38" dur="1" fill="hold">
                                          <p:stCondLst>
                                            <p:cond delay="0"/>
                                          </p:stCondLst>
                                        </p:cTn>
                                        <p:tgtEl>
                                          <p:spTgt spid="19"/>
                                        </p:tgtEl>
                                        <p:attrNameLst>
                                          <p:attrName>style.visibility</p:attrName>
                                        </p:attrNameLst>
                                      </p:cBhvr>
                                      <p:to>
                                        <p:strVal val="visible"/>
                                      </p:to>
                                    </p:set>
                                    <p:anim calcmode="discrete" valueType="clr">
                                      <p:cBhvr override="childStyle">
                                        <p:cTn id="39"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19"/>
                                        </p:tgtEl>
                                        <p:attrNameLst>
                                          <p:attrName>fillcolor</p:attrName>
                                        </p:attrNameLst>
                                      </p:cBhvr>
                                      <p:tavLst>
                                        <p:tav tm="0">
                                          <p:val>
                                            <p:clrVal>
                                              <a:schemeClr val="accent2"/>
                                            </p:clrVal>
                                          </p:val>
                                        </p:tav>
                                        <p:tav tm="50000">
                                          <p:val>
                                            <p:clrVal>
                                              <a:schemeClr val="hlink"/>
                                            </p:clrVal>
                                          </p:val>
                                        </p:tav>
                                      </p:tavLst>
                                    </p:anim>
                                    <p:set>
                                      <p:cBhvr>
                                        <p:cTn id="41" dur="80"/>
                                        <p:tgtEl>
                                          <p:spTgt spid="19"/>
                                        </p:tgtEl>
                                        <p:attrNameLst>
                                          <p:attrName>fill.type</p:attrName>
                                        </p:attrNameLst>
                                      </p:cBhvr>
                                      <p:to>
                                        <p:strVal val="solid"/>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nodeType="clickEffect">
                                  <p:stCondLst>
                                    <p:cond delay="0"/>
                                  </p:stCondLst>
                                  <p:iterate type="lt">
                                    <p:tmPct val="50000"/>
                                  </p:iterate>
                                  <p:childTnLst>
                                    <p:set>
                                      <p:cBhvr>
                                        <p:cTn id="45" dur="1" fill="hold">
                                          <p:stCondLst>
                                            <p:cond delay="0"/>
                                          </p:stCondLst>
                                        </p:cTn>
                                        <p:tgtEl>
                                          <p:spTgt spid="20"/>
                                        </p:tgtEl>
                                        <p:attrNameLst>
                                          <p:attrName>style.visibility</p:attrName>
                                        </p:attrNameLst>
                                      </p:cBhvr>
                                      <p:to>
                                        <p:strVal val="visible"/>
                                      </p:to>
                                    </p:set>
                                    <p:anim calcmode="discrete" valueType="clr">
                                      <p:cBhvr override="childStyle">
                                        <p:cTn id="46"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20"/>
                                        </p:tgtEl>
                                        <p:attrNameLst>
                                          <p:attrName>fillcolor</p:attrName>
                                        </p:attrNameLst>
                                      </p:cBhvr>
                                      <p:tavLst>
                                        <p:tav tm="0">
                                          <p:val>
                                            <p:clrVal>
                                              <a:schemeClr val="accent2"/>
                                            </p:clrVal>
                                          </p:val>
                                        </p:tav>
                                        <p:tav tm="50000">
                                          <p:val>
                                            <p:clrVal>
                                              <a:schemeClr val="hlink"/>
                                            </p:clrVal>
                                          </p:val>
                                        </p:tav>
                                      </p:tavLst>
                                    </p:anim>
                                    <p:set>
                                      <p:cBhvr>
                                        <p:cTn id="48" dur="80"/>
                                        <p:tgtEl>
                                          <p:spTgt spid="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P spid="18" grpId="0"/>
      <p:bldP spid="19" grpId="0"/>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 name="TextBox 566">
            <a:extLst>
              <a:ext uri="{FF2B5EF4-FFF2-40B4-BE49-F238E27FC236}">
                <a16:creationId xmlns:a16="http://schemas.microsoft.com/office/drawing/2014/main" id="{B4500A40-E65E-EEC9-80CD-24C15D28387A}"/>
              </a:ext>
            </a:extLst>
          </p:cNvPr>
          <p:cNvSpPr txBox="1"/>
          <p:nvPr/>
        </p:nvSpPr>
        <p:spPr>
          <a:xfrm>
            <a:off x="2708275" y="139700"/>
            <a:ext cx="3127375" cy="461963"/>
          </a:xfrm>
          <a:prstGeom prst="rect">
            <a:avLst/>
          </a:prstGeom>
          <a:solidFill>
            <a:schemeClr val="bg2">
              <a:lumMod val="40000"/>
              <a:lumOff val="60000"/>
            </a:schemeClr>
          </a:solidFill>
          <a:ln w="19050">
            <a:solidFill>
              <a:srgbClr val="FF0000"/>
            </a:solidFill>
          </a:ln>
        </p:spPr>
        <p:txBody>
          <a:bodyPr wrap="none">
            <a:spAutoFit/>
          </a:bodyPr>
          <a:lstStyle/>
          <a:p>
            <a:pPr>
              <a:defRPr/>
            </a:pPr>
            <a:r>
              <a:rPr lang="en-GB" u="sng" dirty="0">
                <a:cs typeface="Arial" charset="0"/>
              </a:rPr>
              <a:t>Electrician Job Rate</a:t>
            </a:r>
          </a:p>
        </p:txBody>
      </p:sp>
      <p:grpSp>
        <p:nvGrpSpPr>
          <p:cNvPr id="32771" name="Group 543">
            <a:extLst>
              <a:ext uri="{FF2B5EF4-FFF2-40B4-BE49-F238E27FC236}">
                <a16:creationId xmlns:a16="http://schemas.microsoft.com/office/drawing/2014/main" id="{DEC51BC8-0E29-A3A7-86FE-47DF104D5CF5}"/>
              </a:ext>
            </a:extLst>
          </p:cNvPr>
          <p:cNvGrpSpPr>
            <a:grpSpLocks/>
          </p:cNvGrpSpPr>
          <p:nvPr/>
        </p:nvGrpSpPr>
        <p:grpSpPr bwMode="auto">
          <a:xfrm>
            <a:off x="5337175" y="1847850"/>
            <a:ext cx="3597275" cy="3584575"/>
            <a:chOff x="3750439" y="539750"/>
            <a:chExt cx="3596511" cy="3584575"/>
          </a:xfrm>
        </p:grpSpPr>
        <p:sp>
          <p:nvSpPr>
            <p:cNvPr id="32782" name="Rectangle 15">
              <a:extLst>
                <a:ext uri="{FF2B5EF4-FFF2-40B4-BE49-F238E27FC236}">
                  <a16:creationId xmlns:a16="http://schemas.microsoft.com/office/drawing/2014/main" id="{B5BC7937-389E-35F5-CD88-8DA8BCB33D05}"/>
                </a:ext>
              </a:extLst>
            </p:cNvPr>
            <p:cNvSpPr>
              <a:spLocks noChangeArrowheads="1"/>
            </p:cNvSpPr>
            <p:nvPr/>
          </p:nvSpPr>
          <p:spPr bwMode="auto">
            <a:xfrm>
              <a:off x="5464175" y="9779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83" name="Rectangle 16">
              <a:extLst>
                <a:ext uri="{FF2B5EF4-FFF2-40B4-BE49-F238E27FC236}">
                  <a16:creationId xmlns:a16="http://schemas.microsoft.com/office/drawing/2014/main" id="{802D2A88-FC85-36C8-5067-99A394C4515C}"/>
                </a:ext>
              </a:extLst>
            </p:cNvPr>
            <p:cNvSpPr>
              <a:spLocks noChangeArrowheads="1"/>
            </p:cNvSpPr>
            <p:nvPr/>
          </p:nvSpPr>
          <p:spPr bwMode="auto">
            <a:xfrm>
              <a:off x="5713413" y="9779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84" name="Rectangle 17">
              <a:extLst>
                <a:ext uri="{FF2B5EF4-FFF2-40B4-BE49-F238E27FC236}">
                  <a16:creationId xmlns:a16="http://schemas.microsoft.com/office/drawing/2014/main" id="{6893EDF5-6A74-2B1D-818D-188954B0C817}"/>
                </a:ext>
              </a:extLst>
            </p:cNvPr>
            <p:cNvSpPr>
              <a:spLocks noChangeArrowheads="1"/>
            </p:cNvSpPr>
            <p:nvPr/>
          </p:nvSpPr>
          <p:spPr bwMode="auto">
            <a:xfrm>
              <a:off x="5962650" y="9779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85" name="Rectangle 18">
              <a:extLst>
                <a:ext uri="{FF2B5EF4-FFF2-40B4-BE49-F238E27FC236}">
                  <a16:creationId xmlns:a16="http://schemas.microsoft.com/office/drawing/2014/main" id="{BC772056-C6FA-3092-BEFF-0BB635596720}"/>
                </a:ext>
              </a:extLst>
            </p:cNvPr>
            <p:cNvSpPr>
              <a:spLocks noChangeArrowheads="1"/>
            </p:cNvSpPr>
            <p:nvPr/>
          </p:nvSpPr>
          <p:spPr bwMode="auto">
            <a:xfrm>
              <a:off x="6211888" y="9779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86" name="Rectangle 19">
              <a:extLst>
                <a:ext uri="{FF2B5EF4-FFF2-40B4-BE49-F238E27FC236}">
                  <a16:creationId xmlns:a16="http://schemas.microsoft.com/office/drawing/2014/main" id="{E4408599-B914-68F2-B2DE-B32B0CC28C7A}"/>
                </a:ext>
              </a:extLst>
            </p:cNvPr>
            <p:cNvSpPr>
              <a:spLocks noChangeArrowheads="1"/>
            </p:cNvSpPr>
            <p:nvPr/>
          </p:nvSpPr>
          <p:spPr bwMode="auto">
            <a:xfrm>
              <a:off x="4467225" y="9779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87" name="Rectangle 20">
              <a:extLst>
                <a:ext uri="{FF2B5EF4-FFF2-40B4-BE49-F238E27FC236}">
                  <a16:creationId xmlns:a16="http://schemas.microsoft.com/office/drawing/2014/main" id="{B6499DB5-474C-A9D4-71AC-A75FE88DED75}"/>
                </a:ext>
              </a:extLst>
            </p:cNvPr>
            <p:cNvSpPr>
              <a:spLocks noChangeArrowheads="1"/>
            </p:cNvSpPr>
            <p:nvPr/>
          </p:nvSpPr>
          <p:spPr bwMode="auto">
            <a:xfrm>
              <a:off x="4716463" y="9779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88" name="Rectangle 21">
              <a:extLst>
                <a:ext uri="{FF2B5EF4-FFF2-40B4-BE49-F238E27FC236}">
                  <a16:creationId xmlns:a16="http://schemas.microsoft.com/office/drawing/2014/main" id="{B7C04AB5-165C-D067-59C2-6423042A5AC3}"/>
                </a:ext>
              </a:extLst>
            </p:cNvPr>
            <p:cNvSpPr>
              <a:spLocks noChangeArrowheads="1"/>
            </p:cNvSpPr>
            <p:nvPr/>
          </p:nvSpPr>
          <p:spPr bwMode="auto">
            <a:xfrm>
              <a:off x="4965700" y="9779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89" name="Rectangle 22">
              <a:extLst>
                <a:ext uri="{FF2B5EF4-FFF2-40B4-BE49-F238E27FC236}">
                  <a16:creationId xmlns:a16="http://schemas.microsoft.com/office/drawing/2014/main" id="{358034EE-357B-B3E2-D5B7-FF529CBA5CBF}"/>
                </a:ext>
              </a:extLst>
            </p:cNvPr>
            <p:cNvSpPr>
              <a:spLocks noChangeArrowheads="1"/>
            </p:cNvSpPr>
            <p:nvPr/>
          </p:nvSpPr>
          <p:spPr bwMode="auto">
            <a:xfrm>
              <a:off x="5214938" y="9779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90" name="Rectangle 23">
              <a:extLst>
                <a:ext uri="{FF2B5EF4-FFF2-40B4-BE49-F238E27FC236}">
                  <a16:creationId xmlns:a16="http://schemas.microsoft.com/office/drawing/2014/main" id="{F883D552-BCDE-B54A-FA50-E45A7DE12D80}"/>
                </a:ext>
              </a:extLst>
            </p:cNvPr>
            <p:cNvSpPr>
              <a:spLocks noChangeArrowheads="1"/>
            </p:cNvSpPr>
            <p:nvPr/>
          </p:nvSpPr>
          <p:spPr bwMode="auto">
            <a:xfrm>
              <a:off x="6461125" y="9779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91" name="Rectangle 24">
              <a:extLst>
                <a:ext uri="{FF2B5EF4-FFF2-40B4-BE49-F238E27FC236}">
                  <a16:creationId xmlns:a16="http://schemas.microsoft.com/office/drawing/2014/main" id="{94F28D8C-F8CB-6BB0-5AA5-578DCD6EF872}"/>
                </a:ext>
              </a:extLst>
            </p:cNvPr>
            <p:cNvSpPr>
              <a:spLocks noChangeArrowheads="1"/>
            </p:cNvSpPr>
            <p:nvPr/>
          </p:nvSpPr>
          <p:spPr bwMode="auto">
            <a:xfrm>
              <a:off x="6710363" y="9779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92" name="Rectangle 35">
              <a:extLst>
                <a:ext uri="{FF2B5EF4-FFF2-40B4-BE49-F238E27FC236}">
                  <a16:creationId xmlns:a16="http://schemas.microsoft.com/office/drawing/2014/main" id="{C803465D-6AD3-DF95-4509-69C4376C83D5}"/>
                </a:ext>
              </a:extLst>
            </p:cNvPr>
            <p:cNvSpPr>
              <a:spLocks noChangeArrowheads="1"/>
            </p:cNvSpPr>
            <p:nvPr/>
          </p:nvSpPr>
          <p:spPr bwMode="auto">
            <a:xfrm>
              <a:off x="5464175" y="12271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93" name="Rectangle 36">
              <a:extLst>
                <a:ext uri="{FF2B5EF4-FFF2-40B4-BE49-F238E27FC236}">
                  <a16:creationId xmlns:a16="http://schemas.microsoft.com/office/drawing/2014/main" id="{7633CE8F-5AB8-A939-DE9C-0F3830202895}"/>
                </a:ext>
              </a:extLst>
            </p:cNvPr>
            <p:cNvSpPr>
              <a:spLocks noChangeArrowheads="1"/>
            </p:cNvSpPr>
            <p:nvPr/>
          </p:nvSpPr>
          <p:spPr bwMode="auto">
            <a:xfrm>
              <a:off x="5713413" y="12271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94" name="Rectangle 37">
              <a:extLst>
                <a:ext uri="{FF2B5EF4-FFF2-40B4-BE49-F238E27FC236}">
                  <a16:creationId xmlns:a16="http://schemas.microsoft.com/office/drawing/2014/main" id="{98C9F580-17FE-3352-ECBA-E028BFDCFC32}"/>
                </a:ext>
              </a:extLst>
            </p:cNvPr>
            <p:cNvSpPr>
              <a:spLocks noChangeArrowheads="1"/>
            </p:cNvSpPr>
            <p:nvPr/>
          </p:nvSpPr>
          <p:spPr bwMode="auto">
            <a:xfrm>
              <a:off x="5962650" y="12271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95" name="Rectangle 38">
              <a:extLst>
                <a:ext uri="{FF2B5EF4-FFF2-40B4-BE49-F238E27FC236}">
                  <a16:creationId xmlns:a16="http://schemas.microsoft.com/office/drawing/2014/main" id="{4E3CE02A-E79E-A8D6-AC32-AC392101AA70}"/>
                </a:ext>
              </a:extLst>
            </p:cNvPr>
            <p:cNvSpPr>
              <a:spLocks noChangeArrowheads="1"/>
            </p:cNvSpPr>
            <p:nvPr/>
          </p:nvSpPr>
          <p:spPr bwMode="auto">
            <a:xfrm>
              <a:off x="6211888" y="12271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96" name="Rectangle 39">
              <a:extLst>
                <a:ext uri="{FF2B5EF4-FFF2-40B4-BE49-F238E27FC236}">
                  <a16:creationId xmlns:a16="http://schemas.microsoft.com/office/drawing/2014/main" id="{04CF7FFE-CE1C-74D4-842C-1DAE6C5FE9BC}"/>
                </a:ext>
              </a:extLst>
            </p:cNvPr>
            <p:cNvSpPr>
              <a:spLocks noChangeArrowheads="1"/>
            </p:cNvSpPr>
            <p:nvPr/>
          </p:nvSpPr>
          <p:spPr bwMode="auto">
            <a:xfrm>
              <a:off x="4467225" y="12271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97" name="Rectangle 40">
              <a:extLst>
                <a:ext uri="{FF2B5EF4-FFF2-40B4-BE49-F238E27FC236}">
                  <a16:creationId xmlns:a16="http://schemas.microsoft.com/office/drawing/2014/main" id="{72720FA4-2AF6-1050-CFA2-13E4EEE99852}"/>
                </a:ext>
              </a:extLst>
            </p:cNvPr>
            <p:cNvSpPr>
              <a:spLocks noChangeArrowheads="1"/>
            </p:cNvSpPr>
            <p:nvPr/>
          </p:nvSpPr>
          <p:spPr bwMode="auto">
            <a:xfrm>
              <a:off x="4716463" y="12271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98" name="Rectangle 41">
              <a:extLst>
                <a:ext uri="{FF2B5EF4-FFF2-40B4-BE49-F238E27FC236}">
                  <a16:creationId xmlns:a16="http://schemas.microsoft.com/office/drawing/2014/main" id="{AE7B6AEC-67F1-5FEB-ACCA-242E5A91836F}"/>
                </a:ext>
              </a:extLst>
            </p:cNvPr>
            <p:cNvSpPr>
              <a:spLocks noChangeArrowheads="1"/>
            </p:cNvSpPr>
            <p:nvPr/>
          </p:nvSpPr>
          <p:spPr bwMode="auto">
            <a:xfrm>
              <a:off x="4965700" y="12271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799" name="Rectangle 42">
              <a:extLst>
                <a:ext uri="{FF2B5EF4-FFF2-40B4-BE49-F238E27FC236}">
                  <a16:creationId xmlns:a16="http://schemas.microsoft.com/office/drawing/2014/main" id="{4748958B-CBBC-AE6E-6400-44D9679F13C5}"/>
                </a:ext>
              </a:extLst>
            </p:cNvPr>
            <p:cNvSpPr>
              <a:spLocks noChangeArrowheads="1"/>
            </p:cNvSpPr>
            <p:nvPr/>
          </p:nvSpPr>
          <p:spPr bwMode="auto">
            <a:xfrm>
              <a:off x="5214938" y="12271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00" name="Rectangle 43">
              <a:extLst>
                <a:ext uri="{FF2B5EF4-FFF2-40B4-BE49-F238E27FC236}">
                  <a16:creationId xmlns:a16="http://schemas.microsoft.com/office/drawing/2014/main" id="{E09A85E9-C8A8-F663-39F5-21395600E2A4}"/>
                </a:ext>
              </a:extLst>
            </p:cNvPr>
            <p:cNvSpPr>
              <a:spLocks noChangeArrowheads="1"/>
            </p:cNvSpPr>
            <p:nvPr/>
          </p:nvSpPr>
          <p:spPr bwMode="auto">
            <a:xfrm>
              <a:off x="6461125" y="12271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01" name="Rectangle 44">
              <a:extLst>
                <a:ext uri="{FF2B5EF4-FFF2-40B4-BE49-F238E27FC236}">
                  <a16:creationId xmlns:a16="http://schemas.microsoft.com/office/drawing/2014/main" id="{3FF43E2D-29A9-497F-E6D0-15CDFA41F5E8}"/>
                </a:ext>
              </a:extLst>
            </p:cNvPr>
            <p:cNvSpPr>
              <a:spLocks noChangeArrowheads="1"/>
            </p:cNvSpPr>
            <p:nvPr/>
          </p:nvSpPr>
          <p:spPr bwMode="auto">
            <a:xfrm>
              <a:off x="6710363" y="12271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02" name="Rectangle 55">
              <a:extLst>
                <a:ext uri="{FF2B5EF4-FFF2-40B4-BE49-F238E27FC236}">
                  <a16:creationId xmlns:a16="http://schemas.microsoft.com/office/drawing/2014/main" id="{74040584-BD19-A1D9-63E4-7583FD056EE4}"/>
                </a:ext>
              </a:extLst>
            </p:cNvPr>
            <p:cNvSpPr>
              <a:spLocks noChangeArrowheads="1"/>
            </p:cNvSpPr>
            <p:nvPr/>
          </p:nvSpPr>
          <p:spPr bwMode="auto">
            <a:xfrm>
              <a:off x="5464175" y="147637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03" name="Rectangle 56">
              <a:extLst>
                <a:ext uri="{FF2B5EF4-FFF2-40B4-BE49-F238E27FC236}">
                  <a16:creationId xmlns:a16="http://schemas.microsoft.com/office/drawing/2014/main" id="{384C4FE2-93BB-6294-BAF9-EBFDB1F54AA0}"/>
                </a:ext>
              </a:extLst>
            </p:cNvPr>
            <p:cNvSpPr>
              <a:spLocks noChangeArrowheads="1"/>
            </p:cNvSpPr>
            <p:nvPr/>
          </p:nvSpPr>
          <p:spPr bwMode="auto">
            <a:xfrm>
              <a:off x="5713413" y="147637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04" name="Rectangle 57">
              <a:extLst>
                <a:ext uri="{FF2B5EF4-FFF2-40B4-BE49-F238E27FC236}">
                  <a16:creationId xmlns:a16="http://schemas.microsoft.com/office/drawing/2014/main" id="{CBE283EE-4CE0-63E6-AA79-A24CB6FD6D21}"/>
                </a:ext>
              </a:extLst>
            </p:cNvPr>
            <p:cNvSpPr>
              <a:spLocks noChangeArrowheads="1"/>
            </p:cNvSpPr>
            <p:nvPr/>
          </p:nvSpPr>
          <p:spPr bwMode="auto">
            <a:xfrm>
              <a:off x="5962650" y="147637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05" name="Rectangle 58">
              <a:extLst>
                <a:ext uri="{FF2B5EF4-FFF2-40B4-BE49-F238E27FC236}">
                  <a16:creationId xmlns:a16="http://schemas.microsoft.com/office/drawing/2014/main" id="{6B7A7571-EDD3-2C22-E39E-952533E64FBD}"/>
                </a:ext>
              </a:extLst>
            </p:cNvPr>
            <p:cNvSpPr>
              <a:spLocks noChangeArrowheads="1"/>
            </p:cNvSpPr>
            <p:nvPr/>
          </p:nvSpPr>
          <p:spPr bwMode="auto">
            <a:xfrm>
              <a:off x="6211888" y="147637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06" name="Rectangle 59">
              <a:extLst>
                <a:ext uri="{FF2B5EF4-FFF2-40B4-BE49-F238E27FC236}">
                  <a16:creationId xmlns:a16="http://schemas.microsoft.com/office/drawing/2014/main" id="{0D0A8E19-6403-E95D-0D68-8D8A483E2E6B}"/>
                </a:ext>
              </a:extLst>
            </p:cNvPr>
            <p:cNvSpPr>
              <a:spLocks noChangeArrowheads="1"/>
            </p:cNvSpPr>
            <p:nvPr/>
          </p:nvSpPr>
          <p:spPr bwMode="auto">
            <a:xfrm>
              <a:off x="4467225" y="147637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07" name="Rectangle 60">
              <a:extLst>
                <a:ext uri="{FF2B5EF4-FFF2-40B4-BE49-F238E27FC236}">
                  <a16:creationId xmlns:a16="http://schemas.microsoft.com/office/drawing/2014/main" id="{802AB64E-7C2B-2A41-E862-44F50B63BC7F}"/>
                </a:ext>
              </a:extLst>
            </p:cNvPr>
            <p:cNvSpPr>
              <a:spLocks noChangeArrowheads="1"/>
            </p:cNvSpPr>
            <p:nvPr/>
          </p:nvSpPr>
          <p:spPr bwMode="auto">
            <a:xfrm>
              <a:off x="4716463" y="147637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08" name="Rectangle 61">
              <a:extLst>
                <a:ext uri="{FF2B5EF4-FFF2-40B4-BE49-F238E27FC236}">
                  <a16:creationId xmlns:a16="http://schemas.microsoft.com/office/drawing/2014/main" id="{520AE9D6-CC8B-F0A3-3475-542AF6CDB3BC}"/>
                </a:ext>
              </a:extLst>
            </p:cNvPr>
            <p:cNvSpPr>
              <a:spLocks noChangeArrowheads="1"/>
            </p:cNvSpPr>
            <p:nvPr/>
          </p:nvSpPr>
          <p:spPr bwMode="auto">
            <a:xfrm>
              <a:off x="4965700" y="147637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09" name="Rectangle 62">
              <a:extLst>
                <a:ext uri="{FF2B5EF4-FFF2-40B4-BE49-F238E27FC236}">
                  <a16:creationId xmlns:a16="http://schemas.microsoft.com/office/drawing/2014/main" id="{0F2FD676-681E-211F-1CAF-55ED180E5432}"/>
                </a:ext>
              </a:extLst>
            </p:cNvPr>
            <p:cNvSpPr>
              <a:spLocks noChangeArrowheads="1"/>
            </p:cNvSpPr>
            <p:nvPr/>
          </p:nvSpPr>
          <p:spPr bwMode="auto">
            <a:xfrm>
              <a:off x="5214938" y="147637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10" name="Rectangle 63">
              <a:extLst>
                <a:ext uri="{FF2B5EF4-FFF2-40B4-BE49-F238E27FC236}">
                  <a16:creationId xmlns:a16="http://schemas.microsoft.com/office/drawing/2014/main" id="{AFFDDC65-B7DF-CEDA-0EF1-3654B22BAEAB}"/>
                </a:ext>
              </a:extLst>
            </p:cNvPr>
            <p:cNvSpPr>
              <a:spLocks noChangeArrowheads="1"/>
            </p:cNvSpPr>
            <p:nvPr/>
          </p:nvSpPr>
          <p:spPr bwMode="auto">
            <a:xfrm>
              <a:off x="6461125" y="147637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11" name="Rectangle 64">
              <a:extLst>
                <a:ext uri="{FF2B5EF4-FFF2-40B4-BE49-F238E27FC236}">
                  <a16:creationId xmlns:a16="http://schemas.microsoft.com/office/drawing/2014/main" id="{AFB8C77D-380A-016E-B93B-AFC32BDB59A2}"/>
                </a:ext>
              </a:extLst>
            </p:cNvPr>
            <p:cNvSpPr>
              <a:spLocks noChangeArrowheads="1"/>
            </p:cNvSpPr>
            <p:nvPr/>
          </p:nvSpPr>
          <p:spPr bwMode="auto">
            <a:xfrm>
              <a:off x="6710363" y="147637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12" name="Rectangle 75">
              <a:extLst>
                <a:ext uri="{FF2B5EF4-FFF2-40B4-BE49-F238E27FC236}">
                  <a16:creationId xmlns:a16="http://schemas.microsoft.com/office/drawing/2014/main" id="{19CB527D-6E59-F74E-BEFA-8A43144CAD88}"/>
                </a:ext>
              </a:extLst>
            </p:cNvPr>
            <p:cNvSpPr>
              <a:spLocks noChangeArrowheads="1"/>
            </p:cNvSpPr>
            <p:nvPr/>
          </p:nvSpPr>
          <p:spPr bwMode="auto">
            <a:xfrm>
              <a:off x="5464175" y="172561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13" name="Rectangle 76">
              <a:extLst>
                <a:ext uri="{FF2B5EF4-FFF2-40B4-BE49-F238E27FC236}">
                  <a16:creationId xmlns:a16="http://schemas.microsoft.com/office/drawing/2014/main" id="{E2F04AF1-653B-93E5-E2C4-E55742F76F91}"/>
                </a:ext>
              </a:extLst>
            </p:cNvPr>
            <p:cNvSpPr>
              <a:spLocks noChangeArrowheads="1"/>
            </p:cNvSpPr>
            <p:nvPr/>
          </p:nvSpPr>
          <p:spPr bwMode="auto">
            <a:xfrm>
              <a:off x="5713413" y="172561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14" name="Rectangle 77">
              <a:extLst>
                <a:ext uri="{FF2B5EF4-FFF2-40B4-BE49-F238E27FC236}">
                  <a16:creationId xmlns:a16="http://schemas.microsoft.com/office/drawing/2014/main" id="{9D2B8B87-3AEA-B336-B0D9-46C2900CAB48}"/>
                </a:ext>
              </a:extLst>
            </p:cNvPr>
            <p:cNvSpPr>
              <a:spLocks noChangeArrowheads="1"/>
            </p:cNvSpPr>
            <p:nvPr/>
          </p:nvSpPr>
          <p:spPr bwMode="auto">
            <a:xfrm>
              <a:off x="5962650" y="172561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15" name="Rectangle 78">
              <a:extLst>
                <a:ext uri="{FF2B5EF4-FFF2-40B4-BE49-F238E27FC236}">
                  <a16:creationId xmlns:a16="http://schemas.microsoft.com/office/drawing/2014/main" id="{4B3F20AC-06E2-165E-21FD-0B4BB33414CC}"/>
                </a:ext>
              </a:extLst>
            </p:cNvPr>
            <p:cNvSpPr>
              <a:spLocks noChangeArrowheads="1"/>
            </p:cNvSpPr>
            <p:nvPr/>
          </p:nvSpPr>
          <p:spPr bwMode="auto">
            <a:xfrm>
              <a:off x="6211888" y="172561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16" name="Rectangle 79">
              <a:extLst>
                <a:ext uri="{FF2B5EF4-FFF2-40B4-BE49-F238E27FC236}">
                  <a16:creationId xmlns:a16="http://schemas.microsoft.com/office/drawing/2014/main" id="{681381BE-A1BF-2DE5-856A-0FBA2617D62A}"/>
                </a:ext>
              </a:extLst>
            </p:cNvPr>
            <p:cNvSpPr>
              <a:spLocks noChangeArrowheads="1"/>
            </p:cNvSpPr>
            <p:nvPr/>
          </p:nvSpPr>
          <p:spPr bwMode="auto">
            <a:xfrm>
              <a:off x="4467225" y="172561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17" name="Rectangle 80">
              <a:extLst>
                <a:ext uri="{FF2B5EF4-FFF2-40B4-BE49-F238E27FC236}">
                  <a16:creationId xmlns:a16="http://schemas.microsoft.com/office/drawing/2014/main" id="{CE87A142-6E5B-C92C-6E96-05A5D8558BDB}"/>
                </a:ext>
              </a:extLst>
            </p:cNvPr>
            <p:cNvSpPr>
              <a:spLocks noChangeArrowheads="1"/>
            </p:cNvSpPr>
            <p:nvPr/>
          </p:nvSpPr>
          <p:spPr bwMode="auto">
            <a:xfrm>
              <a:off x="4716463" y="172561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18" name="Rectangle 81">
              <a:extLst>
                <a:ext uri="{FF2B5EF4-FFF2-40B4-BE49-F238E27FC236}">
                  <a16:creationId xmlns:a16="http://schemas.microsoft.com/office/drawing/2014/main" id="{B3B1FBAF-8B7C-5E6F-4FC1-D5E3363AA893}"/>
                </a:ext>
              </a:extLst>
            </p:cNvPr>
            <p:cNvSpPr>
              <a:spLocks noChangeArrowheads="1"/>
            </p:cNvSpPr>
            <p:nvPr/>
          </p:nvSpPr>
          <p:spPr bwMode="auto">
            <a:xfrm>
              <a:off x="4965700" y="172561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19" name="Rectangle 82">
              <a:extLst>
                <a:ext uri="{FF2B5EF4-FFF2-40B4-BE49-F238E27FC236}">
                  <a16:creationId xmlns:a16="http://schemas.microsoft.com/office/drawing/2014/main" id="{F18DDD14-89BC-65CB-C187-E25646506F67}"/>
                </a:ext>
              </a:extLst>
            </p:cNvPr>
            <p:cNvSpPr>
              <a:spLocks noChangeArrowheads="1"/>
            </p:cNvSpPr>
            <p:nvPr/>
          </p:nvSpPr>
          <p:spPr bwMode="auto">
            <a:xfrm>
              <a:off x="5214938" y="172561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20" name="Rectangle 83">
              <a:extLst>
                <a:ext uri="{FF2B5EF4-FFF2-40B4-BE49-F238E27FC236}">
                  <a16:creationId xmlns:a16="http://schemas.microsoft.com/office/drawing/2014/main" id="{C39E100E-95CB-84FD-1280-C93E481D9802}"/>
                </a:ext>
              </a:extLst>
            </p:cNvPr>
            <p:cNvSpPr>
              <a:spLocks noChangeArrowheads="1"/>
            </p:cNvSpPr>
            <p:nvPr/>
          </p:nvSpPr>
          <p:spPr bwMode="auto">
            <a:xfrm>
              <a:off x="6461125" y="172561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21" name="Rectangle 84">
              <a:extLst>
                <a:ext uri="{FF2B5EF4-FFF2-40B4-BE49-F238E27FC236}">
                  <a16:creationId xmlns:a16="http://schemas.microsoft.com/office/drawing/2014/main" id="{68D5AA8F-C7AF-CE77-FA38-020E5CC12D9E}"/>
                </a:ext>
              </a:extLst>
            </p:cNvPr>
            <p:cNvSpPr>
              <a:spLocks noChangeArrowheads="1"/>
            </p:cNvSpPr>
            <p:nvPr/>
          </p:nvSpPr>
          <p:spPr bwMode="auto">
            <a:xfrm>
              <a:off x="6710363" y="172561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22" name="Rectangle 95">
              <a:extLst>
                <a:ext uri="{FF2B5EF4-FFF2-40B4-BE49-F238E27FC236}">
                  <a16:creationId xmlns:a16="http://schemas.microsoft.com/office/drawing/2014/main" id="{4EE870EA-6D4C-32A3-3CBE-106E2A23DB4A}"/>
                </a:ext>
              </a:extLst>
            </p:cNvPr>
            <p:cNvSpPr>
              <a:spLocks noChangeArrowheads="1"/>
            </p:cNvSpPr>
            <p:nvPr/>
          </p:nvSpPr>
          <p:spPr bwMode="auto">
            <a:xfrm>
              <a:off x="5464175" y="197485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23" name="Rectangle 96">
              <a:extLst>
                <a:ext uri="{FF2B5EF4-FFF2-40B4-BE49-F238E27FC236}">
                  <a16:creationId xmlns:a16="http://schemas.microsoft.com/office/drawing/2014/main" id="{05F79468-1B0E-0B8C-8D9D-741B67DF6F33}"/>
                </a:ext>
              </a:extLst>
            </p:cNvPr>
            <p:cNvSpPr>
              <a:spLocks noChangeArrowheads="1"/>
            </p:cNvSpPr>
            <p:nvPr/>
          </p:nvSpPr>
          <p:spPr bwMode="auto">
            <a:xfrm>
              <a:off x="5713413" y="197485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24" name="Rectangle 97">
              <a:extLst>
                <a:ext uri="{FF2B5EF4-FFF2-40B4-BE49-F238E27FC236}">
                  <a16:creationId xmlns:a16="http://schemas.microsoft.com/office/drawing/2014/main" id="{E444A24B-3D55-E093-853D-6598FFB0C4EF}"/>
                </a:ext>
              </a:extLst>
            </p:cNvPr>
            <p:cNvSpPr>
              <a:spLocks noChangeArrowheads="1"/>
            </p:cNvSpPr>
            <p:nvPr/>
          </p:nvSpPr>
          <p:spPr bwMode="auto">
            <a:xfrm>
              <a:off x="5962650" y="197485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25" name="Rectangle 98">
              <a:extLst>
                <a:ext uri="{FF2B5EF4-FFF2-40B4-BE49-F238E27FC236}">
                  <a16:creationId xmlns:a16="http://schemas.microsoft.com/office/drawing/2014/main" id="{F33FCE36-4C51-D284-6A0C-832ECAE824FD}"/>
                </a:ext>
              </a:extLst>
            </p:cNvPr>
            <p:cNvSpPr>
              <a:spLocks noChangeArrowheads="1"/>
            </p:cNvSpPr>
            <p:nvPr/>
          </p:nvSpPr>
          <p:spPr bwMode="auto">
            <a:xfrm>
              <a:off x="6211888" y="197485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26" name="Rectangle 99">
              <a:extLst>
                <a:ext uri="{FF2B5EF4-FFF2-40B4-BE49-F238E27FC236}">
                  <a16:creationId xmlns:a16="http://schemas.microsoft.com/office/drawing/2014/main" id="{17356DCB-87A6-6839-69A0-9A2B2EE8525C}"/>
                </a:ext>
              </a:extLst>
            </p:cNvPr>
            <p:cNvSpPr>
              <a:spLocks noChangeArrowheads="1"/>
            </p:cNvSpPr>
            <p:nvPr/>
          </p:nvSpPr>
          <p:spPr bwMode="auto">
            <a:xfrm>
              <a:off x="4467225" y="197485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27" name="Rectangle 100">
              <a:extLst>
                <a:ext uri="{FF2B5EF4-FFF2-40B4-BE49-F238E27FC236}">
                  <a16:creationId xmlns:a16="http://schemas.microsoft.com/office/drawing/2014/main" id="{1A8841A3-0B45-4B20-7DC6-3486263D0E06}"/>
                </a:ext>
              </a:extLst>
            </p:cNvPr>
            <p:cNvSpPr>
              <a:spLocks noChangeArrowheads="1"/>
            </p:cNvSpPr>
            <p:nvPr/>
          </p:nvSpPr>
          <p:spPr bwMode="auto">
            <a:xfrm>
              <a:off x="4716463" y="197485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28" name="Rectangle 101">
              <a:extLst>
                <a:ext uri="{FF2B5EF4-FFF2-40B4-BE49-F238E27FC236}">
                  <a16:creationId xmlns:a16="http://schemas.microsoft.com/office/drawing/2014/main" id="{C8DAD736-832D-9610-A0FD-4DA2AB2DC2D6}"/>
                </a:ext>
              </a:extLst>
            </p:cNvPr>
            <p:cNvSpPr>
              <a:spLocks noChangeArrowheads="1"/>
            </p:cNvSpPr>
            <p:nvPr/>
          </p:nvSpPr>
          <p:spPr bwMode="auto">
            <a:xfrm>
              <a:off x="4965700" y="197485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29" name="Rectangle 102">
              <a:extLst>
                <a:ext uri="{FF2B5EF4-FFF2-40B4-BE49-F238E27FC236}">
                  <a16:creationId xmlns:a16="http://schemas.microsoft.com/office/drawing/2014/main" id="{8AE0F5EB-5C74-7FEE-7CCD-38DE252CF246}"/>
                </a:ext>
              </a:extLst>
            </p:cNvPr>
            <p:cNvSpPr>
              <a:spLocks noChangeArrowheads="1"/>
            </p:cNvSpPr>
            <p:nvPr/>
          </p:nvSpPr>
          <p:spPr bwMode="auto">
            <a:xfrm>
              <a:off x="5214938" y="197485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30" name="Rectangle 103">
              <a:extLst>
                <a:ext uri="{FF2B5EF4-FFF2-40B4-BE49-F238E27FC236}">
                  <a16:creationId xmlns:a16="http://schemas.microsoft.com/office/drawing/2014/main" id="{6931620E-33FD-8D0F-10F3-929BBC3DA03D}"/>
                </a:ext>
              </a:extLst>
            </p:cNvPr>
            <p:cNvSpPr>
              <a:spLocks noChangeArrowheads="1"/>
            </p:cNvSpPr>
            <p:nvPr/>
          </p:nvSpPr>
          <p:spPr bwMode="auto">
            <a:xfrm>
              <a:off x="6461125" y="197485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31" name="Rectangle 104">
              <a:extLst>
                <a:ext uri="{FF2B5EF4-FFF2-40B4-BE49-F238E27FC236}">
                  <a16:creationId xmlns:a16="http://schemas.microsoft.com/office/drawing/2014/main" id="{A78E0286-5258-D228-0816-7D41A0958BC4}"/>
                </a:ext>
              </a:extLst>
            </p:cNvPr>
            <p:cNvSpPr>
              <a:spLocks noChangeArrowheads="1"/>
            </p:cNvSpPr>
            <p:nvPr/>
          </p:nvSpPr>
          <p:spPr bwMode="auto">
            <a:xfrm>
              <a:off x="6710363" y="197485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32" name="Rectangle 115">
              <a:extLst>
                <a:ext uri="{FF2B5EF4-FFF2-40B4-BE49-F238E27FC236}">
                  <a16:creationId xmlns:a16="http://schemas.microsoft.com/office/drawing/2014/main" id="{A6611391-CDE4-1105-7E3F-0A2AD09BEB62}"/>
                </a:ext>
              </a:extLst>
            </p:cNvPr>
            <p:cNvSpPr>
              <a:spLocks noChangeArrowheads="1"/>
            </p:cNvSpPr>
            <p:nvPr/>
          </p:nvSpPr>
          <p:spPr bwMode="auto">
            <a:xfrm>
              <a:off x="5464175" y="222408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33" name="Rectangle 116">
              <a:extLst>
                <a:ext uri="{FF2B5EF4-FFF2-40B4-BE49-F238E27FC236}">
                  <a16:creationId xmlns:a16="http://schemas.microsoft.com/office/drawing/2014/main" id="{61EFB49F-37CA-8E37-C809-BE30B12C6FB3}"/>
                </a:ext>
              </a:extLst>
            </p:cNvPr>
            <p:cNvSpPr>
              <a:spLocks noChangeArrowheads="1"/>
            </p:cNvSpPr>
            <p:nvPr/>
          </p:nvSpPr>
          <p:spPr bwMode="auto">
            <a:xfrm>
              <a:off x="5713413" y="222408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34" name="Rectangle 117">
              <a:extLst>
                <a:ext uri="{FF2B5EF4-FFF2-40B4-BE49-F238E27FC236}">
                  <a16:creationId xmlns:a16="http://schemas.microsoft.com/office/drawing/2014/main" id="{1B31462E-FE7D-F8D2-963F-2C00C7EAECAA}"/>
                </a:ext>
              </a:extLst>
            </p:cNvPr>
            <p:cNvSpPr>
              <a:spLocks noChangeArrowheads="1"/>
            </p:cNvSpPr>
            <p:nvPr/>
          </p:nvSpPr>
          <p:spPr bwMode="auto">
            <a:xfrm>
              <a:off x="5962650" y="222408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35" name="Rectangle 118">
              <a:extLst>
                <a:ext uri="{FF2B5EF4-FFF2-40B4-BE49-F238E27FC236}">
                  <a16:creationId xmlns:a16="http://schemas.microsoft.com/office/drawing/2014/main" id="{BD343170-C214-666B-2F72-0FA5F538B53A}"/>
                </a:ext>
              </a:extLst>
            </p:cNvPr>
            <p:cNvSpPr>
              <a:spLocks noChangeArrowheads="1"/>
            </p:cNvSpPr>
            <p:nvPr/>
          </p:nvSpPr>
          <p:spPr bwMode="auto">
            <a:xfrm>
              <a:off x="6211888" y="222408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36" name="Rectangle 119">
              <a:extLst>
                <a:ext uri="{FF2B5EF4-FFF2-40B4-BE49-F238E27FC236}">
                  <a16:creationId xmlns:a16="http://schemas.microsoft.com/office/drawing/2014/main" id="{97A3F07A-EEFD-2444-BDC0-FCE9F0BC9513}"/>
                </a:ext>
              </a:extLst>
            </p:cNvPr>
            <p:cNvSpPr>
              <a:spLocks noChangeArrowheads="1"/>
            </p:cNvSpPr>
            <p:nvPr/>
          </p:nvSpPr>
          <p:spPr bwMode="auto">
            <a:xfrm>
              <a:off x="4467225" y="222408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37" name="Rectangle 120">
              <a:extLst>
                <a:ext uri="{FF2B5EF4-FFF2-40B4-BE49-F238E27FC236}">
                  <a16:creationId xmlns:a16="http://schemas.microsoft.com/office/drawing/2014/main" id="{C96513E5-E04D-66D4-2D40-7C1716470889}"/>
                </a:ext>
              </a:extLst>
            </p:cNvPr>
            <p:cNvSpPr>
              <a:spLocks noChangeArrowheads="1"/>
            </p:cNvSpPr>
            <p:nvPr/>
          </p:nvSpPr>
          <p:spPr bwMode="auto">
            <a:xfrm>
              <a:off x="4716463" y="222408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38" name="Rectangle 121">
              <a:extLst>
                <a:ext uri="{FF2B5EF4-FFF2-40B4-BE49-F238E27FC236}">
                  <a16:creationId xmlns:a16="http://schemas.microsoft.com/office/drawing/2014/main" id="{D7BF0377-D620-E5EB-2617-911643A5E228}"/>
                </a:ext>
              </a:extLst>
            </p:cNvPr>
            <p:cNvSpPr>
              <a:spLocks noChangeArrowheads="1"/>
            </p:cNvSpPr>
            <p:nvPr/>
          </p:nvSpPr>
          <p:spPr bwMode="auto">
            <a:xfrm>
              <a:off x="4965700" y="222408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39" name="Rectangle 122">
              <a:extLst>
                <a:ext uri="{FF2B5EF4-FFF2-40B4-BE49-F238E27FC236}">
                  <a16:creationId xmlns:a16="http://schemas.microsoft.com/office/drawing/2014/main" id="{728383A4-AE46-F996-481E-262112E035FF}"/>
                </a:ext>
              </a:extLst>
            </p:cNvPr>
            <p:cNvSpPr>
              <a:spLocks noChangeArrowheads="1"/>
            </p:cNvSpPr>
            <p:nvPr/>
          </p:nvSpPr>
          <p:spPr bwMode="auto">
            <a:xfrm>
              <a:off x="5214938" y="222408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40" name="Rectangle 123">
              <a:extLst>
                <a:ext uri="{FF2B5EF4-FFF2-40B4-BE49-F238E27FC236}">
                  <a16:creationId xmlns:a16="http://schemas.microsoft.com/office/drawing/2014/main" id="{42FC8460-3509-2787-25C9-57B712343C4E}"/>
                </a:ext>
              </a:extLst>
            </p:cNvPr>
            <p:cNvSpPr>
              <a:spLocks noChangeArrowheads="1"/>
            </p:cNvSpPr>
            <p:nvPr/>
          </p:nvSpPr>
          <p:spPr bwMode="auto">
            <a:xfrm>
              <a:off x="6461125" y="222408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41" name="Rectangle 124">
              <a:extLst>
                <a:ext uri="{FF2B5EF4-FFF2-40B4-BE49-F238E27FC236}">
                  <a16:creationId xmlns:a16="http://schemas.microsoft.com/office/drawing/2014/main" id="{D584FA13-C2FC-0D4A-BEF7-DE3E80EFDDD1}"/>
                </a:ext>
              </a:extLst>
            </p:cNvPr>
            <p:cNvSpPr>
              <a:spLocks noChangeArrowheads="1"/>
            </p:cNvSpPr>
            <p:nvPr/>
          </p:nvSpPr>
          <p:spPr bwMode="auto">
            <a:xfrm>
              <a:off x="6710363" y="222408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42" name="Rectangle 135">
              <a:extLst>
                <a:ext uri="{FF2B5EF4-FFF2-40B4-BE49-F238E27FC236}">
                  <a16:creationId xmlns:a16="http://schemas.microsoft.com/office/drawing/2014/main" id="{514C9678-7A97-43DE-E788-EA746221B9A4}"/>
                </a:ext>
              </a:extLst>
            </p:cNvPr>
            <p:cNvSpPr>
              <a:spLocks noChangeArrowheads="1"/>
            </p:cNvSpPr>
            <p:nvPr/>
          </p:nvSpPr>
          <p:spPr bwMode="auto">
            <a:xfrm>
              <a:off x="5464175" y="247332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43" name="Rectangle 136">
              <a:extLst>
                <a:ext uri="{FF2B5EF4-FFF2-40B4-BE49-F238E27FC236}">
                  <a16:creationId xmlns:a16="http://schemas.microsoft.com/office/drawing/2014/main" id="{AFEA3D5D-0870-6272-68CE-E637FA98CD28}"/>
                </a:ext>
              </a:extLst>
            </p:cNvPr>
            <p:cNvSpPr>
              <a:spLocks noChangeArrowheads="1"/>
            </p:cNvSpPr>
            <p:nvPr/>
          </p:nvSpPr>
          <p:spPr bwMode="auto">
            <a:xfrm>
              <a:off x="5713413" y="247332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44" name="Rectangle 137">
              <a:extLst>
                <a:ext uri="{FF2B5EF4-FFF2-40B4-BE49-F238E27FC236}">
                  <a16:creationId xmlns:a16="http://schemas.microsoft.com/office/drawing/2014/main" id="{71770B07-64EE-9605-8327-3D645D7F72A8}"/>
                </a:ext>
              </a:extLst>
            </p:cNvPr>
            <p:cNvSpPr>
              <a:spLocks noChangeArrowheads="1"/>
            </p:cNvSpPr>
            <p:nvPr/>
          </p:nvSpPr>
          <p:spPr bwMode="auto">
            <a:xfrm>
              <a:off x="5962650" y="247332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45" name="Rectangle 138">
              <a:extLst>
                <a:ext uri="{FF2B5EF4-FFF2-40B4-BE49-F238E27FC236}">
                  <a16:creationId xmlns:a16="http://schemas.microsoft.com/office/drawing/2014/main" id="{9773CAE4-4CDF-5B9A-8EAA-50D8CCA957CE}"/>
                </a:ext>
              </a:extLst>
            </p:cNvPr>
            <p:cNvSpPr>
              <a:spLocks noChangeArrowheads="1"/>
            </p:cNvSpPr>
            <p:nvPr/>
          </p:nvSpPr>
          <p:spPr bwMode="auto">
            <a:xfrm>
              <a:off x="6211888" y="247332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46" name="Rectangle 139">
              <a:extLst>
                <a:ext uri="{FF2B5EF4-FFF2-40B4-BE49-F238E27FC236}">
                  <a16:creationId xmlns:a16="http://schemas.microsoft.com/office/drawing/2014/main" id="{A50AC3DF-27EE-6FF5-9E00-29753D923F22}"/>
                </a:ext>
              </a:extLst>
            </p:cNvPr>
            <p:cNvSpPr>
              <a:spLocks noChangeArrowheads="1"/>
            </p:cNvSpPr>
            <p:nvPr/>
          </p:nvSpPr>
          <p:spPr bwMode="auto">
            <a:xfrm>
              <a:off x="4467225" y="247332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47" name="Rectangle 140">
              <a:extLst>
                <a:ext uri="{FF2B5EF4-FFF2-40B4-BE49-F238E27FC236}">
                  <a16:creationId xmlns:a16="http://schemas.microsoft.com/office/drawing/2014/main" id="{BC894199-1883-183C-49C7-5AD82A7CC21E}"/>
                </a:ext>
              </a:extLst>
            </p:cNvPr>
            <p:cNvSpPr>
              <a:spLocks noChangeArrowheads="1"/>
            </p:cNvSpPr>
            <p:nvPr/>
          </p:nvSpPr>
          <p:spPr bwMode="auto">
            <a:xfrm>
              <a:off x="4716463" y="247332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48" name="Rectangle 141">
              <a:extLst>
                <a:ext uri="{FF2B5EF4-FFF2-40B4-BE49-F238E27FC236}">
                  <a16:creationId xmlns:a16="http://schemas.microsoft.com/office/drawing/2014/main" id="{52326A97-4D9D-72BC-500E-E0A2751D99FE}"/>
                </a:ext>
              </a:extLst>
            </p:cNvPr>
            <p:cNvSpPr>
              <a:spLocks noChangeArrowheads="1"/>
            </p:cNvSpPr>
            <p:nvPr/>
          </p:nvSpPr>
          <p:spPr bwMode="auto">
            <a:xfrm>
              <a:off x="4965700" y="247332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49" name="Rectangle 142">
              <a:extLst>
                <a:ext uri="{FF2B5EF4-FFF2-40B4-BE49-F238E27FC236}">
                  <a16:creationId xmlns:a16="http://schemas.microsoft.com/office/drawing/2014/main" id="{0EEE0CF3-358D-6A10-B1A3-1CF673690F21}"/>
                </a:ext>
              </a:extLst>
            </p:cNvPr>
            <p:cNvSpPr>
              <a:spLocks noChangeArrowheads="1"/>
            </p:cNvSpPr>
            <p:nvPr/>
          </p:nvSpPr>
          <p:spPr bwMode="auto">
            <a:xfrm>
              <a:off x="5214938" y="247332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50" name="Rectangle 143">
              <a:extLst>
                <a:ext uri="{FF2B5EF4-FFF2-40B4-BE49-F238E27FC236}">
                  <a16:creationId xmlns:a16="http://schemas.microsoft.com/office/drawing/2014/main" id="{74EE56D0-894C-31B9-47C1-C48459F34FCA}"/>
                </a:ext>
              </a:extLst>
            </p:cNvPr>
            <p:cNvSpPr>
              <a:spLocks noChangeArrowheads="1"/>
            </p:cNvSpPr>
            <p:nvPr/>
          </p:nvSpPr>
          <p:spPr bwMode="auto">
            <a:xfrm>
              <a:off x="6461125" y="247332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51" name="Rectangle 144">
              <a:extLst>
                <a:ext uri="{FF2B5EF4-FFF2-40B4-BE49-F238E27FC236}">
                  <a16:creationId xmlns:a16="http://schemas.microsoft.com/office/drawing/2014/main" id="{F6A6330C-107F-A436-BEE5-A3A5DB6B526A}"/>
                </a:ext>
              </a:extLst>
            </p:cNvPr>
            <p:cNvSpPr>
              <a:spLocks noChangeArrowheads="1"/>
            </p:cNvSpPr>
            <p:nvPr/>
          </p:nvSpPr>
          <p:spPr bwMode="auto">
            <a:xfrm>
              <a:off x="6710363" y="2473325"/>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52" name="Rectangle 155">
              <a:extLst>
                <a:ext uri="{FF2B5EF4-FFF2-40B4-BE49-F238E27FC236}">
                  <a16:creationId xmlns:a16="http://schemas.microsoft.com/office/drawing/2014/main" id="{EF73625C-24B3-CD38-80EC-0231859FAB91}"/>
                </a:ext>
              </a:extLst>
            </p:cNvPr>
            <p:cNvSpPr>
              <a:spLocks noChangeArrowheads="1"/>
            </p:cNvSpPr>
            <p:nvPr/>
          </p:nvSpPr>
          <p:spPr bwMode="auto">
            <a:xfrm>
              <a:off x="5464175" y="272256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53" name="Rectangle 156">
              <a:extLst>
                <a:ext uri="{FF2B5EF4-FFF2-40B4-BE49-F238E27FC236}">
                  <a16:creationId xmlns:a16="http://schemas.microsoft.com/office/drawing/2014/main" id="{DF9D1059-60AC-854A-9E63-323EEC9B3B76}"/>
                </a:ext>
              </a:extLst>
            </p:cNvPr>
            <p:cNvSpPr>
              <a:spLocks noChangeArrowheads="1"/>
            </p:cNvSpPr>
            <p:nvPr/>
          </p:nvSpPr>
          <p:spPr bwMode="auto">
            <a:xfrm>
              <a:off x="5713413" y="272256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54" name="Rectangle 157">
              <a:extLst>
                <a:ext uri="{FF2B5EF4-FFF2-40B4-BE49-F238E27FC236}">
                  <a16:creationId xmlns:a16="http://schemas.microsoft.com/office/drawing/2014/main" id="{C448CFDE-FE46-F9AE-DD3D-38BBDF74B1BF}"/>
                </a:ext>
              </a:extLst>
            </p:cNvPr>
            <p:cNvSpPr>
              <a:spLocks noChangeArrowheads="1"/>
            </p:cNvSpPr>
            <p:nvPr/>
          </p:nvSpPr>
          <p:spPr bwMode="auto">
            <a:xfrm>
              <a:off x="5962650" y="272256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55" name="Rectangle 158">
              <a:extLst>
                <a:ext uri="{FF2B5EF4-FFF2-40B4-BE49-F238E27FC236}">
                  <a16:creationId xmlns:a16="http://schemas.microsoft.com/office/drawing/2014/main" id="{EA1C88C3-F7D0-AC1B-D83A-6235451F0EA6}"/>
                </a:ext>
              </a:extLst>
            </p:cNvPr>
            <p:cNvSpPr>
              <a:spLocks noChangeArrowheads="1"/>
            </p:cNvSpPr>
            <p:nvPr/>
          </p:nvSpPr>
          <p:spPr bwMode="auto">
            <a:xfrm>
              <a:off x="6211888" y="272256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56" name="Rectangle 159">
              <a:extLst>
                <a:ext uri="{FF2B5EF4-FFF2-40B4-BE49-F238E27FC236}">
                  <a16:creationId xmlns:a16="http://schemas.microsoft.com/office/drawing/2014/main" id="{0867C8D6-5CD0-DBE4-9790-EDD653F6D875}"/>
                </a:ext>
              </a:extLst>
            </p:cNvPr>
            <p:cNvSpPr>
              <a:spLocks noChangeArrowheads="1"/>
            </p:cNvSpPr>
            <p:nvPr/>
          </p:nvSpPr>
          <p:spPr bwMode="auto">
            <a:xfrm>
              <a:off x="4467225" y="272256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57" name="Rectangle 160">
              <a:extLst>
                <a:ext uri="{FF2B5EF4-FFF2-40B4-BE49-F238E27FC236}">
                  <a16:creationId xmlns:a16="http://schemas.microsoft.com/office/drawing/2014/main" id="{C52E1F5C-7B1B-B41B-FAE9-0738AAA8803F}"/>
                </a:ext>
              </a:extLst>
            </p:cNvPr>
            <p:cNvSpPr>
              <a:spLocks noChangeArrowheads="1"/>
            </p:cNvSpPr>
            <p:nvPr/>
          </p:nvSpPr>
          <p:spPr bwMode="auto">
            <a:xfrm>
              <a:off x="4716463" y="272256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58" name="Rectangle 161">
              <a:extLst>
                <a:ext uri="{FF2B5EF4-FFF2-40B4-BE49-F238E27FC236}">
                  <a16:creationId xmlns:a16="http://schemas.microsoft.com/office/drawing/2014/main" id="{32E8FCB0-D310-3FC1-FA41-9F4E1375254C}"/>
                </a:ext>
              </a:extLst>
            </p:cNvPr>
            <p:cNvSpPr>
              <a:spLocks noChangeArrowheads="1"/>
            </p:cNvSpPr>
            <p:nvPr/>
          </p:nvSpPr>
          <p:spPr bwMode="auto">
            <a:xfrm>
              <a:off x="4965700" y="272256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59" name="Rectangle 162">
              <a:extLst>
                <a:ext uri="{FF2B5EF4-FFF2-40B4-BE49-F238E27FC236}">
                  <a16:creationId xmlns:a16="http://schemas.microsoft.com/office/drawing/2014/main" id="{3CD65F8C-9F42-2121-3574-7B08E51E231F}"/>
                </a:ext>
              </a:extLst>
            </p:cNvPr>
            <p:cNvSpPr>
              <a:spLocks noChangeArrowheads="1"/>
            </p:cNvSpPr>
            <p:nvPr/>
          </p:nvSpPr>
          <p:spPr bwMode="auto">
            <a:xfrm>
              <a:off x="5214938" y="272256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60" name="Rectangle 163">
              <a:extLst>
                <a:ext uri="{FF2B5EF4-FFF2-40B4-BE49-F238E27FC236}">
                  <a16:creationId xmlns:a16="http://schemas.microsoft.com/office/drawing/2014/main" id="{EB6D8228-DA79-8D27-3B17-4CADBF2AAC1E}"/>
                </a:ext>
              </a:extLst>
            </p:cNvPr>
            <p:cNvSpPr>
              <a:spLocks noChangeArrowheads="1"/>
            </p:cNvSpPr>
            <p:nvPr/>
          </p:nvSpPr>
          <p:spPr bwMode="auto">
            <a:xfrm>
              <a:off x="6461125" y="272256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61" name="Rectangle 164">
              <a:extLst>
                <a:ext uri="{FF2B5EF4-FFF2-40B4-BE49-F238E27FC236}">
                  <a16:creationId xmlns:a16="http://schemas.microsoft.com/office/drawing/2014/main" id="{22D71934-C24F-C893-FB8A-308AADE92318}"/>
                </a:ext>
              </a:extLst>
            </p:cNvPr>
            <p:cNvSpPr>
              <a:spLocks noChangeArrowheads="1"/>
            </p:cNvSpPr>
            <p:nvPr/>
          </p:nvSpPr>
          <p:spPr bwMode="auto">
            <a:xfrm>
              <a:off x="6710363" y="2722563"/>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62" name="Rectangle 175">
              <a:extLst>
                <a:ext uri="{FF2B5EF4-FFF2-40B4-BE49-F238E27FC236}">
                  <a16:creationId xmlns:a16="http://schemas.microsoft.com/office/drawing/2014/main" id="{F2249E58-94D3-C962-9D9B-EBBD7BBC2B74}"/>
                </a:ext>
              </a:extLst>
            </p:cNvPr>
            <p:cNvSpPr>
              <a:spLocks noChangeArrowheads="1"/>
            </p:cNvSpPr>
            <p:nvPr/>
          </p:nvSpPr>
          <p:spPr bwMode="auto">
            <a:xfrm>
              <a:off x="5464175" y="29718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63" name="Rectangle 176">
              <a:extLst>
                <a:ext uri="{FF2B5EF4-FFF2-40B4-BE49-F238E27FC236}">
                  <a16:creationId xmlns:a16="http://schemas.microsoft.com/office/drawing/2014/main" id="{39FA6549-A18A-A647-A70E-4097B7F3608E}"/>
                </a:ext>
              </a:extLst>
            </p:cNvPr>
            <p:cNvSpPr>
              <a:spLocks noChangeArrowheads="1"/>
            </p:cNvSpPr>
            <p:nvPr/>
          </p:nvSpPr>
          <p:spPr bwMode="auto">
            <a:xfrm>
              <a:off x="5713413" y="29718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64" name="Rectangle 177">
              <a:extLst>
                <a:ext uri="{FF2B5EF4-FFF2-40B4-BE49-F238E27FC236}">
                  <a16:creationId xmlns:a16="http://schemas.microsoft.com/office/drawing/2014/main" id="{56EB8D32-992D-5A4C-587D-33A9B79DE952}"/>
                </a:ext>
              </a:extLst>
            </p:cNvPr>
            <p:cNvSpPr>
              <a:spLocks noChangeArrowheads="1"/>
            </p:cNvSpPr>
            <p:nvPr/>
          </p:nvSpPr>
          <p:spPr bwMode="auto">
            <a:xfrm>
              <a:off x="5962650" y="29718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65" name="Rectangle 178">
              <a:extLst>
                <a:ext uri="{FF2B5EF4-FFF2-40B4-BE49-F238E27FC236}">
                  <a16:creationId xmlns:a16="http://schemas.microsoft.com/office/drawing/2014/main" id="{3E0667C4-9746-0323-9962-F276F669C254}"/>
                </a:ext>
              </a:extLst>
            </p:cNvPr>
            <p:cNvSpPr>
              <a:spLocks noChangeArrowheads="1"/>
            </p:cNvSpPr>
            <p:nvPr/>
          </p:nvSpPr>
          <p:spPr bwMode="auto">
            <a:xfrm>
              <a:off x="6211888" y="29718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66" name="Rectangle 179">
              <a:extLst>
                <a:ext uri="{FF2B5EF4-FFF2-40B4-BE49-F238E27FC236}">
                  <a16:creationId xmlns:a16="http://schemas.microsoft.com/office/drawing/2014/main" id="{D08A1B28-5B44-2CAE-0EA7-EEA444E7C563}"/>
                </a:ext>
              </a:extLst>
            </p:cNvPr>
            <p:cNvSpPr>
              <a:spLocks noChangeArrowheads="1"/>
            </p:cNvSpPr>
            <p:nvPr/>
          </p:nvSpPr>
          <p:spPr bwMode="auto">
            <a:xfrm>
              <a:off x="4467225" y="29718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67" name="Rectangle 180">
              <a:extLst>
                <a:ext uri="{FF2B5EF4-FFF2-40B4-BE49-F238E27FC236}">
                  <a16:creationId xmlns:a16="http://schemas.microsoft.com/office/drawing/2014/main" id="{5D02AABA-9275-8A5F-C474-4846B917EDAA}"/>
                </a:ext>
              </a:extLst>
            </p:cNvPr>
            <p:cNvSpPr>
              <a:spLocks noChangeArrowheads="1"/>
            </p:cNvSpPr>
            <p:nvPr/>
          </p:nvSpPr>
          <p:spPr bwMode="auto">
            <a:xfrm>
              <a:off x="4716463" y="29718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68" name="Rectangle 181">
              <a:extLst>
                <a:ext uri="{FF2B5EF4-FFF2-40B4-BE49-F238E27FC236}">
                  <a16:creationId xmlns:a16="http://schemas.microsoft.com/office/drawing/2014/main" id="{D812E214-09B1-C03B-3B4D-52EAD288953A}"/>
                </a:ext>
              </a:extLst>
            </p:cNvPr>
            <p:cNvSpPr>
              <a:spLocks noChangeArrowheads="1"/>
            </p:cNvSpPr>
            <p:nvPr/>
          </p:nvSpPr>
          <p:spPr bwMode="auto">
            <a:xfrm>
              <a:off x="4965700" y="29718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69" name="Rectangle 182">
              <a:extLst>
                <a:ext uri="{FF2B5EF4-FFF2-40B4-BE49-F238E27FC236}">
                  <a16:creationId xmlns:a16="http://schemas.microsoft.com/office/drawing/2014/main" id="{3DCD0A1A-2E25-FF64-6991-A9490AB3484F}"/>
                </a:ext>
              </a:extLst>
            </p:cNvPr>
            <p:cNvSpPr>
              <a:spLocks noChangeArrowheads="1"/>
            </p:cNvSpPr>
            <p:nvPr/>
          </p:nvSpPr>
          <p:spPr bwMode="auto">
            <a:xfrm>
              <a:off x="5214938" y="29718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70" name="Rectangle 183">
              <a:extLst>
                <a:ext uri="{FF2B5EF4-FFF2-40B4-BE49-F238E27FC236}">
                  <a16:creationId xmlns:a16="http://schemas.microsoft.com/office/drawing/2014/main" id="{BBC38674-C7D4-9A27-3DE0-21175E5E9A23}"/>
                </a:ext>
              </a:extLst>
            </p:cNvPr>
            <p:cNvSpPr>
              <a:spLocks noChangeArrowheads="1"/>
            </p:cNvSpPr>
            <p:nvPr/>
          </p:nvSpPr>
          <p:spPr bwMode="auto">
            <a:xfrm>
              <a:off x="6461125" y="29718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71" name="Rectangle 184">
              <a:extLst>
                <a:ext uri="{FF2B5EF4-FFF2-40B4-BE49-F238E27FC236}">
                  <a16:creationId xmlns:a16="http://schemas.microsoft.com/office/drawing/2014/main" id="{9D8A4664-E216-D56C-09FE-704D08E50624}"/>
                </a:ext>
              </a:extLst>
            </p:cNvPr>
            <p:cNvSpPr>
              <a:spLocks noChangeArrowheads="1"/>
            </p:cNvSpPr>
            <p:nvPr/>
          </p:nvSpPr>
          <p:spPr bwMode="auto">
            <a:xfrm>
              <a:off x="6710363" y="2971800"/>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72" name="Rectangle 195">
              <a:extLst>
                <a:ext uri="{FF2B5EF4-FFF2-40B4-BE49-F238E27FC236}">
                  <a16:creationId xmlns:a16="http://schemas.microsoft.com/office/drawing/2014/main" id="{26DD8241-FD31-000D-82C4-8ACAD588D6EB}"/>
                </a:ext>
              </a:extLst>
            </p:cNvPr>
            <p:cNvSpPr>
              <a:spLocks noChangeArrowheads="1"/>
            </p:cNvSpPr>
            <p:nvPr/>
          </p:nvSpPr>
          <p:spPr bwMode="auto">
            <a:xfrm>
              <a:off x="5464175" y="32210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73" name="Rectangle 196">
              <a:extLst>
                <a:ext uri="{FF2B5EF4-FFF2-40B4-BE49-F238E27FC236}">
                  <a16:creationId xmlns:a16="http://schemas.microsoft.com/office/drawing/2014/main" id="{7D5DC8D6-DBED-4DCA-26BF-528514765723}"/>
                </a:ext>
              </a:extLst>
            </p:cNvPr>
            <p:cNvSpPr>
              <a:spLocks noChangeArrowheads="1"/>
            </p:cNvSpPr>
            <p:nvPr/>
          </p:nvSpPr>
          <p:spPr bwMode="auto">
            <a:xfrm>
              <a:off x="5713413" y="32210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74" name="Rectangle 197">
              <a:extLst>
                <a:ext uri="{FF2B5EF4-FFF2-40B4-BE49-F238E27FC236}">
                  <a16:creationId xmlns:a16="http://schemas.microsoft.com/office/drawing/2014/main" id="{153BBF62-96B2-61A7-A489-4EA5D85E6473}"/>
                </a:ext>
              </a:extLst>
            </p:cNvPr>
            <p:cNvSpPr>
              <a:spLocks noChangeArrowheads="1"/>
            </p:cNvSpPr>
            <p:nvPr/>
          </p:nvSpPr>
          <p:spPr bwMode="auto">
            <a:xfrm>
              <a:off x="5962650" y="32210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75" name="Rectangle 198">
              <a:extLst>
                <a:ext uri="{FF2B5EF4-FFF2-40B4-BE49-F238E27FC236}">
                  <a16:creationId xmlns:a16="http://schemas.microsoft.com/office/drawing/2014/main" id="{1969B4EF-F210-DDA7-6184-E8CBE06E887D}"/>
                </a:ext>
              </a:extLst>
            </p:cNvPr>
            <p:cNvSpPr>
              <a:spLocks noChangeArrowheads="1"/>
            </p:cNvSpPr>
            <p:nvPr/>
          </p:nvSpPr>
          <p:spPr bwMode="auto">
            <a:xfrm>
              <a:off x="6211888" y="32210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76" name="Rectangle 199">
              <a:extLst>
                <a:ext uri="{FF2B5EF4-FFF2-40B4-BE49-F238E27FC236}">
                  <a16:creationId xmlns:a16="http://schemas.microsoft.com/office/drawing/2014/main" id="{16D6DE39-7FA5-91C1-CB2A-230CFBD6137D}"/>
                </a:ext>
              </a:extLst>
            </p:cNvPr>
            <p:cNvSpPr>
              <a:spLocks noChangeArrowheads="1"/>
            </p:cNvSpPr>
            <p:nvPr/>
          </p:nvSpPr>
          <p:spPr bwMode="auto">
            <a:xfrm>
              <a:off x="4467225" y="32210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77" name="Rectangle 200">
              <a:extLst>
                <a:ext uri="{FF2B5EF4-FFF2-40B4-BE49-F238E27FC236}">
                  <a16:creationId xmlns:a16="http://schemas.microsoft.com/office/drawing/2014/main" id="{41E1134A-5A8D-8AFA-17FF-8F1A6B631395}"/>
                </a:ext>
              </a:extLst>
            </p:cNvPr>
            <p:cNvSpPr>
              <a:spLocks noChangeArrowheads="1"/>
            </p:cNvSpPr>
            <p:nvPr/>
          </p:nvSpPr>
          <p:spPr bwMode="auto">
            <a:xfrm>
              <a:off x="4716463" y="32210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78" name="Rectangle 201">
              <a:extLst>
                <a:ext uri="{FF2B5EF4-FFF2-40B4-BE49-F238E27FC236}">
                  <a16:creationId xmlns:a16="http://schemas.microsoft.com/office/drawing/2014/main" id="{CB6B45EE-2E89-3BB6-3079-42C11EBD6A9E}"/>
                </a:ext>
              </a:extLst>
            </p:cNvPr>
            <p:cNvSpPr>
              <a:spLocks noChangeArrowheads="1"/>
            </p:cNvSpPr>
            <p:nvPr/>
          </p:nvSpPr>
          <p:spPr bwMode="auto">
            <a:xfrm>
              <a:off x="4965700" y="32210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79" name="Rectangle 202">
              <a:extLst>
                <a:ext uri="{FF2B5EF4-FFF2-40B4-BE49-F238E27FC236}">
                  <a16:creationId xmlns:a16="http://schemas.microsoft.com/office/drawing/2014/main" id="{3B860B53-0C89-F1DE-7895-3E31E8AA31BB}"/>
                </a:ext>
              </a:extLst>
            </p:cNvPr>
            <p:cNvSpPr>
              <a:spLocks noChangeArrowheads="1"/>
            </p:cNvSpPr>
            <p:nvPr/>
          </p:nvSpPr>
          <p:spPr bwMode="auto">
            <a:xfrm>
              <a:off x="5214938" y="32210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80" name="Rectangle 203">
              <a:extLst>
                <a:ext uri="{FF2B5EF4-FFF2-40B4-BE49-F238E27FC236}">
                  <a16:creationId xmlns:a16="http://schemas.microsoft.com/office/drawing/2014/main" id="{6A6050D8-8AAD-F905-B24E-E86F56840D94}"/>
                </a:ext>
              </a:extLst>
            </p:cNvPr>
            <p:cNvSpPr>
              <a:spLocks noChangeArrowheads="1"/>
            </p:cNvSpPr>
            <p:nvPr/>
          </p:nvSpPr>
          <p:spPr bwMode="auto">
            <a:xfrm>
              <a:off x="6461125" y="32210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81" name="Rectangle 204">
              <a:extLst>
                <a:ext uri="{FF2B5EF4-FFF2-40B4-BE49-F238E27FC236}">
                  <a16:creationId xmlns:a16="http://schemas.microsoft.com/office/drawing/2014/main" id="{48FBE4F2-D39F-D624-EA4B-67A63BB093A1}"/>
                </a:ext>
              </a:extLst>
            </p:cNvPr>
            <p:cNvSpPr>
              <a:spLocks noChangeArrowheads="1"/>
            </p:cNvSpPr>
            <p:nvPr/>
          </p:nvSpPr>
          <p:spPr bwMode="auto">
            <a:xfrm>
              <a:off x="6710363" y="3221038"/>
              <a:ext cx="249238" cy="249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2882" name="Line 406">
              <a:extLst>
                <a:ext uri="{FF2B5EF4-FFF2-40B4-BE49-F238E27FC236}">
                  <a16:creationId xmlns:a16="http://schemas.microsoft.com/office/drawing/2014/main" id="{14BAB794-90CC-4D24-AB38-49D278371925}"/>
                </a:ext>
              </a:extLst>
            </p:cNvPr>
            <p:cNvSpPr>
              <a:spLocks noChangeShapeType="1"/>
            </p:cNvSpPr>
            <p:nvPr/>
          </p:nvSpPr>
          <p:spPr bwMode="auto">
            <a:xfrm>
              <a:off x="4217988" y="3470275"/>
              <a:ext cx="27416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2883" name="Text Box 407">
              <a:extLst>
                <a:ext uri="{FF2B5EF4-FFF2-40B4-BE49-F238E27FC236}">
                  <a16:creationId xmlns:a16="http://schemas.microsoft.com/office/drawing/2014/main" id="{AB858053-22DB-97AC-609E-5089744EF381}"/>
                </a:ext>
              </a:extLst>
            </p:cNvPr>
            <p:cNvSpPr txBox="1">
              <a:spLocks noChangeArrowheads="1"/>
            </p:cNvSpPr>
            <p:nvPr/>
          </p:nvSpPr>
          <p:spPr bwMode="auto">
            <a:xfrm>
              <a:off x="4279900" y="35115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endParaRPr lang="en-US" altLang="en-US">
                <a:latin typeface="Times New Roman" panose="02020603050405020304" pitchFamily="18" charset="0"/>
              </a:endParaRPr>
            </a:p>
          </p:txBody>
        </p:sp>
        <p:sp>
          <p:nvSpPr>
            <p:cNvPr id="32884" name="Text Box 408">
              <a:extLst>
                <a:ext uri="{FF2B5EF4-FFF2-40B4-BE49-F238E27FC236}">
                  <a16:creationId xmlns:a16="http://schemas.microsoft.com/office/drawing/2014/main" id="{C079DF96-A471-0C9F-B884-1774FCA5CAFE}"/>
                </a:ext>
              </a:extLst>
            </p:cNvPr>
            <p:cNvSpPr txBox="1">
              <a:spLocks noChangeArrowheads="1"/>
            </p:cNvSpPr>
            <p:nvPr/>
          </p:nvSpPr>
          <p:spPr bwMode="auto">
            <a:xfrm>
              <a:off x="4271963" y="3429000"/>
              <a:ext cx="292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0</a:t>
              </a:r>
            </a:p>
          </p:txBody>
        </p:sp>
        <p:sp>
          <p:nvSpPr>
            <p:cNvPr id="32885" name="Text Box 409">
              <a:extLst>
                <a:ext uri="{FF2B5EF4-FFF2-40B4-BE49-F238E27FC236}">
                  <a16:creationId xmlns:a16="http://schemas.microsoft.com/office/drawing/2014/main" id="{00B09C98-6DAB-A05D-0127-216345A21DFD}"/>
                </a:ext>
              </a:extLst>
            </p:cNvPr>
            <p:cNvSpPr txBox="1">
              <a:spLocks noChangeArrowheads="1"/>
            </p:cNvSpPr>
            <p:nvPr/>
          </p:nvSpPr>
          <p:spPr bwMode="auto">
            <a:xfrm>
              <a:off x="4591050" y="3441700"/>
              <a:ext cx="292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1</a:t>
              </a:r>
            </a:p>
          </p:txBody>
        </p:sp>
        <p:sp>
          <p:nvSpPr>
            <p:cNvPr id="32886" name="Text Box 410">
              <a:extLst>
                <a:ext uri="{FF2B5EF4-FFF2-40B4-BE49-F238E27FC236}">
                  <a16:creationId xmlns:a16="http://schemas.microsoft.com/office/drawing/2014/main" id="{28004B33-6D30-59D9-B97A-C1A70DA05821}"/>
                </a:ext>
              </a:extLst>
            </p:cNvPr>
            <p:cNvSpPr txBox="1">
              <a:spLocks noChangeArrowheads="1"/>
            </p:cNvSpPr>
            <p:nvPr/>
          </p:nvSpPr>
          <p:spPr bwMode="auto">
            <a:xfrm>
              <a:off x="4832350" y="3441700"/>
              <a:ext cx="292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2</a:t>
              </a:r>
            </a:p>
          </p:txBody>
        </p:sp>
        <p:sp>
          <p:nvSpPr>
            <p:cNvPr id="32887" name="Text Box 411">
              <a:extLst>
                <a:ext uri="{FF2B5EF4-FFF2-40B4-BE49-F238E27FC236}">
                  <a16:creationId xmlns:a16="http://schemas.microsoft.com/office/drawing/2014/main" id="{1876DF68-B9B1-6EF3-5738-9D8CD1F6868B}"/>
                </a:ext>
              </a:extLst>
            </p:cNvPr>
            <p:cNvSpPr txBox="1">
              <a:spLocks noChangeArrowheads="1"/>
            </p:cNvSpPr>
            <p:nvPr/>
          </p:nvSpPr>
          <p:spPr bwMode="auto">
            <a:xfrm>
              <a:off x="5086350" y="3441700"/>
              <a:ext cx="292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3</a:t>
              </a:r>
            </a:p>
          </p:txBody>
        </p:sp>
        <p:sp>
          <p:nvSpPr>
            <p:cNvPr id="32888" name="Text Box 412">
              <a:extLst>
                <a:ext uri="{FF2B5EF4-FFF2-40B4-BE49-F238E27FC236}">
                  <a16:creationId xmlns:a16="http://schemas.microsoft.com/office/drawing/2014/main" id="{7E90316D-92F7-114B-5759-128B6F550D67}"/>
                </a:ext>
              </a:extLst>
            </p:cNvPr>
            <p:cNvSpPr txBox="1">
              <a:spLocks noChangeArrowheads="1"/>
            </p:cNvSpPr>
            <p:nvPr/>
          </p:nvSpPr>
          <p:spPr bwMode="auto">
            <a:xfrm>
              <a:off x="5327650" y="3441700"/>
              <a:ext cx="292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4</a:t>
              </a:r>
            </a:p>
          </p:txBody>
        </p:sp>
        <p:sp>
          <p:nvSpPr>
            <p:cNvPr id="32889" name="Text Box 413">
              <a:extLst>
                <a:ext uri="{FF2B5EF4-FFF2-40B4-BE49-F238E27FC236}">
                  <a16:creationId xmlns:a16="http://schemas.microsoft.com/office/drawing/2014/main" id="{03133140-F5CA-5EEA-F388-6E74A8288EE0}"/>
                </a:ext>
              </a:extLst>
            </p:cNvPr>
            <p:cNvSpPr txBox="1">
              <a:spLocks noChangeArrowheads="1"/>
            </p:cNvSpPr>
            <p:nvPr/>
          </p:nvSpPr>
          <p:spPr bwMode="auto">
            <a:xfrm>
              <a:off x="5581650" y="3441700"/>
              <a:ext cx="292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5</a:t>
              </a:r>
            </a:p>
          </p:txBody>
        </p:sp>
        <p:sp>
          <p:nvSpPr>
            <p:cNvPr id="32890" name="Text Box 414">
              <a:extLst>
                <a:ext uri="{FF2B5EF4-FFF2-40B4-BE49-F238E27FC236}">
                  <a16:creationId xmlns:a16="http://schemas.microsoft.com/office/drawing/2014/main" id="{CCDED900-5180-73C3-70F3-C2E2B4E21943}"/>
                </a:ext>
              </a:extLst>
            </p:cNvPr>
            <p:cNvSpPr txBox="1">
              <a:spLocks noChangeArrowheads="1"/>
            </p:cNvSpPr>
            <p:nvPr/>
          </p:nvSpPr>
          <p:spPr bwMode="auto">
            <a:xfrm>
              <a:off x="5835650" y="3441700"/>
              <a:ext cx="292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6</a:t>
              </a:r>
            </a:p>
          </p:txBody>
        </p:sp>
        <p:sp>
          <p:nvSpPr>
            <p:cNvPr id="32891" name="Text Box 415">
              <a:extLst>
                <a:ext uri="{FF2B5EF4-FFF2-40B4-BE49-F238E27FC236}">
                  <a16:creationId xmlns:a16="http://schemas.microsoft.com/office/drawing/2014/main" id="{ACD3D066-C5FF-FAB5-ECD0-B6A9E862D8F2}"/>
                </a:ext>
              </a:extLst>
            </p:cNvPr>
            <p:cNvSpPr txBox="1">
              <a:spLocks noChangeArrowheads="1"/>
            </p:cNvSpPr>
            <p:nvPr/>
          </p:nvSpPr>
          <p:spPr bwMode="auto">
            <a:xfrm>
              <a:off x="6076950" y="3441700"/>
              <a:ext cx="292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7</a:t>
              </a:r>
            </a:p>
          </p:txBody>
        </p:sp>
        <p:sp>
          <p:nvSpPr>
            <p:cNvPr id="32892" name="Text Box 416">
              <a:extLst>
                <a:ext uri="{FF2B5EF4-FFF2-40B4-BE49-F238E27FC236}">
                  <a16:creationId xmlns:a16="http://schemas.microsoft.com/office/drawing/2014/main" id="{ADB0E573-4A6C-677D-9D4D-48A2B03766FD}"/>
                </a:ext>
              </a:extLst>
            </p:cNvPr>
            <p:cNvSpPr txBox="1">
              <a:spLocks noChangeArrowheads="1"/>
            </p:cNvSpPr>
            <p:nvPr/>
          </p:nvSpPr>
          <p:spPr bwMode="auto">
            <a:xfrm>
              <a:off x="6337300" y="3448050"/>
              <a:ext cx="292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8</a:t>
              </a:r>
            </a:p>
          </p:txBody>
        </p:sp>
        <p:sp>
          <p:nvSpPr>
            <p:cNvPr id="32893" name="Text Box 417">
              <a:extLst>
                <a:ext uri="{FF2B5EF4-FFF2-40B4-BE49-F238E27FC236}">
                  <a16:creationId xmlns:a16="http://schemas.microsoft.com/office/drawing/2014/main" id="{8615C90A-D582-B0F1-F27F-121174FC0F82}"/>
                </a:ext>
              </a:extLst>
            </p:cNvPr>
            <p:cNvSpPr txBox="1">
              <a:spLocks noChangeArrowheads="1"/>
            </p:cNvSpPr>
            <p:nvPr/>
          </p:nvSpPr>
          <p:spPr bwMode="auto">
            <a:xfrm>
              <a:off x="6578600" y="3441700"/>
              <a:ext cx="292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9</a:t>
              </a:r>
            </a:p>
          </p:txBody>
        </p:sp>
        <p:sp>
          <p:nvSpPr>
            <p:cNvPr id="32894" name="Text Box 418">
              <a:extLst>
                <a:ext uri="{FF2B5EF4-FFF2-40B4-BE49-F238E27FC236}">
                  <a16:creationId xmlns:a16="http://schemas.microsoft.com/office/drawing/2014/main" id="{D9383538-9E97-331B-895C-1FFA3EBB31DC}"/>
                </a:ext>
              </a:extLst>
            </p:cNvPr>
            <p:cNvSpPr txBox="1">
              <a:spLocks noChangeArrowheads="1"/>
            </p:cNvSpPr>
            <p:nvPr/>
          </p:nvSpPr>
          <p:spPr bwMode="auto">
            <a:xfrm>
              <a:off x="6788150" y="3441700"/>
              <a:ext cx="3619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10</a:t>
              </a:r>
            </a:p>
          </p:txBody>
        </p:sp>
        <p:sp>
          <p:nvSpPr>
            <p:cNvPr id="32895" name="Text Box 429">
              <a:extLst>
                <a:ext uri="{FF2B5EF4-FFF2-40B4-BE49-F238E27FC236}">
                  <a16:creationId xmlns:a16="http://schemas.microsoft.com/office/drawing/2014/main" id="{AD724CB6-1EDC-12BE-C8FD-718805827B1C}"/>
                </a:ext>
              </a:extLst>
            </p:cNvPr>
            <p:cNvSpPr txBox="1">
              <a:spLocks noChangeArrowheads="1"/>
            </p:cNvSpPr>
            <p:nvPr/>
          </p:nvSpPr>
          <p:spPr bwMode="auto">
            <a:xfrm>
              <a:off x="7023100" y="3282950"/>
              <a:ext cx="3238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2000"/>
                <a:t>T</a:t>
              </a:r>
            </a:p>
          </p:txBody>
        </p:sp>
        <p:sp>
          <p:nvSpPr>
            <p:cNvPr id="32896" name="Text Box 430">
              <a:extLst>
                <a:ext uri="{FF2B5EF4-FFF2-40B4-BE49-F238E27FC236}">
                  <a16:creationId xmlns:a16="http://schemas.microsoft.com/office/drawing/2014/main" id="{40A3A129-A5C1-AB4F-795A-D3CD93C5D19B}"/>
                </a:ext>
              </a:extLst>
            </p:cNvPr>
            <p:cNvSpPr txBox="1">
              <a:spLocks noChangeArrowheads="1"/>
            </p:cNvSpPr>
            <p:nvPr/>
          </p:nvSpPr>
          <p:spPr bwMode="auto">
            <a:xfrm>
              <a:off x="4298950" y="539750"/>
              <a:ext cx="3238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2000"/>
                <a:t>V</a:t>
              </a:r>
            </a:p>
          </p:txBody>
        </p:sp>
        <p:sp>
          <p:nvSpPr>
            <p:cNvPr id="32897" name="Text Box 431">
              <a:extLst>
                <a:ext uri="{FF2B5EF4-FFF2-40B4-BE49-F238E27FC236}">
                  <a16:creationId xmlns:a16="http://schemas.microsoft.com/office/drawing/2014/main" id="{28A95339-7DE9-A6D4-692F-DB1222C978CB}"/>
                </a:ext>
              </a:extLst>
            </p:cNvPr>
            <p:cNvSpPr txBox="1">
              <a:spLocks noChangeArrowheads="1"/>
            </p:cNvSpPr>
            <p:nvPr/>
          </p:nvSpPr>
          <p:spPr bwMode="auto">
            <a:xfrm>
              <a:off x="4229100" y="3162300"/>
              <a:ext cx="34448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10</a:t>
              </a:r>
            </a:p>
          </p:txBody>
        </p:sp>
        <p:sp>
          <p:nvSpPr>
            <p:cNvPr id="32898" name="Text Box 432">
              <a:extLst>
                <a:ext uri="{FF2B5EF4-FFF2-40B4-BE49-F238E27FC236}">
                  <a16:creationId xmlns:a16="http://schemas.microsoft.com/office/drawing/2014/main" id="{6154E71B-92A4-5F05-D96D-663C4549BBA4}"/>
                </a:ext>
              </a:extLst>
            </p:cNvPr>
            <p:cNvSpPr txBox="1">
              <a:spLocks noChangeArrowheads="1"/>
            </p:cNvSpPr>
            <p:nvPr/>
          </p:nvSpPr>
          <p:spPr bwMode="auto">
            <a:xfrm>
              <a:off x="4064000" y="2924175"/>
              <a:ext cx="4905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r" eaLnBrk="1" hangingPunct="1">
                <a:spcBef>
                  <a:spcPct val="50000"/>
                </a:spcBef>
              </a:pPr>
              <a:r>
                <a:rPr lang="en-GB" altLang="en-US" sz="1000"/>
                <a:t>20</a:t>
              </a:r>
            </a:p>
          </p:txBody>
        </p:sp>
        <p:sp>
          <p:nvSpPr>
            <p:cNvPr id="32899" name="Text Box 433">
              <a:extLst>
                <a:ext uri="{FF2B5EF4-FFF2-40B4-BE49-F238E27FC236}">
                  <a16:creationId xmlns:a16="http://schemas.microsoft.com/office/drawing/2014/main" id="{2C948A00-B62A-7A5F-F5D7-E52F4CB971A3}"/>
                </a:ext>
              </a:extLst>
            </p:cNvPr>
            <p:cNvSpPr txBox="1">
              <a:spLocks noChangeArrowheads="1"/>
            </p:cNvSpPr>
            <p:nvPr/>
          </p:nvSpPr>
          <p:spPr bwMode="auto">
            <a:xfrm>
              <a:off x="4217988" y="2681288"/>
              <a:ext cx="3460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30</a:t>
              </a:r>
            </a:p>
          </p:txBody>
        </p:sp>
        <p:sp>
          <p:nvSpPr>
            <p:cNvPr id="32900" name="Text Box 434">
              <a:extLst>
                <a:ext uri="{FF2B5EF4-FFF2-40B4-BE49-F238E27FC236}">
                  <a16:creationId xmlns:a16="http://schemas.microsoft.com/office/drawing/2014/main" id="{A5DD8760-E308-64B7-4FA3-F0FB4FA8E1AC}"/>
                </a:ext>
              </a:extLst>
            </p:cNvPr>
            <p:cNvSpPr txBox="1">
              <a:spLocks noChangeArrowheads="1"/>
            </p:cNvSpPr>
            <p:nvPr/>
          </p:nvSpPr>
          <p:spPr bwMode="auto">
            <a:xfrm>
              <a:off x="4064000" y="2428875"/>
              <a:ext cx="4905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r" eaLnBrk="1" hangingPunct="1">
                <a:spcBef>
                  <a:spcPct val="50000"/>
                </a:spcBef>
              </a:pPr>
              <a:r>
                <a:rPr lang="en-GB" altLang="en-US" sz="1000"/>
                <a:t>40</a:t>
              </a:r>
            </a:p>
          </p:txBody>
        </p:sp>
        <p:sp>
          <p:nvSpPr>
            <p:cNvPr id="32901" name="Text Box 435">
              <a:extLst>
                <a:ext uri="{FF2B5EF4-FFF2-40B4-BE49-F238E27FC236}">
                  <a16:creationId xmlns:a16="http://schemas.microsoft.com/office/drawing/2014/main" id="{2A91FD07-E6A1-CB81-1313-2B7DC6DBA0CF}"/>
                </a:ext>
              </a:extLst>
            </p:cNvPr>
            <p:cNvSpPr txBox="1">
              <a:spLocks noChangeArrowheads="1"/>
            </p:cNvSpPr>
            <p:nvPr/>
          </p:nvSpPr>
          <p:spPr bwMode="auto">
            <a:xfrm>
              <a:off x="4064000" y="2166938"/>
              <a:ext cx="4905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r" eaLnBrk="1" hangingPunct="1">
                <a:spcBef>
                  <a:spcPct val="50000"/>
                </a:spcBef>
              </a:pPr>
              <a:r>
                <a:rPr lang="en-GB" altLang="en-US" sz="1000"/>
                <a:t>50</a:t>
              </a:r>
            </a:p>
          </p:txBody>
        </p:sp>
        <p:sp>
          <p:nvSpPr>
            <p:cNvPr id="32902" name="Text Box 436">
              <a:extLst>
                <a:ext uri="{FF2B5EF4-FFF2-40B4-BE49-F238E27FC236}">
                  <a16:creationId xmlns:a16="http://schemas.microsoft.com/office/drawing/2014/main" id="{51C57C20-BA67-2D6A-7EFD-CD38BD0465C2}"/>
                </a:ext>
              </a:extLst>
            </p:cNvPr>
            <p:cNvSpPr txBox="1">
              <a:spLocks noChangeArrowheads="1"/>
            </p:cNvSpPr>
            <p:nvPr/>
          </p:nvSpPr>
          <p:spPr bwMode="auto">
            <a:xfrm>
              <a:off x="4064000" y="1924050"/>
              <a:ext cx="4953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r" eaLnBrk="1" hangingPunct="1">
                <a:spcBef>
                  <a:spcPct val="50000"/>
                </a:spcBef>
              </a:pPr>
              <a:r>
                <a:rPr lang="en-GB" altLang="en-US" sz="1000"/>
                <a:t>60</a:t>
              </a:r>
            </a:p>
          </p:txBody>
        </p:sp>
        <p:sp>
          <p:nvSpPr>
            <p:cNvPr id="32903" name="Text Box 437">
              <a:extLst>
                <a:ext uri="{FF2B5EF4-FFF2-40B4-BE49-F238E27FC236}">
                  <a16:creationId xmlns:a16="http://schemas.microsoft.com/office/drawing/2014/main" id="{E756EAF2-8389-7898-3F26-B4D1505D3C7D}"/>
                </a:ext>
              </a:extLst>
            </p:cNvPr>
            <p:cNvSpPr txBox="1">
              <a:spLocks noChangeArrowheads="1"/>
            </p:cNvSpPr>
            <p:nvPr/>
          </p:nvSpPr>
          <p:spPr bwMode="auto">
            <a:xfrm>
              <a:off x="4064000" y="1676400"/>
              <a:ext cx="4905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r" eaLnBrk="1" hangingPunct="1">
                <a:spcBef>
                  <a:spcPct val="50000"/>
                </a:spcBef>
              </a:pPr>
              <a:r>
                <a:rPr lang="en-GB" altLang="en-US" sz="1000"/>
                <a:t>70</a:t>
              </a:r>
            </a:p>
          </p:txBody>
        </p:sp>
        <p:sp>
          <p:nvSpPr>
            <p:cNvPr id="32904" name="Text Box 438">
              <a:extLst>
                <a:ext uri="{FF2B5EF4-FFF2-40B4-BE49-F238E27FC236}">
                  <a16:creationId xmlns:a16="http://schemas.microsoft.com/office/drawing/2014/main" id="{55936AE1-B32E-F790-9B8A-DF232A3D4BF3}"/>
                </a:ext>
              </a:extLst>
            </p:cNvPr>
            <p:cNvSpPr txBox="1">
              <a:spLocks noChangeArrowheads="1"/>
            </p:cNvSpPr>
            <p:nvPr/>
          </p:nvSpPr>
          <p:spPr bwMode="auto">
            <a:xfrm>
              <a:off x="4217988" y="1428750"/>
              <a:ext cx="34131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spcBef>
                  <a:spcPct val="50000"/>
                </a:spcBef>
              </a:pPr>
              <a:r>
                <a:rPr lang="en-GB" altLang="en-US" sz="1000"/>
                <a:t>80</a:t>
              </a:r>
            </a:p>
          </p:txBody>
        </p:sp>
        <p:sp>
          <p:nvSpPr>
            <p:cNvPr id="32905" name="Text Box 439">
              <a:extLst>
                <a:ext uri="{FF2B5EF4-FFF2-40B4-BE49-F238E27FC236}">
                  <a16:creationId xmlns:a16="http://schemas.microsoft.com/office/drawing/2014/main" id="{038F0ADF-446F-56FF-EAB4-C7C96127BF9F}"/>
                </a:ext>
              </a:extLst>
            </p:cNvPr>
            <p:cNvSpPr txBox="1">
              <a:spLocks noChangeArrowheads="1"/>
            </p:cNvSpPr>
            <p:nvPr/>
          </p:nvSpPr>
          <p:spPr bwMode="auto">
            <a:xfrm>
              <a:off x="4064000" y="1171575"/>
              <a:ext cx="4905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r" eaLnBrk="1" hangingPunct="1">
                <a:spcBef>
                  <a:spcPct val="50000"/>
                </a:spcBef>
              </a:pPr>
              <a:r>
                <a:rPr lang="en-GB" altLang="en-US" sz="1000"/>
                <a:t>90</a:t>
              </a:r>
            </a:p>
          </p:txBody>
        </p:sp>
        <p:sp>
          <p:nvSpPr>
            <p:cNvPr id="32906" name="Text Box 440">
              <a:extLst>
                <a:ext uri="{FF2B5EF4-FFF2-40B4-BE49-F238E27FC236}">
                  <a16:creationId xmlns:a16="http://schemas.microsoft.com/office/drawing/2014/main" id="{A3BC7AAC-4A96-7F76-A8C8-ABC23DC71508}"/>
                </a:ext>
              </a:extLst>
            </p:cNvPr>
            <p:cNvSpPr txBox="1">
              <a:spLocks noChangeArrowheads="1"/>
            </p:cNvSpPr>
            <p:nvPr/>
          </p:nvSpPr>
          <p:spPr bwMode="auto">
            <a:xfrm>
              <a:off x="4013200" y="919163"/>
              <a:ext cx="5381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r" eaLnBrk="1" hangingPunct="1">
                <a:spcBef>
                  <a:spcPct val="50000"/>
                </a:spcBef>
              </a:pPr>
              <a:r>
                <a:rPr lang="en-GB" altLang="en-US" sz="1000"/>
                <a:t>100</a:t>
              </a:r>
            </a:p>
          </p:txBody>
        </p:sp>
        <p:sp>
          <p:nvSpPr>
            <p:cNvPr id="32907" name="Line 494">
              <a:extLst>
                <a:ext uri="{FF2B5EF4-FFF2-40B4-BE49-F238E27FC236}">
                  <a16:creationId xmlns:a16="http://schemas.microsoft.com/office/drawing/2014/main" id="{436BE436-8E5E-C910-5432-0D9D9C5457CA}"/>
                </a:ext>
              </a:extLst>
            </p:cNvPr>
            <p:cNvSpPr>
              <a:spLocks noChangeShapeType="1"/>
            </p:cNvSpPr>
            <p:nvPr/>
          </p:nvSpPr>
          <p:spPr bwMode="auto">
            <a:xfrm flipH="1">
              <a:off x="4462220" y="977900"/>
              <a:ext cx="1749667" cy="1779563"/>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2908" name="Text Box 430">
              <a:extLst>
                <a:ext uri="{FF2B5EF4-FFF2-40B4-BE49-F238E27FC236}">
                  <a16:creationId xmlns:a16="http://schemas.microsoft.com/office/drawing/2014/main" id="{8F59FD4E-6700-293D-D253-AEB648B6097A}"/>
                </a:ext>
              </a:extLst>
            </p:cNvPr>
            <p:cNvSpPr txBox="1">
              <a:spLocks noChangeArrowheads="1"/>
            </p:cNvSpPr>
            <p:nvPr/>
          </p:nvSpPr>
          <p:spPr bwMode="auto">
            <a:xfrm rot="-5400000">
              <a:off x="3403600" y="1771590"/>
              <a:ext cx="10937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spcBef>
                  <a:spcPct val="50000"/>
                </a:spcBef>
              </a:pPr>
              <a:r>
                <a:rPr lang="en-GB" altLang="en-US" sz="2000"/>
                <a:t>Cost £</a:t>
              </a:r>
            </a:p>
          </p:txBody>
        </p:sp>
        <p:sp>
          <p:nvSpPr>
            <p:cNvPr id="32909" name="Text Box 430">
              <a:extLst>
                <a:ext uri="{FF2B5EF4-FFF2-40B4-BE49-F238E27FC236}">
                  <a16:creationId xmlns:a16="http://schemas.microsoft.com/office/drawing/2014/main" id="{23389415-27AB-89F3-02AE-9AFC944B7DE2}"/>
                </a:ext>
              </a:extLst>
            </p:cNvPr>
            <p:cNvSpPr txBox="1">
              <a:spLocks noChangeArrowheads="1"/>
            </p:cNvSpPr>
            <p:nvPr/>
          </p:nvSpPr>
          <p:spPr bwMode="auto">
            <a:xfrm>
              <a:off x="5073650" y="3724215"/>
              <a:ext cx="17208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spcBef>
                  <a:spcPct val="50000"/>
                </a:spcBef>
              </a:pPr>
              <a:r>
                <a:rPr lang="en-GB" altLang="en-US" sz="2000"/>
                <a:t>Time (hours)</a:t>
              </a:r>
            </a:p>
          </p:txBody>
        </p:sp>
      </p:grpSp>
      <p:sp>
        <p:nvSpPr>
          <p:cNvPr id="32772" name="TextBox 544">
            <a:extLst>
              <a:ext uri="{FF2B5EF4-FFF2-40B4-BE49-F238E27FC236}">
                <a16:creationId xmlns:a16="http://schemas.microsoft.com/office/drawing/2014/main" id="{1F303663-61AD-EBBC-851D-77D3FCBEC970}"/>
              </a:ext>
            </a:extLst>
          </p:cNvPr>
          <p:cNvSpPr txBox="1">
            <a:spLocks noChangeArrowheads="1"/>
          </p:cNvSpPr>
          <p:nvPr/>
        </p:nvSpPr>
        <p:spPr bwMode="auto">
          <a:xfrm>
            <a:off x="52388" y="914400"/>
            <a:ext cx="910113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200"/>
              <a:t>The cost for hiring a electrician per hour is shown in graphical form.</a:t>
            </a:r>
          </a:p>
        </p:txBody>
      </p:sp>
      <p:sp>
        <p:nvSpPr>
          <p:cNvPr id="546" name="TextBox 545">
            <a:extLst>
              <a:ext uri="{FF2B5EF4-FFF2-40B4-BE49-F238E27FC236}">
                <a16:creationId xmlns:a16="http://schemas.microsoft.com/office/drawing/2014/main" id="{CE452759-71EF-10CE-6DBC-AFE445F0BC03}"/>
              </a:ext>
            </a:extLst>
          </p:cNvPr>
          <p:cNvSpPr txBox="1">
            <a:spLocks noChangeArrowheads="1"/>
          </p:cNvSpPr>
          <p:nvPr/>
        </p:nvSpPr>
        <p:spPr bwMode="auto">
          <a:xfrm>
            <a:off x="165100" y="2133600"/>
            <a:ext cx="44973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(a)	What is his call-out fee</a:t>
            </a:r>
          </a:p>
        </p:txBody>
      </p:sp>
      <p:sp>
        <p:nvSpPr>
          <p:cNvPr id="547" name="TextBox 546">
            <a:extLst>
              <a:ext uri="{FF2B5EF4-FFF2-40B4-BE49-F238E27FC236}">
                <a16:creationId xmlns:a16="http://schemas.microsoft.com/office/drawing/2014/main" id="{82C87C4B-B776-360E-B306-7DB503784B20}"/>
              </a:ext>
            </a:extLst>
          </p:cNvPr>
          <p:cNvSpPr txBox="1">
            <a:spLocks noChangeArrowheads="1"/>
          </p:cNvSpPr>
          <p:nvPr/>
        </p:nvSpPr>
        <p:spPr bwMode="auto">
          <a:xfrm>
            <a:off x="165100" y="2725738"/>
            <a:ext cx="4510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buFontTx/>
              <a:buAutoNum type="alphaLcParenBoth" startAt="2"/>
            </a:pPr>
            <a:r>
              <a:rPr lang="en-GB" altLang="en-US"/>
              <a:t> 	What is his hourly rate.</a:t>
            </a:r>
          </a:p>
        </p:txBody>
      </p:sp>
      <p:sp>
        <p:nvSpPr>
          <p:cNvPr id="548" name="TextBox 547">
            <a:extLst>
              <a:ext uri="{FF2B5EF4-FFF2-40B4-BE49-F238E27FC236}">
                <a16:creationId xmlns:a16="http://schemas.microsoft.com/office/drawing/2014/main" id="{F7D828AD-6C19-C876-6543-0C1194439D95}"/>
              </a:ext>
            </a:extLst>
          </p:cNvPr>
          <p:cNvSpPr txBox="1">
            <a:spLocks noChangeArrowheads="1"/>
          </p:cNvSpPr>
          <p:nvPr/>
        </p:nvSpPr>
        <p:spPr bwMode="auto">
          <a:xfrm>
            <a:off x="165100" y="3633788"/>
            <a:ext cx="4397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buFontTx/>
              <a:buAutoNum type="alphaLcParenBoth" startAt="3"/>
            </a:pPr>
            <a:r>
              <a:rPr lang="en-GB" altLang="en-US"/>
              <a:t> 	What is the total cost </a:t>
            </a:r>
          </a:p>
          <a:p>
            <a:pPr eaLnBrk="1" hangingPunct="1"/>
            <a:r>
              <a:rPr lang="en-GB" altLang="en-US"/>
              <a:t>		for a 6 hours job.</a:t>
            </a:r>
          </a:p>
        </p:txBody>
      </p:sp>
      <p:sp>
        <p:nvSpPr>
          <p:cNvPr id="550" name="Oval 549">
            <a:extLst>
              <a:ext uri="{FF2B5EF4-FFF2-40B4-BE49-F238E27FC236}">
                <a16:creationId xmlns:a16="http://schemas.microsoft.com/office/drawing/2014/main" id="{635E83E1-E9C5-A1F8-EE2C-33C5B6EE2869}"/>
              </a:ext>
            </a:extLst>
          </p:cNvPr>
          <p:cNvSpPr/>
          <p:nvPr/>
        </p:nvSpPr>
        <p:spPr>
          <a:xfrm>
            <a:off x="7507288" y="2476500"/>
            <a:ext cx="114300" cy="114300"/>
          </a:xfrm>
          <a:prstGeom prst="ellipse">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51" name="Oval 550">
            <a:extLst>
              <a:ext uri="{FF2B5EF4-FFF2-40B4-BE49-F238E27FC236}">
                <a16:creationId xmlns:a16="http://schemas.microsoft.com/office/drawing/2014/main" id="{A56099EB-BD60-EBBC-E124-B5CA1841CDC1}"/>
              </a:ext>
            </a:extLst>
          </p:cNvPr>
          <p:cNvSpPr/>
          <p:nvPr/>
        </p:nvSpPr>
        <p:spPr>
          <a:xfrm>
            <a:off x="6007100" y="3978275"/>
            <a:ext cx="114300" cy="114300"/>
          </a:xfrm>
          <a:prstGeom prst="ellipse">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55" name="TextBox 554">
            <a:extLst>
              <a:ext uri="{FF2B5EF4-FFF2-40B4-BE49-F238E27FC236}">
                <a16:creationId xmlns:a16="http://schemas.microsoft.com/office/drawing/2014/main" id="{65CF44F7-C107-D57D-194D-E719088DB46A}"/>
              </a:ext>
            </a:extLst>
          </p:cNvPr>
          <p:cNvSpPr txBox="1">
            <a:spLocks noChangeArrowheads="1"/>
          </p:cNvSpPr>
          <p:nvPr/>
        </p:nvSpPr>
        <p:spPr bwMode="auto">
          <a:xfrm>
            <a:off x="4902200" y="3962400"/>
            <a:ext cx="1057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(0,30)</a:t>
            </a:r>
          </a:p>
        </p:txBody>
      </p:sp>
      <p:sp>
        <p:nvSpPr>
          <p:cNvPr id="557" name="TextBox 556">
            <a:extLst>
              <a:ext uri="{FF2B5EF4-FFF2-40B4-BE49-F238E27FC236}">
                <a16:creationId xmlns:a16="http://schemas.microsoft.com/office/drawing/2014/main" id="{9AA6865F-5133-2D14-524A-ED39BF4756D7}"/>
              </a:ext>
            </a:extLst>
          </p:cNvPr>
          <p:cNvSpPr txBox="1">
            <a:spLocks noChangeArrowheads="1"/>
          </p:cNvSpPr>
          <p:nvPr/>
        </p:nvSpPr>
        <p:spPr bwMode="auto">
          <a:xfrm>
            <a:off x="4616450" y="2125663"/>
            <a:ext cx="803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FF0000"/>
                </a:solidFill>
              </a:rPr>
              <a:t>£30</a:t>
            </a:r>
          </a:p>
        </p:txBody>
      </p:sp>
      <p:sp>
        <p:nvSpPr>
          <p:cNvPr id="566" name="TextBox 565">
            <a:extLst>
              <a:ext uri="{FF2B5EF4-FFF2-40B4-BE49-F238E27FC236}">
                <a16:creationId xmlns:a16="http://schemas.microsoft.com/office/drawing/2014/main" id="{7670A5AA-2C56-AF25-9158-2226FDDA6999}"/>
              </a:ext>
            </a:extLst>
          </p:cNvPr>
          <p:cNvSpPr txBox="1">
            <a:spLocks noChangeArrowheads="1"/>
          </p:cNvSpPr>
          <p:nvPr/>
        </p:nvSpPr>
        <p:spPr bwMode="auto">
          <a:xfrm>
            <a:off x="1127125" y="4637088"/>
            <a:ext cx="41005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FF0000"/>
                </a:solidFill>
              </a:rPr>
              <a:t>Total C = 30 + 6 x 10 = £90</a:t>
            </a:r>
          </a:p>
        </p:txBody>
      </p:sp>
      <p:sp>
        <p:nvSpPr>
          <p:cNvPr id="153" name="TextBox 152">
            <a:extLst>
              <a:ext uri="{FF2B5EF4-FFF2-40B4-BE49-F238E27FC236}">
                <a16:creationId xmlns:a16="http://schemas.microsoft.com/office/drawing/2014/main" id="{9D4B3712-7172-073E-D7C7-2A9DC0CE027C}"/>
              </a:ext>
            </a:extLst>
          </p:cNvPr>
          <p:cNvSpPr txBox="1">
            <a:spLocks noChangeArrowheads="1"/>
          </p:cNvSpPr>
          <p:nvPr/>
        </p:nvSpPr>
        <p:spPr bwMode="auto">
          <a:xfrm>
            <a:off x="4572000" y="2700338"/>
            <a:ext cx="752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FF0000"/>
                </a:solidFill>
              </a:rPr>
              <a:t>£10</a:t>
            </a:r>
          </a:p>
        </p:txBody>
      </p:sp>
    </p:spTree>
  </p:cSld>
  <p:clrMapOvr>
    <a:masterClrMapping/>
  </p:clrMapOvr>
  <p:transition spd="med">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546"/>
                                        </p:tgtEl>
                                        <p:attrNameLst>
                                          <p:attrName>style.visibility</p:attrName>
                                        </p:attrNameLst>
                                      </p:cBhvr>
                                      <p:to>
                                        <p:strVal val="visible"/>
                                      </p:to>
                                    </p:set>
                                    <p:anim calcmode="discrete" valueType="clr">
                                      <p:cBhvr override="childStyle">
                                        <p:cTn id="7" dur="80"/>
                                        <p:tgtEl>
                                          <p:spTgt spid="54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46"/>
                                        </p:tgtEl>
                                        <p:attrNameLst>
                                          <p:attrName>fillcolor</p:attrName>
                                        </p:attrNameLst>
                                      </p:cBhvr>
                                      <p:tavLst>
                                        <p:tav tm="0">
                                          <p:val>
                                            <p:clrVal>
                                              <a:schemeClr val="accent2"/>
                                            </p:clrVal>
                                          </p:val>
                                        </p:tav>
                                        <p:tav tm="50000">
                                          <p:val>
                                            <p:clrVal>
                                              <a:schemeClr val="hlink"/>
                                            </p:clrVal>
                                          </p:val>
                                        </p:tav>
                                      </p:tavLst>
                                    </p:anim>
                                    <p:set>
                                      <p:cBhvr>
                                        <p:cTn id="9" dur="80"/>
                                        <p:tgtEl>
                                          <p:spTgt spid="54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551"/>
                                        </p:tgtEl>
                                        <p:attrNameLst>
                                          <p:attrName>style.visibility</p:attrName>
                                        </p:attrNameLst>
                                      </p:cBhvr>
                                      <p:to>
                                        <p:strVal val="visible"/>
                                      </p:to>
                                    </p:set>
                                    <p:anim calcmode="lin" valueType="num">
                                      <p:cBhvr>
                                        <p:cTn id="14" dur="500" fill="hold"/>
                                        <p:tgtEl>
                                          <p:spTgt spid="551"/>
                                        </p:tgtEl>
                                        <p:attrNameLst>
                                          <p:attrName>ppt_w</p:attrName>
                                        </p:attrNameLst>
                                      </p:cBhvr>
                                      <p:tavLst>
                                        <p:tav tm="0">
                                          <p:val>
                                            <p:fltVal val="0"/>
                                          </p:val>
                                        </p:tav>
                                        <p:tav tm="100000">
                                          <p:val>
                                            <p:strVal val="#ppt_w"/>
                                          </p:val>
                                        </p:tav>
                                      </p:tavLst>
                                    </p:anim>
                                    <p:anim calcmode="lin" valueType="num">
                                      <p:cBhvr>
                                        <p:cTn id="15" dur="500" fill="hold"/>
                                        <p:tgtEl>
                                          <p:spTgt spid="551"/>
                                        </p:tgtEl>
                                        <p:attrNameLst>
                                          <p:attrName>ppt_h</p:attrName>
                                        </p:attrNameLst>
                                      </p:cBhvr>
                                      <p:tavLst>
                                        <p:tav tm="0">
                                          <p:val>
                                            <p:fltVal val="0"/>
                                          </p:val>
                                        </p:tav>
                                        <p:tav tm="100000">
                                          <p:val>
                                            <p:strVal val="#ppt_h"/>
                                          </p:val>
                                        </p:tav>
                                      </p:tavLst>
                                    </p:anim>
                                    <p:animEffect transition="in" filter="fade">
                                      <p:cBhvr>
                                        <p:cTn id="16" dur="500"/>
                                        <p:tgtEl>
                                          <p:spTgt spid="55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555"/>
                                        </p:tgtEl>
                                        <p:attrNameLst>
                                          <p:attrName>style.visibility</p:attrName>
                                        </p:attrNameLst>
                                      </p:cBhvr>
                                      <p:to>
                                        <p:strVal val="visible"/>
                                      </p:to>
                                    </p:set>
                                    <p:anim calcmode="discrete" valueType="clr">
                                      <p:cBhvr override="childStyle">
                                        <p:cTn id="21" dur="80"/>
                                        <p:tgtEl>
                                          <p:spTgt spid="555"/>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55"/>
                                        </p:tgtEl>
                                        <p:attrNameLst>
                                          <p:attrName>fillcolor</p:attrName>
                                        </p:attrNameLst>
                                      </p:cBhvr>
                                      <p:tavLst>
                                        <p:tav tm="0">
                                          <p:val>
                                            <p:clrVal>
                                              <a:schemeClr val="accent2"/>
                                            </p:clrVal>
                                          </p:val>
                                        </p:tav>
                                        <p:tav tm="50000">
                                          <p:val>
                                            <p:clrVal>
                                              <a:schemeClr val="hlink"/>
                                            </p:clrVal>
                                          </p:val>
                                        </p:tav>
                                      </p:tavLst>
                                    </p:anim>
                                    <p:set>
                                      <p:cBhvr>
                                        <p:cTn id="23" dur="80"/>
                                        <p:tgtEl>
                                          <p:spTgt spid="555"/>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557"/>
                                        </p:tgtEl>
                                        <p:attrNameLst>
                                          <p:attrName>style.visibility</p:attrName>
                                        </p:attrNameLst>
                                      </p:cBhvr>
                                      <p:to>
                                        <p:strVal val="visible"/>
                                      </p:to>
                                    </p:set>
                                    <p:anim calcmode="discrete" valueType="clr">
                                      <p:cBhvr override="childStyle">
                                        <p:cTn id="28" dur="80"/>
                                        <p:tgtEl>
                                          <p:spTgt spid="557"/>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557"/>
                                        </p:tgtEl>
                                        <p:attrNameLst>
                                          <p:attrName>fillcolor</p:attrName>
                                        </p:attrNameLst>
                                      </p:cBhvr>
                                      <p:tavLst>
                                        <p:tav tm="0">
                                          <p:val>
                                            <p:clrVal>
                                              <a:schemeClr val="accent2"/>
                                            </p:clrVal>
                                          </p:val>
                                        </p:tav>
                                        <p:tav tm="50000">
                                          <p:val>
                                            <p:clrVal>
                                              <a:schemeClr val="hlink"/>
                                            </p:clrVal>
                                          </p:val>
                                        </p:tav>
                                      </p:tavLst>
                                    </p:anim>
                                    <p:set>
                                      <p:cBhvr>
                                        <p:cTn id="30" dur="80"/>
                                        <p:tgtEl>
                                          <p:spTgt spid="557"/>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547"/>
                                        </p:tgtEl>
                                        <p:attrNameLst>
                                          <p:attrName>style.visibility</p:attrName>
                                        </p:attrNameLst>
                                      </p:cBhvr>
                                      <p:to>
                                        <p:strVal val="visible"/>
                                      </p:to>
                                    </p:set>
                                    <p:anim calcmode="discrete" valueType="clr">
                                      <p:cBhvr override="childStyle">
                                        <p:cTn id="35" dur="80"/>
                                        <p:tgtEl>
                                          <p:spTgt spid="547"/>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547"/>
                                        </p:tgtEl>
                                        <p:attrNameLst>
                                          <p:attrName>fillcolor</p:attrName>
                                        </p:attrNameLst>
                                      </p:cBhvr>
                                      <p:tavLst>
                                        <p:tav tm="0">
                                          <p:val>
                                            <p:clrVal>
                                              <a:schemeClr val="accent2"/>
                                            </p:clrVal>
                                          </p:val>
                                        </p:tav>
                                        <p:tav tm="50000">
                                          <p:val>
                                            <p:clrVal>
                                              <a:schemeClr val="hlink"/>
                                            </p:clrVal>
                                          </p:val>
                                        </p:tav>
                                      </p:tavLst>
                                    </p:anim>
                                    <p:set>
                                      <p:cBhvr>
                                        <p:cTn id="37" dur="80"/>
                                        <p:tgtEl>
                                          <p:spTgt spid="547"/>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153"/>
                                        </p:tgtEl>
                                        <p:attrNameLst>
                                          <p:attrName>style.visibility</p:attrName>
                                        </p:attrNameLst>
                                      </p:cBhvr>
                                      <p:to>
                                        <p:strVal val="visible"/>
                                      </p:to>
                                    </p:set>
                                    <p:anim calcmode="discrete" valueType="clr">
                                      <p:cBhvr override="childStyle">
                                        <p:cTn id="42" dur="80"/>
                                        <p:tgtEl>
                                          <p:spTgt spid="153"/>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53"/>
                                        </p:tgtEl>
                                        <p:attrNameLst>
                                          <p:attrName>fillcolor</p:attrName>
                                        </p:attrNameLst>
                                      </p:cBhvr>
                                      <p:tavLst>
                                        <p:tav tm="0">
                                          <p:val>
                                            <p:clrVal>
                                              <a:schemeClr val="accent2"/>
                                            </p:clrVal>
                                          </p:val>
                                        </p:tav>
                                        <p:tav tm="50000">
                                          <p:val>
                                            <p:clrVal>
                                              <a:schemeClr val="hlink"/>
                                            </p:clrVal>
                                          </p:val>
                                        </p:tav>
                                      </p:tavLst>
                                    </p:anim>
                                    <p:set>
                                      <p:cBhvr>
                                        <p:cTn id="44" dur="80"/>
                                        <p:tgtEl>
                                          <p:spTgt spid="153"/>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7" presetClass="entr" presetSubtype="0" fill="hold" nodeType="clickEffect">
                                  <p:stCondLst>
                                    <p:cond delay="0"/>
                                  </p:stCondLst>
                                  <p:iterate type="lt">
                                    <p:tmPct val="50000"/>
                                  </p:iterate>
                                  <p:childTnLst>
                                    <p:set>
                                      <p:cBhvr>
                                        <p:cTn id="48" dur="1" fill="hold">
                                          <p:stCondLst>
                                            <p:cond delay="0"/>
                                          </p:stCondLst>
                                        </p:cTn>
                                        <p:tgtEl>
                                          <p:spTgt spid="548"/>
                                        </p:tgtEl>
                                        <p:attrNameLst>
                                          <p:attrName>style.visibility</p:attrName>
                                        </p:attrNameLst>
                                      </p:cBhvr>
                                      <p:to>
                                        <p:strVal val="visible"/>
                                      </p:to>
                                    </p:set>
                                    <p:anim calcmode="discrete" valueType="clr">
                                      <p:cBhvr override="childStyle">
                                        <p:cTn id="49" dur="80"/>
                                        <p:tgtEl>
                                          <p:spTgt spid="548"/>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548"/>
                                        </p:tgtEl>
                                        <p:attrNameLst>
                                          <p:attrName>fillcolor</p:attrName>
                                        </p:attrNameLst>
                                      </p:cBhvr>
                                      <p:tavLst>
                                        <p:tav tm="0">
                                          <p:val>
                                            <p:clrVal>
                                              <a:schemeClr val="accent2"/>
                                            </p:clrVal>
                                          </p:val>
                                        </p:tav>
                                        <p:tav tm="50000">
                                          <p:val>
                                            <p:clrVal>
                                              <a:schemeClr val="hlink"/>
                                            </p:clrVal>
                                          </p:val>
                                        </p:tav>
                                      </p:tavLst>
                                    </p:anim>
                                    <p:set>
                                      <p:cBhvr>
                                        <p:cTn id="51" dur="80"/>
                                        <p:tgtEl>
                                          <p:spTgt spid="548"/>
                                        </p:tgtEl>
                                        <p:attrNameLst>
                                          <p:attrName>fill.type</p:attrName>
                                        </p:attrNameLst>
                                      </p:cBhvr>
                                      <p:to>
                                        <p:strVal val="solid"/>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53" presetClass="entr" presetSubtype="0" fill="hold" nodeType="clickEffect">
                                  <p:stCondLst>
                                    <p:cond delay="0"/>
                                  </p:stCondLst>
                                  <p:childTnLst>
                                    <p:set>
                                      <p:cBhvr>
                                        <p:cTn id="55" dur="1" fill="hold">
                                          <p:stCondLst>
                                            <p:cond delay="0"/>
                                          </p:stCondLst>
                                        </p:cTn>
                                        <p:tgtEl>
                                          <p:spTgt spid="550"/>
                                        </p:tgtEl>
                                        <p:attrNameLst>
                                          <p:attrName>style.visibility</p:attrName>
                                        </p:attrNameLst>
                                      </p:cBhvr>
                                      <p:to>
                                        <p:strVal val="visible"/>
                                      </p:to>
                                    </p:set>
                                    <p:anim calcmode="lin" valueType="num">
                                      <p:cBhvr>
                                        <p:cTn id="56" dur="500" fill="hold"/>
                                        <p:tgtEl>
                                          <p:spTgt spid="550"/>
                                        </p:tgtEl>
                                        <p:attrNameLst>
                                          <p:attrName>ppt_w</p:attrName>
                                        </p:attrNameLst>
                                      </p:cBhvr>
                                      <p:tavLst>
                                        <p:tav tm="0">
                                          <p:val>
                                            <p:fltVal val="0"/>
                                          </p:val>
                                        </p:tav>
                                        <p:tav tm="100000">
                                          <p:val>
                                            <p:strVal val="#ppt_w"/>
                                          </p:val>
                                        </p:tav>
                                      </p:tavLst>
                                    </p:anim>
                                    <p:anim calcmode="lin" valueType="num">
                                      <p:cBhvr>
                                        <p:cTn id="57" dur="500" fill="hold"/>
                                        <p:tgtEl>
                                          <p:spTgt spid="550"/>
                                        </p:tgtEl>
                                        <p:attrNameLst>
                                          <p:attrName>ppt_h</p:attrName>
                                        </p:attrNameLst>
                                      </p:cBhvr>
                                      <p:tavLst>
                                        <p:tav tm="0">
                                          <p:val>
                                            <p:fltVal val="0"/>
                                          </p:val>
                                        </p:tav>
                                        <p:tav tm="100000">
                                          <p:val>
                                            <p:strVal val="#ppt_h"/>
                                          </p:val>
                                        </p:tav>
                                      </p:tavLst>
                                    </p:anim>
                                    <p:animEffect transition="in" filter="fade">
                                      <p:cBhvr>
                                        <p:cTn id="58" dur="500"/>
                                        <p:tgtEl>
                                          <p:spTgt spid="550"/>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7" presetClass="entr" presetSubtype="0" fill="hold" nodeType="clickEffect">
                                  <p:stCondLst>
                                    <p:cond delay="0"/>
                                  </p:stCondLst>
                                  <p:iterate type="lt">
                                    <p:tmPct val="50000"/>
                                  </p:iterate>
                                  <p:childTnLst>
                                    <p:set>
                                      <p:cBhvr>
                                        <p:cTn id="62" dur="1" fill="hold">
                                          <p:stCondLst>
                                            <p:cond delay="0"/>
                                          </p:stCondLst>
                                        </p:cTn>
                                        <p:tgtEl>
                                          <p:spTgt spid="566"/>
                                        </p:tgtEl>
                                        <p:attrNameLst>
                                          <p:attrName>style.visibility</p:attrName>
                                        </p:attrNameLst>
                                      </p:cBhvr>
                                      <p:to>
                                        <p:strVal val="visible"/>
                                      </p:to>
                                    </p:set>
                                    <p:anim calcmode="discrete" valueType="clr">
                                      <p:cBhvr override="childStyle">
                                        <p:cTn id="63" dur="80"/>
                                        <p:tgtEl>
                                          <p:spTgt spid="566"/>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566"/>
                                        </p:tgtEl>
                                        <p:attrNameLst>
                                          <p:attrName>fillcolor</p:attrName>
                                        </p:attrNameLst>
                                      </p:cBhvr>
                                      <p:tavLst>
                                        <p:tav tm="0">
                                          <p:val>
                                            <p:clrVal>
                                              <a:schemeClr val="accent2"/>
                                            </p:clrVal>
                                          </p:val>
                                        </p:tav>
                                        <p:tav tm="50000">
                                          <p:val>
                                            <p:clrVal>
                                              <a:schemeClr val="hlink"/>
                                            </p:clrVal>
                                          </p:val>
                                        </p:tav>
                                      </p:tavLst>
                                    </p:anim>
                                    <p:set>
                                      <p:cBhvr>
                                        <p:cTn id="65" dur="80"/>
                                        <p:tgtEl>
                                          <p:spTgt spid="56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6" grpId="0"/>
      <p:bldP spid="547" grpId="0"/>
      <p:bldP spid="548" grpId="0"/>
      <p:bldP spid="550" grpId="0" animBg="1"/>
      <p:bldP spid="551" grpId="0" animBg="1"/>
      <p:bldP spid="555" grpId="0"/>
      <p:bldP spid="557" grpId="0"/>
      <p:bldP spid="566" grpId="0"/>
      <p:bldP spid="15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1">
            <a:extLst>
              <a:ext uri="{FF2B5EF4-FFF2-40B4-BE49-F238E27FC236}">
                <a16:creationId xmlns:a16="http://schemas.microsoft.com/office/drawing/2014/main" id="{4674E70F-F084-973B-F309-82831BED1D88}"/>
              </a:ext>
            </a:extLst>
          </p:cNvPr>
          <p:cNvSpPr>
            <a:spLocks noGrp="1"/>
          </p:cNvSpPr>
          <p:nvPr>
            <p:ph type="dt" sz="quarter" idx="10"/>
          </p:nvPr>
        </p:nvSpPr>
        <p:spPr/>
        <p:txBody>
          <a:bodyPr/>
          <a:lstStyle/>
          <a:p>
            <a:pPr>
              <a:defRPr/>
            </a:pPr>
            <a:fld id="{4A10899B-1424-4341-979A-B0EE8482AC06}" type="datetime5">
              <a:rPr lang="en-GB"/>
              <a:pPr>
                <a:defRPr/>
              </a:pPr>
              <a:t>4-Jul-26</a:t>
            </a:fld>
            <a:endParaRPr lang="en-GB"/>
          </a:p>
        </p:txBody>
      </p:sp>
      <p:sp>
        <p:nvSpPr>
          <p:cNvPr id="11" name="Footer Placeholder 2">
            <a:extLst>
              <a:ext uri="{FF2B5EF4-FFF2-40B4-BE49-F238E27FC236}">
                <a16:creationId xmlns:a16="http://schemas.microsoft.com/office/drawing/2014/main" id="{19B75E04-A08E-4B6A-37E6-5848837751B4}"/>
              </a:ext>
            </a:extLst>
          </p:cNvPr>
          <p:cNvSpPr>
            <a:spLocks noGrp="1"/>
          </p:cNvSpPr>
          <p:nvPr>
            <p:ph type="ftr" sz="quarter" idx="11"/>
          </p:nvPr>
        </p:nvSpPr>
        <p:spPr/>
        <p:txBody>
          <a:bodyPr/>
          <a:lstStyle/>
          <a:p>
            <a:pPr>
              <a:defRPr/>
            </a:pPr>
            <a:r>
              <a:rPr lang="en-GB"/>
              <a:t>Created by Mr. Lafferty Maths Dept.</a:t>
            </a:r>
          </a:p>
        </p:txBody>
      </p:sp>
      <p:sp>
        <p:nvSpPr>
          <p:cNvPr id="33796" name="Rectangle 2">
            <a:extLst>
              <a:ext uri="{FF2B5EF4-FFF2-40B4-BE49-F238E27FC236}">
                <a16:creationId xmlns:a16="http://schemas.microsoft.com/office/drawing/2014/main" id="{B53C77BD-8F7E-A54B-A32B-DBA3E19DA811}"/>
              </a:ext>
            </a:extLst>
          </p:cNvPr>
          <p:cNvSpPr>
            <a:spLocks noChangeArrowheads="1"/>
          </p:cNvSpPr>
          <p:nvPr/>
        </p:nvSpPr>
        <p:spPr bwMode="auto">
          <a:xfrm>
            <a:off x="2133600" y="4783138"/>
            <a:ext cx="5626100" cy="98425"/>
          </a:xfrm>
          <a:prstGeom prst="rect">
            <a:avLst/>
          </a:prstGeom>
          <a:solidFill>
            <a:srgbClr val="FF3300"/>
          </a:solidFill>
          <a:ln w="9525">
            <a:solidFill>
              <a:srgbClr val="000000"/>
            </a:solidFill>
            <a:miter lim="800000"/>
            <a:headEnd/>
            <a:tailEnd/>
          </a:ln>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33797" name="Text Box 3">
            <a:extLst>
              <a:ext uri="{FF2B5EF4-FFF2-40B4-BE49-F238E27FC236}">
                <a16:creationId xmlns:a16="http://schemas.microsoft.com/office/drawing/2014/main" id="{54656EFA-1250-DF93-EF73-694CCE56B929}"/>
              </a:ext>
            </a:extLst>
          </p:cNvPr>
          <p:cNvSpPr txBox="1">
            <a:spLocks noChangeArrowheads="1"/>
          </p:cNvSpPr>
          <p:nvPr/>
        </p:nvSpPr>
        <p:spPr bwMode="auto">
          <a:xfrm>
            <a:off x="2352675" y="2220913"/>
            <a:ext cx="5195888" cy="2554287"/>
          </a:xfrm>
          <a:prstGeom prst="rect">
            <a:avLst/>
          </a:prstGeom>
          <a:solidFill>
            <a:srgbClr val="000000"/>
          </a:solidFill>
          <a:ln w="76200">
            <a:solidFill>
              <a:srgbClr val="CC3300"/>
            </a:solidFill>
            <a:miter lim="800000"/>
            <a:headEnd/>
            <a:tailEnd/>
          </a:ln>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000"/>
              <a:t>Now Try </a:t>
            </a:r>
          </a:p>
          <a:p>
            <a:pPr algn="ctr" eaLnBrk="1" hangingPunct="1"/>
            <a:r>
              <a:rPr lang="en-GB" altLang="en-US" sz="4000"/>
              <a:t>TJ N4 Lifeskills</a:t>
            </a:r>
          </a:p>
          <a:p>
            <a:pPr algn="ctr" eaLnBrk="1" hangingPunct="1"/>
            <a:r>
              <a:rPr lang="en-GB" altLang="en-US" sz="4000"/>
              <a:t>Exercise 2</a:t>
            </a:r>
          </a:p>
          <a:p>
            <a:pPr algn="ctr" eaLnBrk="1" hangingPunct="1"/>
            <a:r>
              <a:rPr lang="en-GB" altLang="en-US" sz="4000"/>
              <a:t>Ch28 (page 226)</a:t>
            </a:r>
          </a:p>
        </p:txBody>
      </p:sp>
      <p:pic>
        <p:nvPicPr>
          <p:cNvPr id="33798" name="Picture 4" descr="ag00463_">
            <a:extLst>
              <a:ext uri="{FF2B5EF4-FFF2-40B4-BE49-F238E27FC236}">
                <a16:creationId xmlns:a16="http://schemas.microsoft.com/office/drawing/2014/main" id="{4B620396-0796-6F1B-05CB-80928F98B5A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39763" y="3059113"/>
            <a:ext cx="3016250"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5" descr="scottishflag">
            <a:extLst>
              <a:ext uri="{FF2B5EF4-FFF2-40B4-BE49-F238E27FC236}">
                <a16:creationId xmlns:a16="http://schemas.microsoft.com/office/drawing/2014/main" id="{B3AC0825-9B47-AF29-7162-8D5A747B846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6" descr="Office Objects 0572">
            <a:extLst>
              <a:ext uri="{FF2B5EF4-FFF2-40B4-BE49-F238E27FC236}">
                <a16:creationId xmlns:a16="http://schemas.microsoft.com/office/drawing/2014/main" id="{48C773E6-D12B-12F7-2F05-7229BD60E4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1" name="Text Box 7">
            <a:extLst>
              <a:ext uri="{FF2B5EF4-FFF2-40B4-BE49-F238E27FC236}">
                <a16:creationId xmlns:a16="http://schemas.microsoft.com/office/drawing/2014/main" id="{C493221A-F39D-F787-7D18-E0D5AC672AA0}"/>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33802" name="Rectangle 10">
            <a:extLst>
              <a:ext uri="{FF2B5EF4-FFF2-40B4-BE49-F238E27FC236}">
                <a16:creationId xmlns:a16="http://schemas.microsoft.com/office/drawing/2014/main" id="{1B4DD5DD-B7DA-FDA7-3B8B-E68D603ED086}"/>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Service</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AA16E1D7-0BB9-37A3-A159-FF5D375FBF62}"/>
              </a:ext>
            </a:extLst>
          </p:cNvPr>
          <p:cNvSpPr>
            <a:spLocks noGrp="1" noChangeArrowheads="1"/>
          </p:cNvSpPr>
          <p:nvPr>
            <p:ph type="dt" sz="quarter" idx="10"/>
          </p:nvPr>
        </p:nvSpPr>
        <p:spPr/>
        <p:txBody>
          <a:bodyPr/>
          <a:lstStyle/>
          <a:p>
            <a:pPr>
              <a:defRPr/>
            </a:pPr>
            <a:fld id="{F3723252-671F-43BC-BA0A-171C2A61D527}" type="datetime5">
              <a:rPr lang="en-GB"/>
              <a:pPr>
                <a:defRPr/>
              </a:pPr>
              <a:t>4-Jul-26</a:t>
            </a:fld>
            <a:endParaRPr lang="en-GB"/>
          </a:p>
        </p:txBody>
      </p:sp>
      <p:sp>
        <p:nvSpPr>
          <p:cNvPr id="8" name="Rectangle 19">
            <a:extLst>
              <a:ext uri="{FF2B5EF4-FFF2-40B4-BE49-F238E27FC236}">
                <a16:creationId xmlns:a16="http://schemas.microsoft.com/office/drawing/2014/main" id="{8FA0EE36-F586-1538-CFF7-BABDD01D990E}"/>
              </a:ext>
            </a:extLst>
          </p:cNvPr>
          <p:cNvSpPr>
            <a:spLocks noGrp="1" noChangeArrowheads="1"/>
          </p:cNvSpPr>
          <p:nvPr>
            <p:ph type="ftr" sz="quarter" idx="11"/>
          </p:nvPr>
        </p:nvSpPr>
        <p:spPr/>
        <p:txBody>
          <a:bodyPr/>
          <a:lstStyle/>
          <a:p>
            <a:pPr>
              <a:defRPr/>
            </a:pPr>
            <a:r>
              <a:rPr lang="en-GB"/>
              <a:t>Created by Mr. Lafferty Maths Dept.</a:t>
            </a:r>
          </a:p>
        </p:txBody>
      </p:sp>
      <p:sp>
        <p:nvSpPr>
          <p:cNvPr id="111618" name="Rectangle 2">
            <a:extLst>
              <a:ext uri="{FF2B5EF4-FFF2-40B4-BE49-F238E27FC236}">
                <a16:creationId xmlns:a16="http://schemas.microsoft.com/office/drawing/2014/main" id="{442914A3-53FF-4E86-2D8D-D05357722AB7}"/>
              </a:ext>
            </a:extLst>
          </p:cNvPr>
          <p:cNvSpPr>
            <a:spLocks noGrp="1" noChangeArrowheads="1"/>
          </p:cNvSpPr>
          <p:nvPr>
            <p:ph type="ctrTitle" idx="4294967295"/>
          </p:nvPr>
        </p:nvSpPr>
        <p:spPr>
          <a:xfrm>
            <a:off x="1712913" y="496888"/>
            <a:ext cx="6843712" cy="949325"/>
          </a:xfrm>
        </p:spPr>
        <p:txBody>
          <a:bodyPr/>
          <a:lstStyle/>
          <a:p>
            <a:pPr eaLnBrk="1" hangingPunct="1">
              <a:defRPr/>
            </a:pPr>
            <a:r>
              <a:rPr lang="en-GB" dirty="0">
                <a:solidFill>
                  <a:srgbClr val="FFFF00"/>
                </a:solidFill>
                <a:latin typeface="Comic Sans MS" pitchFamily="66" charset="0"/>
              </a:rPr>
              <a:t> Starter Questions</a:t>
            </a:r>
          </a:p>
        </p:txBody>
      </p:sp>
      <p:pic>
        <p:nvPicPr>
          <p:cNvPr id="24581" name="Picture 3" descr="scottishflag">
            <a:extLst>
              <a:ext uri="{FF2B5EF4-FFF2-40B4-BE49-F238E27FC236}">
                <a16:creationId xmlns:a16="http://schemas.microsoft.com/office/drawing/2014/main" id="{DB6A1A4F-73C2-93EE-1ED5-C756DC2589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4">
            <a:extLst>
              <a:ext uri="{FF2B5EF4-FFF2-40B4-BE49-F238E27FC236}">
                <a16:creationId xmlns:a16="http://schemas.microsoft.com/office/drawing/2014/main" id="{E85A12E2-8AF6-A847-9E44-8194F5B16E50}"/>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pic>
        <p:nvPicPr>
          <p:cNvPr id="24583" name="Picture 6" descr="Office Objects 0572">
            <a:extLst>
              <a:ext uri="{FF2B5EF4-FFF2-40B4-BE49-F238E27FC236}">
                <a16:creationId xmlns:a16="http://schemas.microsoft.com/office/drawing/2014/main" id="{ECACC2C2-8A9A-0D23-66C9-0263EE80CC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5050" y="227013"/>
            <a:ext cx="1444625"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Text Box 7">
            <a:extLst>
              <a:ext uri="{FF2B5EF4-FFF2-40B4-BE49-F238E27FC236}">
                <a16:creationId xmlns:a16="http://schemas.microsoft.com/office/drawing/2014/main" id="{51D1C622-0346-5601-D8B9-A1E69B9CC574}"/>
              </a:ext>
            </a:extLst>
          </p:cNvPr>
          <p:cNvSpPr txBox="1">
            <a:spLocks noChangeArrowheads="1"/>
          </p:cNvSpPr>
          <p:nvPr/>
        </p:nvSpPr>
        <p:spPr bwMode="auto">
          <a:xfrm>
            <a:off x="1033463" y="2154238"/>
            <a:ext cx="7918450"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buFontTx/>
              <a:buAutoNum type="arabicPeriod"/>
            </a:pPr>
            <a:r>
              <a:rPr lang="en-GB" altLang="en-US" sz="3200">
                <a:solidFill>
                  <a:srgbClr val="FFFF00"/>
                </a:solidFill>
              </a:rPr>
              <a:t>Two numbers add to give 12 and divide to 	give 3. Find the two numbers.</a:t>
            </a:r>
          </a:p>
          <a:p>
            <a:pPr eaLnBrk="1" hangingPunct="1"/>
            <a:endParaRPr lang="en-GB" altLang="en-US" sz="3200">
              <a:solidFill>
                <a:srgbClr val="FFFF00"/>
              </a:solidFill>
            </a:endParaRPr>
          </a:p>
          <a:p>
            <a:pPr eaLnBrk="1" hangingPunct="1"/>
            <a:r>
              <a:rPr lang="en-GB" altLang="en-US" sz="3200">
                <a:solidFill>
                  <a:srgbClr val="FFFF00"/>
                </a:solidFill>
              </a:rPr>
              <a:t>2. Two numbers subtract to give 5 and </a:t>
            </a:r>
          </a:p>
          <a:p>
            <a:pPr eaLnBrk="1" hangingPunct="1"/>
            <a:r>
              <a:rPr lang="en-GB" altLang="en-US" sz="3200">
                <a:solidFill>
                  <a:srgbClr val="FFFF00"/>
                </a:solidFill>
              </a:rPr>
              <a:t>     multiply to 24. Find the two numbers.</a:t>
            </a:r>
          </a:p>
          <a:p>
            <a:pPr eaLnBrk="1" hangingPunct="1"/>
            <a:endParaRPr lang="en-GB" altLang="en-US" sz="3200">
              <a:solidFill>
                <a:srgbClr val="FFFF00"/>
              </a:solidFill>
            </a:endParaRPr>
          </a:p>
          <a:p>
            <a:pPr eaLnBrk="1" hangingPunct="1"/>
            <a:r>
              <a:rPr lang="en-GB" altLang="en-US" sz="3200">
                <a:solidFill>
                  <a:srgbClr val="FFFF00"/>
                </a:solidFill>
              </a:rPr>
              <a:t>3. Make your own question up.</a:t>
            </a:r>
          </a:p>
          <a:p>
            <a:pPr eaLnBrk="1" hangingPunct="1"/>
            <a:endParaRPr lang="en-GB" altLang="en-US" sz="3200">
              <a:solidFill>
                <a:srgbClr val="FFFF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91D19088-2B29-3111-83FB-0AB45A8CD3EE}"/>
              </a:ext>
            </a:extLst>
          </p:cNvPr>
          <p:cNvSpPr>
            <a:spLocks noGrp="1" noChangeArrowheads="1"/>
          </p:cNvSpPr>
          <p:nvPr>
            <p:ph type="dt" sz="quarter" idx="10"/>
          </p:nvPr>
        </p:nvSpPr>
        <p:spPr/>
        <p:txBody>
          <a:bodyPr/>
          <a:lstStyle/>
          <a:p>
            <a:pPr>
              <a:defRPr/>
            </a:pPr>
            <a:fld id="{A71FB723-F7EF-4FC5-AA8E-B859EF4A186A}" type="datetime5">
              <a:rPr lang="en-GB"/>
              <a:pPr>
                <a:defRPr/>
              </a:pPr>
              <a:t>4-Jul-26</a:t>
            </a:fld>
            <a:endParaRPr lang="en-GB"/>
          </a:p>
        </p:txBody>
      </p:sp>
      <p:sp>
        <p:nvSpPr>
          <p:cNvPr id="8" name="Rectangle 19">
            <a:extLst>
              <a:ext uri="{FF2B5EF4-FFF2-40B4-BE49-F238E27FC236}">
                <a16:creationId xmlns:a16="http://schemas.microsoft.com/office/drawing/2014/main" id="{2A0B3768-76F6-8FEA-7BA5-0169616920F6}"/>
              </a:ext>
            </a:extLst>
          </p:cNvPr>
          <p:cNvSpPr>
            <a:spLocks noGrp="1" noChangeArrowheads="1"/>
          </p:cNvSpPr>
          <p:nvPr>
            <p:ph type="ftr" sz="quarter" idx="11"/>
          </p:nvPr>
        </p:nvSpPr>
        <p:spPr/>
        <p:txBody>
          <a:bodyPr/>
          <a:lstStyle/>
          <a:p>
            <a:pPr>
              <a:defRPr/>
            </a:pPr>
            <a:r>
              <a:rPr lang="en-GB"/>
              <a:t>Created by Mr. Lafferty Maths Dept.</a:t>
            </a:r>
          </a:p>
        </p:txBody>
      </p:sp>
      <p:sp>
        <p:nvSpPr>
          <p:cNvPr id="68610" name="Rectangle 2">
            <a:extLst>
              <a:ext uri="{FF2B5EF4-FFF2-40B4-BE49-F238E27FC236}">
                <a16:creationId xmlns:a16="http://schemas.microsoft.com/office/drawing/2014/main" id="{2E7DDEB6-EFEB-B10C-49A1-F41D6962FF62}"/>
              </a:ext>
            </a:extLst>
          </p:cNvPr>
          <p:cNvSpPr>
            <a:spLocks noGrp="1" noChangeArrowheads="1"/>
          </p:cNvSpPr>
          <p:nvPr>
            <p:ph type="ctrTitle" idx="4294967295"/>
          </p:nvPr>
        </p:nvSpPr>
        <p:spPr>
          <a:xfrm>
            <a:off x="1849438" y="496888"/>
            <a:ext cx="6843712" cy="949325"/>
          </a:xfrm>
        </p:spPr>
        <p:txBody>
          <a:bodyPr/>
          <a:lstStyle/>
          <a:p>
            <a:pPr eaLnBrk="1" hangingPunct="1">
              <a:defRPr/>
            </a:pPr>
            <a:r>
              <a:rPr lang="en-GB" dirty="0">
                <a:solidFill>
                  <a:srgbClr val="FFFF00"/>
                </a:solidFill>
                <a:latin typeface="Comic Sans MS" pitchFamily="66" charset="0"/>
              </a:rPr>
              <a:t> Starter Questions</a:t>
            </a:r>
          </a:p>
        </p:txBody>
      </p:sp>
      <p:pic>
        <p:nvPicPr>
          <p:cNvPr id="9222" name="Picture 3" descr="scottishflag">
            <a:extLst>
              <a:ext uri="{FF2B5EF4-FFF2-40B4-BE49-F238E27FC236}">
                <a16:creationId xmlns:a16="http://schemas.microsoft.com/office/drawing/2014/main" id="{EB83A546-6025-CC2A-96FB-6F975AA5006A}"/>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Text Box 4">
            <a:extLst>
              <a:ext uri="{FF2B5EF4-FFF2-40B4-BE49-F238E27FC236}">
                <a16:creationId xmlns:a16="http://schemas.microsoft.com/office/drawing/2014/main" id="{67EA9B3F-1369-5EAF-581C-32E371399591}"/>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graphicFrame>
        <p:nvGraphicFramePr>
          <p:cNvPr id="9218" name="Object 5">
            <a:extLst>
              <a:ext uri="{FF2B5EF4-FFF2-40B4-BE49-F238E27FC236}">
                <a16:creationId xmlns:a16="http://schemas.microsoft.com/office/drawing/2014/main" id="{5F614CB0-57E0-F35F-CA9C-75FC7715441C}"/>
              </a:ext>
            </a:extLst>
          </p:cNvPr>
          <p:cNvGraphicFramePr>
            <a:graphicFrameLocks noChangeAspect="1"/>
          </p:cNvGraphicFramePr>
          <p:nvPr/>
        </p:nvGraphicFramePr>
        <p:xfrm>
          <a:off x="984250" y="1987550"/>
          <a:ext cx="6938963" cy="4273550"/>
        </p:xfrm>
        <a:graphic>
          <a:graphicData uri="http://schemas.openxmlformats.org/presentationml/2006/ole">
            <mc:AlternateContent xmlns:mc="http://schemas.openxmlformats.org/markup-compatibility/2006">
              <mc:Choice xmlns:v="urn:schemas-microsoft-com:vml" Requires="v">
                <p:oleObj name="Equation" r:id="rId3" imgW="3949560" imgH="2882880" progId="Equation.DSMT4">
                  <p:embed/>
                </p:oleObj>
              </mc:Choice>
              <mc:Fallback>
                <p:oleObj name="Equation" r:id="rId3" imgW="3949560" imgH="288288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250" y="1987550"/>
                        <a:ext cx="6938963" cy="427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9224" name="Picture 6" descr="Office Objects 0572">
            <a:extLst>
              <a:ext uri="{FF2B5EF4-FFF2-40B4-BE49-F238E27FC236}">
                <a16:creationId xmlns:a16="http://schemas.microsoft.com/office/drawing/2014/main" id="{FC04084F-E685-7FB0-9670-839C05C637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5050" y="227013"/>
            <a:ext cx="1444625"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8">
            <a:extLst>
              <a:ext uri="{FF2B5EF4-FFF2-40B4-BE49-F238E27FC236}">
                <a16:creationId xmlns:a16="http://schemas.microsoft.com/office/drawing/2014/main" id="{45E4FE58-0406-D732-A41B-53769F63BB7E}"/>
              </a:ext>
            </a:extLst>
          </p:cNvPr>
          <p:cNvSpPr>
            <a:spLocks noGrp="1" noChangeArrowheads="1"/>
          </p:cNvSpPr>
          <p:nvPr>
            <p:ph type="dt" sz="quarter" idx="10"/>
          </p:nvPr>
        </p:nvSpPr>
        <p:spPr/>
        <p:txBody>
          <a:bodyPr/>
          <a:lstStyle/>
          <a:p>
            <a:pPr>
              <a:defRPr/>
            </a:pPr>
            <a:fld id="{A56772B0-D35B-4CFB-B2B9-5D57631325F2}" type="datetime5">
              <a:rPr lang="en-GB"/>
              <a:pPr>
                <a:defRPr/>
              </a:pPr>
              <a:t>4-Jul-26</a:t>
            </a:fld>
            <a:endParaRPr lang="en-GB"/>
          </a:p>
        </p:txBody>
      </p:sp>
      <p:sp>
        <p:nvSpPr>
          <p:cNvPr id="14" name="Rectangle 19">
            <a:extLst>
              <a:ext uri="{FF2B5EF4-FFF2-40B4-BE49-F238E27FC236}">
                <a16:creationId xmlns:a16="http://schemas.microsoft.com/office/drawing/2014/main" id="{88FE4014-FA15-5EB3-08BF-B3EACFE11A82}"/>
              </a:ext>
            </a:extLst>
          </p:cNvPr>
          <p:cNvSpPr>
            <a:spLocks noGrp="1" noChangeArrowheads="1"/>
          </p:cNvSpPr>
          <p:nvPr>
            <p:ph type="ftr" sz="quarter" idx="11"/>
          </p:nvPr>
        </p:nvSpPr>
        <p:spPr/>
        <p:txBody>
          <a:bodyPr/>
          <a:lstStyle/>
          <a:p>
            <a:pPr>
              <a:defRPr/>
            </a:pPr>
            <a:r>
              <a:rPr lang="en-GB"/>
              <a:t>Created by Mr. Lafferty Maths Dept.</a:t>
            </a:r>
          </a:p>
        </p:txBody>
      </p:sp>
      <p:pic>
        <p:nvPicPr>
          <p:cNvPr id="34820" name="Picture 2" descr="scottishflag">
            <a:extLst>
              <a:ext uri="{FF2B5EF4-FFF2-40B4-BE49-F238E27FC236}">
                <a16:creationId xmlns:a16="http://schemas.microsoft.com/office/drawing/2014/main" id="{2E1E8C19-24A4-ADB4-6415-2360545E53B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3">
            <a:extLst>
              <a:ext uri="{FF2B5EF4-FFF2-40B4-BE49-F238E27FC236}">
                <a16:creationId xmlns:a16="http://schemas.microsoft.com/office/drawing/2014/main" id="{2DB5147F-7543-8150-C5E9-09755BF0E181}"/>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pic>
        <p:nvPicPr>
          <p:cNvPr id="34822" name="Picture 4" descr="Office Objects 0572">
            <a:extLst>
              <a:ext uri="{FF2B5EF4-FFF2-40B4-BE49-F238E27FC236}">
                <a16:creationId xmlns:a16="http://schemas.microsoft.com/office/drawing/2014/main" id="{8E638E9C-0CE0-C52C-93F4-E3FAB56A1E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1" name="Rectangle 5">
            <a:extLst>
              <a:ext uri="{FF2B5EF4-FFF2-40B4-BE49-F238E27FC236}">
                <a16:creationId xmlns:a16="http://schemas.microsoft.com/office/drawing/2014/main" id="{04E48742-1778-CA03-DEB9-A80F2F97D46F}"/>
              </a:ext>
            </a:extLst>
          </p:cNvPr>
          <p:cNvSpPr>
            <a:spLocks noChangeArrowheads="1"/>
          </p:cNvSpPr>
          <p:nvPr/>
        </p:nvSpPr>
        <p:spPr bwMode="auto">
          <a:xfrm>
            <a:off x="1690688" y="2344738"/>
            <a:ext cx="2160587" cy="366712"/>
          </a:xfrm>
          <a:prstGeom prst="rect">
            <a:avLst/>
          </a:prstGeom>
          <a:noFill/>
          <a:ln w="9525">
            <a:noFill/>
            <a:miter lim="800000"/>
            <a:headEnd/>
            <a:tailEnd/>
          </a:ln>
          <a:effectLst/>
        </p:spPr>
        <p:txBody>
          <a:bodyPr wrap="none">
            <a:spAutoFit/>
          </a:bodyPr>
          <a:lstStyle/>
          <a:p>
            <a:pPr>
              <a:defRPr/>
            </a:pPr>
            <a:r>
              <a:rPr lang="en-GB" sz="1800" u="sng">
                <a:solidFill>
                  <a:srgbClr val="FFFF00"/>
                </a:solidFill>
                <a:effectLst>
                  <a:outerShdw blurRad="38100" dist="38100" dir="2700000" algn="tl">
                    <a:srgbClr val="000000"/>
                  </a:outerShdw>
                </a:effectLst>
                <a:cs typeface="Arial" charset="0"/>
              </a:rPr>
              <a:t>Learning Intention</a:t>
            </a:r>
          </a:p>
        </p:txBody>
      </p:sp>
      <p:sp>
        <p:nvSpPr>
          <p:cNvPr id="116742" name="Rectangle 6">
            <a:extLst>
              <a:ext uri="{FF2B5EF4-FFF2-40B4-BE49-F238E27FC236}">
                <a16:creationId xmlns:a16="http://schemas.microsoft.com/office/drawing/2014/main" id="{325D2E27-BBD5-4968-2F10-B7DD020218BD}"/>
              </a:ext>
            </a:extLst>
          </p:cNvPr>
          <p:cNvSpPr>
            <a:spLocks noChangeArrowheads="1"/>
          </p:cNvSpPr>
          <p:nvPr/>
        </p:nvSpPr>
        <p:spPr bwMode="auto">
          <a:xfrm>
            <a:off x="6075363" y="2344738"/>
            <a:ext cx="1947862" cy="366712"/>
          </a:xfrm>
          <a:prstGeom prst="rect">
            <a:avLst/>
          </a:prstGeom>
          <a:noFill/>
          <a:ln w="9525">
            <a:noFill/>
            <a:miter lim="800000"/>
            <a:headEnd/>
            <a:tailEnd/>
          </a:ln>
          <a:effectLst/>
        </p:spPr>
        <p:txBody>
          <a:bodyPr wrap="none">
            <a:spAutoFit/>
          </a:bodyPr>
          <a:lstStyle/>
          <a:p>
            <a:pPr>
              <a:defRPr/>
            </a:pPr>
            <a:r>
              <a:rPr lang="en-GB" sz="1800" u="sng">
                <a:effectLst>
                  <a:outerShdw blurRad="38100" dist="38100" dir="2700000" algn="tl">
                    <a:srgbClr val="000000"/>
                  </a:outerShdw>
                </a:effectLst>
                <a:cs typeface="Arial" charset="0"/>
              </a:rPr>
              <a:t>Success Criteria</a:t>
            </a:r>
          </a:p>
        </p:txBody>
      </p:sp>
      <p:sp>
        <p:nvSpPr>
          <p:cNvPr id="116743" name="Text Box 7">
            <a:extLst>
              <a:ext uri="{FF2B5EF4-FFF2-40B4-BE49-F238E27FC236}">
                <a16:creationId xmlns:a16="http://schemas.microsoft.com/office/drawing/2014/main" id="{167666DA-4B00-631C-D309-CAFB53340459}"/>
              </a:ext>
            </a:extLst>
          </p:cNvPr>
          <p:cNvSpPr txBox="1">
            <a:spLocks noChangeArrowheads="1"/>
          </p:cNvSpPr>
          <p:nvPr/>
        </p:nvSpPr>
        <p:spPr bwMode="auto">
          <a:xfrm>
            <a:off x="5029200" y="3025775"/>
            <a:ext cx="3833813" cy="646113"/>
          </a:xfrm>
          <a:prstGeom prst="rect">
            <a:avLst/>
          </a:prstGeom>
          <a:noFill/>
          <a:ln w="9525">
            <a:noFill/>
            <a:miter lim="800000"/>
            <a:headEnd/>
            <a:tailEnd/>
          </a:ln>
          <a:effectLst/>
        </p:spPr>
        <p:txBody>
          <a:bodyPr>
            <a:spAutoFit/>
          </a:bodyPr>
          <a:lstStyle/>
          <a:p>
            <a:pPr marL="800100" lvl="1" indent="-342900">
              <a:buFontTx/>
              <a:buAutoNum type="arabicPeriod"/>
              <a:defRPr/>
            </a:pPr>
            <a:r>
              <a:rPr lang="en-GB" sz="1800" dirty="0">
                <a:effectLst>
                  <a:outerShdw blurRad="38100" dist="38100" dir="2700000" algn="tl">
                    <a:srgbClr val="000000"/>
                  </a:outerShdw>
                </a:effectLst>
                <a:cs typeface="Arial" charset="0"/>
              </a:rPr>
              <a:t>Understand and compare  contract deals.</a:t>
            </a:r>
            <a:endParaRPr lang="en-GB" sz="3600" dirty="0">
              <a:solidFill>
                <a:srgbClr val="FFFF00"/>
              </a:solidFill>
              <a:cs typeface="Arial" charset="0"/>
            </a:endParaRPr>
          </a:p>
        </p:txBody>
      </p:sp>
      <p:sp>
        <p:nvSpPr>
          <p:cNvPr id="34826" name="Line 8">
            <a:extLst>
              <a:ext uri="{FF2B5EF4-FFF2-40B4-BE49-F238E27FC236}">
                <a16:creationId xmlns:a16="http://schemas.microsoft.com/office/drawing/2014/main" id="{DDCFADA5-79D6-5144-023D-9B2F369CE9F0}"/>
              </a:ext>
            </a:extLst>
          </p:cNvPr>
          <p:cNvSpPr>
            <a:spLocks noChangeShapeType="1"/>
          </p:cNvSpPr>
          <p:nvPr/>
        </p:nvSpPr>
        <p:spPr bwMode="auto">
          <a:xfrm>
            <a:off x="4914900" y="2413000"/>
            <a:ext cx="0" cy="34544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6745" name="Rectangle 9">
            <a:extLst>
              <a:ext uri="{FF2B5EF4-FFF2-40B4-BE49-F238E27FC236}">
                <a16:creationId xmlns:a16="http://schemas.microsoft.com/office/drawing/2014/main" id="{60290355-7EBE-1B3F-7AA8-87B6DFBDE411}"/>
              </a:ext>
            </a:extLst>
          </p:cNvPr>
          <p:cNvSpPr>
            <a:spLocks noChangeArrowheads="1"/>
          </p:cNvSpPr>
          <p:nvPr/>
        </p:nvSpPr>
        <p:spPr bwMode="auto">
          <a:xfrm>
            <a:off x="977900" y="3044825"/>
            <a:ext cx="3886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omic Sans MS" panose="030F0702030302020204" pitchFamily="66" charset="0"/>
                <a:cs typeface="Arial" panose="020B0604020202020204" pitchFamily="34" charset="0"/>
              </a:defRPr>
            </a:lvl1pPr>
            <a:lvl2pPr marL="800100" indent="-34290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lvl="1" eaLnBrk="1" hangingPunct="1"/>
            <a:r>
              <a:rPr lang="en-GB" altLang="en-US" sz="1800">
                <a:solidFill>
                  <a:srgbClr val="FFFF00"/>
                </a:solidFill>
              </a:rPr>
              <a:t>1. </a:t>
            </a:r>
            <a:r>
              <a:rPr lang="en-GB" altLang="en-US" sz="1800"/>
              <a:t>	 </a:t>
            </a:r>
            <a:r>
              <a:rPr lang="en-GB" altLang="en-US" sz="1800">
                <a:solidFill>
                  <a:srgbClr val="FFFF00"/>
                </a:solidFill>
              </a:rPr>
              <a:t>We are learning about best contract deal.</a:t>
            </a:r>
          </a:p>
        </p:txBody>
      </p:sp>
      <p:sp>
        <p:nvSpPr>
          <p:cNvPr id="34828" name="Rectangle 10">
            <a:extLst>
              <a:ext uri="{FF2B5EF4-FFF2-40B4-BE49-F238E27FC236}">
                <a16:creationId xmlns:a16="http://schemas.microsoft.com/office/drawing/2014/main" id="{F2CB4A3B-801D-9FC3-6903-A956C5DCBF4F}"/>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Rates &amp; Contracts</a:t>
            </a:r>
          </a:p>
        </p:txBody>
      </p:sp>
      <p:sp>
        <p:nvSpPr>
          <p:cNvPr id="15" name="Text Box 7">
            <a:extLst>
              <a:ext uri="{FF2B5EF4-FFF2-40B4-BE49-F238E27FC236}">
                <a16:creationId xmlns:a16="http://schemas.microsoft.com/office/drawing/2014/main" id="{F380A606-F73A-BCB8-4A68-299312441C27}"/>
              </a:ext>
            </a:extLst>
          </p:cNvPr>
          <p:cNvSpPr txBox="1">
            <a:spLocks noChangeArrowheads="1"/>
          </p:cNvSpPr>
          <p:nvPr/>
        </p:nvSpPr>
        <p:spPr bwMode="auto">
          <a:xfrm>
            <a:off x="5037138" y="4024313"/>
            <a:ext cx="4106862" cy="923925"/>
          </a:xfrm>
          <a:prstGeom prst="rect">
            <a:avLst/>
          </a:prstGeom>
          <a:noFill/>
          <a:ln w="9525">
            <a:noFill/>
            <a:miter lim="800000"/>
            <a:headEnd/>
            <a:tailEnd/>
          </a:ln>
          <a:effectLst/>
        </p:spPr>
        <p:txBody>
          <a:bodyPr>
            <a:spAutoFit/>
          </a:bodyPr>
          <a:lstStyle/>
          <a:p>
            <a:pPr marL="800100" lvl="1" indent="-342900">
              <a:defRPr/>
            </a:pPr>
            <a:r>
              <a:rPr lang="en-GB" sz="1800" dirty="0">
                <a:effectLst>
                  <a:outerShdw blurRad="38100" dist="38100" dir="2700000" algn="tl">
                    <a:srgbClr val="000000"/>
                  </a:outerShdw>
                </a:effectLst>
                <a:cs typeface="Arial" charset="0"/>
              </a:rPr>
              <a:t>2. 	Be able to choose best contract deal by estimating usage.</a:t>
            </a:r>
            <a:endParaRPr lang="en-GB" sz="3600" dirty="0">
              <a:solidFill>
                <a:srgbClr val="FFFF0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6745"/>
                                        </p:tgtEl>
                                        <p:attrNameLst>
                                          <p:attrName>style.visibility</p:attrName>
                                        </p:attrNameLst>
                                      </p:cBhvr>
                                      <p:to>
                                        <p:strVal val="visible"/>
                                      </p:to>
                                    </p:set>
                                    <p:animEffect transition="in" filter="blinds(horizontal)">
                                      <p:cBhvr>
                                        <p:cTn id="7" dur="500"/>
                                        <p:tgtEl>
                                          <p:spTgt spid="1167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16743"/>
                                        </p:tgtEl>
                                        <p:attrNameLst>
                                          <p:attrName>style.visibility</p:attrName>
                                        </p:attrNameLst>
                                      </p:cBhvr>
                                      <p:to>
                                        <p:strVal val="visible"/>
                                      </p:to>
                                    </p:set>
                                    <p:animEffect transition="in" filter="blinds(horizontal)">
                                      <p:cBhvr>
                                        <p:cTn id="12" dur="500"/>
                                        <p:tgtEl>
                                          <p:spTgt spid="1167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linds(horizont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3" grpId="0"/>
      <p:bldP spid="116745"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6F5DFAE6-4E3B-998A-13B7-4AF8556A9CF7}"/>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D80C1136-4379-8CCF-516F-15AD26CCA885}"/>
              </a:ext>
            </a:extLst>
          </p:cNvPr>
          <p:cNvSpPr>
            <a:spLocks noGrp="1"/>
          </p:cNvSpPr>
          <p:nvPr>
            <p:ph type="ftr" sz="quarter" idx="11"/>
          </p:nvPr>
        </p:nvSpPr>
        <p:spPr/>
        <p:txBody>
          <a:bodyPr/>
          <a:lstStyle/>
          <a:p>
            <a:pPr>
              <a:defRPr/>
            </a:pPr>
            <a:r>
              <a:rPr lang="en-GB"/>
              <a:t>Created by Mr.Lafferty Maths Dept</a:t>
            </a:r>
          </a:p>
        </p:txBody>
      </p:sp>
      <p:pic>
        <p:nvPicPr>
          <p:cNvPr id="35844" name="Picture 2" descr="scottishflag">
            <a:extLst>
              <a:ext uri="{FF2B5EF4-FFF2-40B4-BE49-F238E27FC236}">
                <a16:creationId xmlns:a16="http://schemas.microsoft.com/office/drawing/2014/main" id="{39FD84D9-1ED6-D43B-E69D-DBAD97874083}"/>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3" descr="Office Objects 0572">
            <a:extLst>
              <a:ext uri="{FF2B5EF4-FFF2-40B4-BE49-F238E27FC236}">
                <a16:creationId xmlns:a16="http://schemas.microsoft.com/office/drawing/2014/main" id="{1925C452-8197-3668-734C-747E2DE29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Text Box 4">
            <a:extLst>
              <a:ext uri="{FF2B5EF4-FFF2-40B4-BE49-F238E27FC236}">
                <a16:creationId xmlns:a16="http://schemas.microsoft.com/office/drawing/2014/main" id="{DAFF53D7-3193-6EF6-03B1-5EBEBEA3DA29}"/>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35847" name="Text Box 17">
            <a:extLst>
              <a:ext uri="{FF2B5EF4-FFF2-40B4-BE49-F238E27FC236}">
                <a16:creationId xmlns:a16="http://schemas.microsoft.com/office/drawing/2014/main" id="{BC03C4AE-FAD6-F6BB-96EB-A291AC28AEAD}"/>
              </a:ext>
            </a:extLst>
          </p:cNvPr>
          <p:cNvSpPr txBox="1">
            <a:spLocks noChangeArrowheads="1"/>
          </p:cNvSpPr>
          <p:nvPr/>
        </p:nvSpPr>
        <p:spPr bwMode="auto">
          <a:xfrm>
            <a:off x="1663700" y="2012950"/>
            <a:ext cx="68357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2800">
                <a:solidFill>
                  <a:srgbClr val="FFFF00"/>
                </a:solidFill>
              </a:rPr>
              <a:t>Most people have a contract for there</a:t>
            </a:r>
          </a:p>
          <a:p>
            <a:pPr algn="ctr" eaLnBrk="1" hangingPunct="1"/>
            <a:r>
              <a:rPr lang="en-GB" altLang="en-US" sz="2800">
                <a:solidFill>
                  <a:srgbClr val="FFFF00"/>
                </a:solidFill>
              </a:rPr>
              <a:t> mobile phone, internet and TV provider</a:t>
            </a:r>
          </a:p>
        </p:txBody>
      </p:sp>
      <p:sp>
        <p:nvSpPr>
          <p:cNvPr id="35848" name="Rectangle 10">
            <a:extLst>
              <a:ext uri="{FF2B5EF4-FFF2-40B4-BE49-F238E27FC236}">
                <a16:creationId xmlns:a16="http://schemas.microsoft.com/office/drawing/2014/main" id="{5DD42A9F-C9BF-9ECC-DDF6-DED0CB332942}"/>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Rates &amp; Contracts</a:t>
            </a:r>
          </a:p>
        </p:txBody>
      </p:sp>
      <p:sp>
        <p:nvSpPr>
          <p:cNvPr id="15" name="Cloud 14">
            <a:extLst>
              <a:ext uri="{FF2B5EF4-FFF2-40B4-BE49-F238E27FC236}">
                <a16:creationId xmlns:a16="http://schemas.microsoft.com/office/drawing/2014/main" id="{A794EA6C-6704-5D60-3518-8064AABB19EF}"/>
              </a:ext>
            </a:extLst>
          </p:cNvPr>
          <p:cNvSpPr/>
          <p:nvPr/>
        </p:nvSpPr>
        <p:spPr>
          <a:xfrm>
            <a:off x="0" y="0"/>
            <a:ext cx="3614738" cy="1751013"/>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Can you name some Providers</a:t>
            </a:r>
          </a:p>
        </p:txBody>
      </p:sp>
      <p:sp>
        <p:nvSpPr>
          <p:cNvPr id="17" name="Cloud 16">
            <a:extLst>
              <a:ext uri="{FF2B5EF4-FFF2-40B4-BE49-F238E27FC236}">
                <a16:creationId xmlns:a16="http://schemas.microsoft.com/office/drawing/2014/main" id="{10BC523B-ABE3-FE9B-EBE0-1AE6E09D72CE}"/>
              </a:ext>
            </a:extLst>
          </p:cNvPr>
          <p:cNvSpPr/>
          <p:nvPr/>
        </p:nvSpPr>
        <p:spPr>
          <a:xfrm>
            <a:off x="5662613" y="0"/>
            <a:ext cx="3284537" cy="2039938"/>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rgbClr val="080808"/>
              </a:solidFill>
              <a:latin typeface="Comic Sans MS" pitchFamily="66" charset="0"/>
            </a:endParaRPr>
          </a:p>
          <a:p>
            <a:pPr algn="ctr">
              <a:defRPr/>
            </a:pPr>
            <a:r>
              <a:rPr lang="en-GB" dirty="0">
                <a:solidFill>
                  <a:srgbClr val="080808"/>
                </a:solidFill>
                <a:latin typeface="Comic Sans MS" pitchFamily="66" charset="0"/>
              </a:rPr>
              <a:t>Sky, BT, Virgin-Media etc...</a:t>
            </a:r>
          </a:p>
          <a:p>
            <a:pPr algn="ctr">
              <a:defRPr/>
            </a:pPr>
            <a:endParaRPr lang="en-GB" dirty="0">
              <a:solidFill>
                <a:srgbClr val="080808"/>
              </a:solidFill>
              <a:latin typeface="Comic Sans MS" pitchFamily="66" charset="0"/>
            </a:endParaRPr>
          </a:p>
        </p:txBody>
      </p:sp>
      <p:sp>
        <p:nvSpPr>
          <p:cNvPr id="18" name="TextBox 17">
            <a:extLst>
              <a:ext uri="{FF2B5EF4-FFF2-40B4-BE49-F238E27FC236}">
                <a16:creationId xmlns:a16="http://schemas.microsoft.com/office/drawing/2014/main" id="{9E020998-6051-F7FB-B3F5-A2D5302EEE80}"/>
              </a:ext>
            </a:extLst>
          </p:cNvPr>
          <p:cNvSpPr txBox="1">
            <a:spLocks noChangeArrowheads="1"/>
          </p:cNvSpPr>
          <p:nvPr/>
        </p:nvSpPr>
        <p:spPr bwMode="auto">
          <a:xfrm>
            <a:off x="1751013" y="3792538"/>
            <a:ext cx="66611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3200"/>
              <a:t>Contracts can be very confusing ! </a:t>
            </a:r>
          </a:p>
        </p:txBody>
      </p:sp>
      <p:sp>
        <p:nvSpPr>
          <p:cNvPr id="19" name="TextBox 18">
            <a:extLst>
              <a:ext uri="{FF2B5EF4-FFF2-40B4-BE49-F238E27FC236}">
                <a16:creationId xmlns:a16="http://schemas.microsoft.com/office/drawing/2014/main" id="{331E24B3-5F10-D935-CC05-B0BE02210BF7}"/>
              </a:ext>
            </a:extLst>
          </p:cNvPr>
          <p:cNvSpPr txBox="1">
            <a:spLocks noChangeArrowheads="1"/>
          </p:cNvSpPr>
          <p:nvPr/>
        </p:nvSpPr>
        <p:spPr bwMode="auto">
          <a:xfrm>
            <a:off x="1017588" y="5202238"/>
            <a:ext cx="812641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600">
                <a:solidFill>
                  <a:srgbClr val="FFFF00"/>
                </a:solidFill>
              </a:rPr>
              <a:t>You can save ALOT of money if you do the maths.</a:t>
            </a:r>
          </a:p>
        </p:txBody>
      </p:sp>
      <p:sp>
        <p:nvSpPr>
          <p:cNvPr id="14" name="Cloud 13">
            <a:extLst>
              <a:ext uri="{FF2B5EF4-FFF2-40B4-BE49-F238E27FC236}">
                <a16:creationId xmlns:a16="http://schemas.microsoft.com/office/drawing/2014/main" id="{71FB0CB3-CBA9-3FDF-1CCE-3F03D7C60E5E}"/>
              </a:ext>
            </a:extLst>
          </p:cNvPr>
          <p:cNvSpPr/>
          <p:nvPr/>
        </p:nvSpPr>
        <p:spPr>
          <a:xfrm>
            <a:off x="7335838" y="2855913"/>
            <a:ext cx="1808162" cy="106838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Why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5"/>
                                        </p:tgtEl>
                                        <p:attrNameLst>
                                          <p:attrName>style.visibility</p:attrName>
                                        </p:attrNameLst>
                                      </p:cBhvr>
                                      <p:to>
                                        <p:strVal val="visible"/>
                                      </p:to>
                                    </p:set>
                                    <p:anim calcmode="discrete" valueType="clr">
                                      <p:cBhvr override="childStyle">
                                        <p:cTn id="7"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
                                        </p:tgtEl>
                                        <p:attrNameLst>
                                          <p:attrName>fillcolor</p:attrName>
                                        </p:attrNameLst>
                                      </p:cBhvr>
                                      <p:tavLst>
                                        <p:tav tm="0">
                                          <p:val>
                                            <p:clrVal>
                                              <a:schemeClr val="accent2"/>
                                            </p:clrVal>
                                          </p:val>
                                        </p:tav>
                                        <p:tav tm="50000">
                                          <p:val>
                                            <p:clrVal>
                                              <a:schemeClr val="hlink"/>
                                            </p:clrVal>
                                          </p:val>
                                        </p:tav>
                                      </p:tavLst>
                                    </p:anim>
                                    <p:set>
                                      <p:cBhvr>
                                        <p:cTn id="9" dur="80"/>
                                        <p:tgtEl>
                                          <p:spTgt spid="15"/>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17"/>
                                        </p:tgtEl>
                                        <p:attrNameLst>
                                          <p:attrName>style.visibility</p:attrName>
                                        </p:attrNameLst>
                                      </p:cBhvr>
                                      <p:to>
                                        <p:strVal val="visible"/>
                                      </p:to>
                                    </p:set>
                                    <p:anim calcmode="discrete" valueType="clr">
                                      <p:cBhvr override="childStyle">
                                        <p:cTn id="14"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7"/>
                                        </p:tgtEl>
                                        <p:attrNameLst>
                                          <p:attrName>fillcolor</p:attrName>
                                        </p:attrNameLst>
                                      </p:cBhvr>
                                      <p:tavLst>
                                        <p:tav tm="0">
                                          <p:val>
                                            <p:clrVal>
                                              <a:schemeClr val="accent2"/>
                                            </p:clrVal>
                                          </p:val>
                                        </p:tav>
                                        <p:tav tm="50000">
                                          <p:val>
                                            <p:clrVal>
                                              <a:schemeClr val="hlink"/>
                                            </p:clrVal>
                                          </p:val>
                                        </p:tav>
                                      </p:tavLst>
                                    </p:anim>
                                    <p:set>
                                      <p:cBhvr>
                                        <p:cTn id="16" dur="80"/>
                                        <p:tgtEl>
                                          <p:spTgt spid="17"/>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18"/>
                                        </p:tgtEl>
                                        <p:attrNameLst>
                                          <p:attrName>style.visibility</p:attrName>
                                        </p:attrNameLst>
                                      </p:cBhvr>
                                      <p:to>
                                        <p:strVal val="visible"/>
                                      </p:to>
                                    </p:set>
                                    <p:anim calcmode="discrete" valueType="clr">
                                      <p:cBhvr override="childStyle">
                                        <p:cTn id="21"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8"/>
                                        </p:tgtEl>
                                        <p:attrNameLst>
                                          <p:attrName>fillcolor</p:attrName>
                                        </p:attrNameLst>
                                      </p:cBhvr>
                                      <p:tavLst>
                                        <p:tav tm="0">
                                          <p:val>
                                            <p:clrVal>
                                              <a:schemeClr val="accent2"/>
                                            </p:clrVal>
                                          </p:val>
                                        </p:tav>
                                        <p:tav tm="50000">
                                          <p:val>
                                            <p:clrVal>
                                              <a:schemeClr val="hlink"/>
                                            </p:clrVal>
                                          </p:val>
                                        </p:tav>
                                      </p:tavLst>
                                    </p:anim>
                                    <p:set>
                                      <p:cBhvr>
                                        <p:cTn id="23" dur="80"/>
                                        <p:tgtEl>
                                          <p:spTgt spid="18"/>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14"/>
                                        </p:tgtEl>
                                        <p:attrNameLst>
                                          <p:attrName>style.visibility</p:attrName>
                                        </p:attrNameLst>
                                      </p:cBhvr>
                                      <p:to>
                                        <p:strVal val="visible"/>
                                      </p:to>
                                    </p:set>
                                    <p:anim calcmode="discrete" valueType="clr">
                                      <p:cBhvr override="childStyle">
                                        <p:cTn id="28"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4"/>
                                        </p:tgtEl>
                                        <p:attrNameLst>
                                          <p:attrName>fillcolor</p:attrName>
                                        </p:attrNameLst>
                                      </p:cBhvr>
                                      <p:tavLst>
                                        <p:tav tm="0">
                                          <p:val>
                                            <p:clrVal>
                                              <a:schemeClr val="accent2"/>
                                            </p:clrVal>
                                          </p:val>
                                        </p:tav>
                                        <p:tav tm="50000">
                                          <p:val>
                                            <p:clrVal>
                                              <a:schemeClr val="hlink"/>
                                            </p:clrVal>
                                          </p:val>
                                        </p:tav>
                                      </p:tavLst>
                                    </p:anim>
                                    <p:set>
                                      <p:cBhvr>
                                        <p:cTn id="30" dur="80"/>
                                        <p:tgtEl>
                                          <p:spTgt spid="14"/>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19"/>
                                        </p:tgtEl>
                                        <p:attrNameLst>
                                          <p:attrName>style.visibility</p:attrName>
                                        </p:attrNameLst>
                                      </p:cBhvr>
                                      <p:to>
                                        <p:strVal val="visible"/>
                                      </p:to>
                                    </p:set>
                                    <p:anim calcmode="discrete" valueType="clr">
                                      <p:cBhvr override="childStyle">
                                        <p:cTn id="35"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9"/>
                                        </p:tgtEl>
                                        <p:attrNameLst>
                                          <p:attrName>fillcolor</p:attrName>
                                        </p:attrNameLst>
                                      </p:cBhvr>
                                      <p:tavLst>
                                        <p:tav tm="0">
                                          <p:val>
                                            <p:clrVal>
                                              <a:schemeClr val="accent2"/>
                                            </p:clrVal>
                                          </p:val>
                                        </p:tav>
                                        <p:tav tm="50000">
                                          <p:val>
                                            <p:clrVal>
                                              <a:schemeClr val="hlink"/>
                                            </p:clrVal>
                                          </p:val>
                                        </p:tav>
                                      </p:tavLst>
                                    </p:anim>
                                    <p:set>
                                      <p:cBhvr>
                                        <p:cTn id="37" dur="80"/>
                                        <p:tgtEl>
                                          <p:spTgt spid="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p:bldP spid="19" grpId="0"/>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175BB3B9-2CC4-8B32-2118-728F4060711E}"/>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739EC7DD-168D-D439-AAAF-002DC0B4C825}"/>
              </a:ext>
            </a:extLst>
          </p:cNvPr>
          <p:cNvSpPr>
            <a:spLocks noGrp="1"/>
          </p:cNvSpPr>
          <p:nvPr>
            <p:ph type="ftr" sz="quarter" idx="11"/>
          </p:nvPr>
        </p:nvSpPr>
        <p:spPr/>
        <p:txBody>
          <a:bodyPr/>
          <a:lstStyle/>
          <a:p>
            <a:pPr>
              <a:defRPr/>
            </a:pPr>
            <a:r>
              <a:rPr lang="en-GB"/>
              <a:t>Created by Mr.Lafferty Maths Dept</a:t>
            </a:r>
          </a:p>
        </p:txBody>
      </p:sp>
      <p:pic>
        <p:nvPicPr>
          <p:cNvPr id="36868" name="Picture 2" descr="scottishflag">
            <a:extLst>
              <a:ext uri="{FF2B5EF4-FFF2-40B4-BE49-F238E27FC236}">
                <a16:creationId xmlns:a16="http://schemas.microsoft.com/office/drawing/2014/main" id="{804F73D4-8792-F523-86A2-58347C214A0A}"/>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3" descr="Office Objects 0572">
            <a:extLst>
              <a:ext uri="{FF2B5EF4-FFF2-40B4-BE49-F238E27FC236}">
                <a16:creationId xmlns:a16="http://schemas.microsoft.com/office/drawing/2014/main" id="{38B9618F-A001-687D-5A10-A834AAF013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4">
            <a:extLst>
              <a:ext uri="{FF2B5EF4-FFF2-40B4-BE49-F238E27FC236}">
                <a16:creationId xmlns:a16="http://schemas.microsoft.com/office/drawing/2014/main" id="{37F74A47-3FAA-050B-7C6B-5496CE9B313F}"/>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36871" name="Text Box 17">
            <a:extLst>
              <a:ext uri="{FF2B5EF4-FFF2-40B4-BE49-F238E27FC236}">
                <a16:creationId xmlns:a16="http://schemas.microsoft.com/office/drawing/2014/main" id="{7E1E264E-0F4B-2930-611A-3E97957CD2F8}"/>
              </a:ext>
            </a:extLst>
          </p:cNvPr>
          <p:cNvSpPr txBox="1">
            <a:spLocks noChangeArrowheads="1"/>
          </p:cNvSpPr>
          <p:nvPr/>
        </p:nvSpPr>
        <p:spPr bwMode="auto">
          <a:xfrm>
            <a:off x="1152525" y="1873250"/>
            <a:ext cx="69548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I have just come back from a Holiday in </a:t>
            </a:r>
          </a:p>
          <a:p>
            <a:pPr eaLnBrk="1" hangingPunct="1"/>
            <a:r>
              <a:rPr lang="en-GB" altLang="en-US" sz="2800">
                <a:solidFill>
                  <a:srgbClr val="FFFF00"/>
                </a:solidFill>
              </a:rPr>
              <a:t>Coney Island New York.</a:t>
            </a:r>
          </a:p>
          <a:p>
            <a:pPr eaLnBrk="1" hangingPunct="1"/>
            <a:r>
              <a:rPr lang="en-GB" altLang="en-US" sz="2800">
                <a:solidFill>
                  <a:srgbClr val="FFFF00"/>
                </a:solidFill>
              </a:rPr>
              <a:t>I want to convert $500 back to £’s.</a:t>
            </a:r>
          </a:p>
        </p:txBody>
      </p:sp>
      <p:sp>
        <p:nvSpPr>
          <p:cNvPr id="36872" name="Rectangle 10">
            <a:extLst>
              <a:ext uri="{FF2B5EF4-FFF2-40B4-BE49-F238E27FC236}">
                <a16:creationId xmlns:a16="http://schemas.microsoft.com/office/drawing/2014/main" id="{9D10C34B-F578-DB4C-FD57-68628E8F6F8E}"/>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Rates &amp; Contracts</a:t>
            </a:r>
          </a:p>
        </p:txBody>
      </p:sp>
      <p:graphicFrame>
        <p:nvGraphicFramePr>
          <p:cNvPr id="14" name="Table 13">
            <a:extLst>
              <a:ext uri="{FF2B5EF4-FFF2-40B4-BE49-F238E27FC236}">
                <a16:creationId xmlns:a16="http://schemas.microsoft.com/office/drawing/2014/main" id="{A43D10A9-FF70-4534-DA12-51AA45A05BEA}"/>
              </a:ext>
            </a:extLst>
          </p:cNvPr>
          <p:cNvGraphicFramePr>
            <a:graphicFrameLocks noGrp="1"/>
          </p:cNvGraphicFramePr>
          <p:nvPr/>
        </p:nvGraphicFramePr>
        <p:xfrm>
          <a:off x="1854200" y="3686175"/>
          <a:ext cx="5616575" cy="1371600"/>
        </p:xfrm>
        <a:graphic>
          <a:graphicData uri="http://schemas.openxmlformats.org/drawingml/2006/table">
            <a:tbl>
              <a:tblPr firstRow="1" bandRow="1">
                <a:tableStyleId>{5C22544A-7EE6-4342-B048-85BDC9FD1C3A}</a:tableStyleId>
              </a:tblPr>
              <a:tblGrid>
                <a:gridCol w="2808287">
                  <a:extLst>
                    <a:ext uri="{9D8B030D-6E8A-4147-A177-3AD203B41FA5}">
                      <a16:colId xmlns:a16="http://schemas.microsoft.com/office/drawing/2014/main" val="20000"/>
                    </a:ext>
                  </a:extLst>
                </a:gridCol>
                <a:gridCol w="2808287">
                  <a:extLst>
                    <a:ext uri="{9D8B030D-6E8A-4147-A177-3AD203B41FA5}">
                      <a16:colId xmlns:a16="http://schemas.microsoft.com/office/drawing/2014/main" val="20001"/>
                    </a:ext>
                  </a:extLst>
                </a:gridCol>
              </a:tblGrid>
              <a:tr h="370840">
                <a:tc>
                  <a:txBody>
                    <a:bodyPr/>
                    <a:lstStyle/>
                    <a:p>
                      <a:pPr algn="ctr"/>
                      <a:endParaRPr lang="en-GB" sz="2400" b="0" dirty="0">
                        <a:solidFill>
                          <a:srgbClr val="FFFF00"/>
                        </a:solidFill>
                        <a:latin typeface="Comic Sans MS" pitchFamily="66" charset="0"/>
                      </a:endParaRPr>
                    </a:p>
                  </a:txBody>
                  <a:tcPr marL="91450" marR="914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Exchange Rate</a:t>
                      </a:r>
                    </a:p>
                  </a:txBody>
                  <a:tcPr marL="91450" marR="914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ctr"/>
                      <a:r>
                        <a:rPr lang="en-GB" sz="2400" b="0" dirty="0">
                          <a:solidFill>
                            <a:srgbClr val="FFFF00"/>
                          </a:solidFill>
                          <a:latin typeface="Comic Sans MS" pitchFamily="66" charset="0"/>
                        </a:rPr>
                        <a:t>Rate-R-Us</a:t>
                      </a:r>
                    </a:p>
                  </a:txBody>
                  <a:tcPr marL="91450" marR="914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1.55</a:t>
                      </a:r>
                    </a:p>
                  </a:txBody>
                  <a:tcPr marL="91450" marR="914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algn="ctr"/>
                      <a:r>
                        <a:rPr lang="en-GB" sz="2400" b="0" dirty="0">
                          <a:solidFill>
                            <a:srgbClr val="FFFF00"/>
                          </a:solidFill>
                          <a:latin typeface="Comic Sans MS" pitchFamily="66" charset="0"/>
                        </a:rPr>
                        <a:t>Super-Rates</a:t>
                      </a:r>
                    </a:p>
                  </a:txBody>
                  <a:tcPr marL="91450" marR="914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1.50</a:t>
                      </a:r>
                    </a:p>
                  </a:txBody>
                  <a:tcPr marL="91450" marR="914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5" name="Cloud 14">
            <a:extLst>
              <a:ext uri="{FF2B5EF4-FFF2-40B4-BE49-F238E27FC236}">
                <a16:creationId xmlns:a16="http://schemas.microsoft.com/office/drawing/2014/main" id="{E5247D7A-D15B-D04A-7CFA-443211D3BEB6}"/>
              </a:ext>
            </a:extLst>
          </p:cNvPr>
          <p:cNvSpPr/>
          <p:nvPr/>
        </p:nvSpPr>
        <p:spPr>
          <a:xfrm>
            <a:off x="0" y="0"/>
            <a:ext cx="4762500" cy="2319338"/>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Who gives the best value and by how much to nearest penny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7" presetClass="entr" presetSubtype="0" fill="hold" nodeType="clickEffect">
                                  <p:stCondLst>
                                    <p:cond delay="0"/>
                                  </p:stCondLst>
                                  <p:iterate type="lt">
                                    <p:tmPct val="50000"/>
                                  </p:iterate>
                                  <p:childTnLst>
                                    <p:set>
                                      <p:cBhvr>
                                        <p:cTn id="10" dur="1" fill="hold">
                                          <p:stCondLst>
                                            <p:cond delay="0"/>
                                          </p:stCondLst>
                                        </p:cTn>
                                        <p:tgtEl>
                                          <p:spTgt spid="15"/>
                                        </p:tgtEl>
                                        <p:attrNameLst>
                                          <p:attrName>style.visibility</p:attrName>
                                        </p:attrNameLst>
                                      </p:cBhvr>
                                      <p:to>
                                        <p:strVal val="visible"/>
                                      </p:to>
                                    </p:set>
                                    <p:anim calcmode="discrete" valueType="clr">
                                      <p:cBhvr override="childStyle">
                                        <p:cTn id="11"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15"/>
                                        </p:tgtEl>
                                        <p:attrNameLst>
                                          <p:attrName>fillcolor</p:attrName>
                                        </p:attrNameLst>
                                      </p:cBhvr>
                                      <p:tavLst>
                                        <p:tav tm="0">
                                          <p:val>
                                            <p:clrVal>
                                              <a:schemeClr val="accent2"/>
                                            </p:clrVal>
                                          </p:val>
                                        </p:tav>
                                        <p:tav tm="50000">
                                          <p:val>
                                            <p:clrVal>
                                              <a:schemeClr val="hlink"/>
                                            </p:clrVal>
                                          </p:val>
                                        </p:tav>
                                      </p:tavLst>
                                    </p:anim>
                                    <p:set>
                                      <p:cBhvr>
                                        <p:cTn id="13" dur="80"/>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E27DFADD-9D1B-DEC9-D051-30C00A8F86A2}"/>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ECD8CD32-991C-51C6-8EC0-7813A80C3D1F}"/>
              </a:ext>
            </a:extLst>
          </p:cNvPr>
          <p:cNvSpPr>
            <a:spLocks noGrp="1"/>
          </p:cNvSpPr>
          <p:nvPr>
            <p:ph type="ftr" sz="quarter" idx="11"/>
          </p:nvPr>
        </p:nvSpPr>
        <p:spPr/>
        <p:txBody>
          <a:bodyPr/>
          <a:lstStyle/>
          <a:p>
            <a:pPr>
              <a:defRPr/>
            </a:pPr>
            <a:r>
              <a:rPr lang="en-GB"/>
              <a:t>Created by Mr.Lafferty Maths Dept</a:t>
            </a:r>
          </a:p>
        </p:txBody>
      </p:sp>
      <p:pic>
        <p:nvPicPr>
          <p:cNvPr id="10246" name="Picture 2" descr="scottishflag">
            <a:extLst>
              <a:ext uri="{FF2B5EF4-FFF2-40B4-BE49-F238E27FC236}">
                <a16:creationId xmlns:a16="http://schemas.microsoft.com/office/drawing/2014/main" id="{3ABB9686-B33A-83DE-3676-D7DE1E0C147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3" descr="Office Objects 0572">
            <a:extLst>
              <a:ext uri="{FF2B5EF4-FFF2-40B4-BE49-F238E27FC236}">
                <a16:creationId xmlns:a16="http://schemas.microsoft.com/office/drawing/2014/main" id="{72B02FE3-FBA5-3E6B-3F8E-D73F99F635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Text Box 4">
            <a:extLst>
              <a:ext uri="{FF2B5EF4-FFF2-40B4-BE49-F238E27FC236}">
                <a16:creationId xmlns:a16="http://schemas.microsoft.com/office/drawing/2014/main" id="{A31F3F82-1263-EB63-A201-31A0819DBDF3}"/>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30" name="Cloud 29">
            <a:extLst>
              <a:ext uri="{FF2B5EF4-FFF2-40B4-BE49-F238E27FC236}">
                <a16:creationId xmlns:a16="http://schemas.microsoft.com/office/drawing/2014/main" id="{A50B6CAF-14D2-7FBF-F9ED-3943D536047E}"/>
              </a:ext>
            </a:extLst>
          </p:cNvPr>
          <p:cNvSpPr/>
          <p:nvPr/>
        </p:nvSpPr>
        <p:spPr bwMode="auto">
          <a:xfrm>
            <a:off x="471488" y="3290888"/>
            <a:ext cx="6080125" cy="330993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800" dirty="0">
                <a:solidFill>
                  <a:srgbClr val="080808"/>
                </a:solidFill>
                <a:latin typeface="Comic Sans MS" pitchFamily="66" charset="0"/>
              </a:rPr>
              <a:t>(Rate-R-Us) - Proportion method</a:t>
            </a:r>
          </a:p>
          <a:p>
            <a:pPr algn="ctr">
              <a:defRPr/>
            </a:pPr>
            <a:r>
              <a:rPr lang="en-GB" dirty="0">
                <a:solidFill>
                  <a:schemeClr val="bg1">
                    <a:lumMod val="50000"/>
                  </a:schemeClr>
                </a:solidFill>
                <a:latin typeface="Comic Sans MS" pitchFamily="66" charset="0"/>
              </a:rPr>
              <a:t>    $</a:t>
            </a:r>
            <a:r>
              <a:rPr lang="en-GB" dirty="0">
                <a:solidFill>
                  <a:srgbClr val="080808"/>
                </a:solidFill>
                <a:latin typeface="Comic Sans MS" pitchFamily="66" charset="0"/>
              </a:rPr>
              <a:t>  		</a:t>
            </a:r>
            <a:r>
              <a:rPr lang="en-GB" dirty="0">
                <a:solidFill>
                  <a:srgbClr val="FFFF00"/>
                </a:solidFill>
                <a:sym typeface="Wingdings" pitchFamily="2" charset="2"/>
              </a:rPr>
              <a:t> </a:t>
            </a:r>
            <a:r>
              <a:rPr lang="en-GB" dirty="0">
                <a:solidFill>
                  <a:schemeClr val="bg1">
                    <a:lumMod val="50000"/>
                  </a:schemeClr>
                </a:solidFill>
                <a:latin typeface="Comic Sans MS" pitchFamily="66" charset="0"/>
              </a:rPr>
              <a:t>£</a:t>
            </a:r>
          </a:p>
          <a:p>
            <a:pPr algn="ctr">
              <a:defRPr/>
            </a:pPr>
            <a:r>
              <a:rPr lang="en-GB" dirty="0">
                <a:solidFill>
                  <a:schemeClr val="bg1">
                    <a:lumMod val="50000"/>
                  </a:schemeClr>
                </a:solidFill>
                <a:latin typeface="Comic Sans MS" pitchFamily="66" charset="0"/>
              </a:rPr>
              <a:t>1.55 </a:t>
            </a:r>
            <a:r>
              <a:rPr lang="en-GB" dirty="0">
                <a:solidFill>
                  <a:srgbClr val="080808"/>
                </a:solidFill>
                <a:latin typeface="Comic Sans MS" pitchFamily="66" charset="0"/>
              </a:rPr>
              <a:t>	</a:t>
            </a:r>
            <a:r>
              <a:rPr lang="en-GB" dirty="0">
                <a:solidFill>
                  <a:srgbClr val="080808"/>
                </a:solidFill>
                <a:latin typeface="Comic Sans MS" pitchFamily="66" charset="0"/>
                <a:sym typeface="Wingdings"/>
              </a:rPr>
              <a:t></a:t>
            </a:r>
            <a:r>
              <a:rPr lang="en-GB" dirty="0">
                <a:solidFill>
                  <a:srgbClr val="080808"/>
                </a:solidFill>
                <a:latin typeface="Comic Sans MS" pitchFamily="66" charset="0"/>
              </a:rPr>
              <a:t>	1</a:t>
            </a:r>
          </a:p>
          <a:p>
            <a:pPr>
              <a:defRPr/>
            </a:pPr>
            <a:r>
              <a:rPr lang="en-GB" dirty="0">
                <a:solidFill>
                  <a:srgbClr val="080808"/>
                </a:solidFill>
                <a:latin typeface="Comic Sans MS" pitchFamily="66" charset="0"/>
              </a:rPr>
              <a:t>           1	</a:t>
            </a:r>
          </a:p>
          <a:p>
            <a:pPr algn="ctr">
              <a:defRPr/>
            </a:pPr>
            <a:endParaRPr lang="en-GB" dirty="0">
              <a:solidFill>
                <a:srgbClr val="080808"/>
              </a:solidFill>
              <a:latin typeface="Comic Sans MS" pitchFamily="66" charset="0"/>
            </a:endParaRPr>
          </a:p>
          <a:p>
            <a:pPr algn="ctr">
              <a:defRPr/>
            </a:pPr>
            <a:endParaRPr lang="en-GB" dirty="0">
              <a:solidFill>
                <a:srgbClr val="080808"/>
              </a:solidFill>
              <a:latin typeface="Comic Sans MS" pitchFamily="66" charset="0"/>
            </a:endParaRPr>
          </a:p>
        </p:txBody>
      </p:sp>
      <p:sp>
        <p:nvSpPr>
          <p:cNvPr id="31" name="Cloud 30">
            <a:extLst>
              <a:ext uri="{FF2B5EF4-FFF2-40B4-BE49-F238E27FC236}">
                <a16:creationId xmlns:a16="http://schemas.microsoft.com/office/drawing/2014/main" id="{DFD5ACBC-0153-7D20-C3E4-C4FF672B2521}"/>
              </a:ext>
            </a:extLst>
          </p:cNvPr>
          <p:cNvSpPr/>
          <p:nvPr/>
        </p:nvSpPr>
        <p:spPr>
          <a:xfrm>
            <a:off x="0" y="354013"/>
            <a:ext cx="3106738" cy="153828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Are we expecting more or less</a:t>
            </a:r>
          </a:p>
        </p:txBody>
      </p:sp>
      <p:sp>
        <p:nvSpPr>
          <p:cNvPr id="32" name="Rectangle 31">
            <a:extLst>
              <a:ext uri="{FF2B5EF4-FFF2-40B4-BE49-F238E27FC236}">
                <a16:creationId xmlns:a16="http://schemas.microsoft.com/office/drawing/2014/main" id="{6F9AABF8-8832-0CC0-69A9-87E85FD1B9CE}"/>
              </a:ext>
            </a:extLst>
          </p:cNvPr>
          <p:cNvSpPr>
            <a:spLocks noChangeArrowheads="1"/>
          </p:cNvSpPr>
          <p:nvPr/>
        </p:nvSpPr>
        <p:spPr bwMode="auto">
          <a:xfrm>
            <a:off x="922338" y="4814888"/>
            <a:ext cx="12176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080808"/>
                </a:solidFill>
              </a:rPr>
              <a:t>(more) </a:t>
            </a:r>
            <a:endParaRPr lang="en-GB" altLang="en-US"/>
          </a:p>
        </p:txBody>
      </p:sp>
      <p:graphicFrame>
        <p:nvGraphicFramePr>
          <p:cNvPr id="33" name="Object 30">
            <a:extLst>
              <a:ext uri="{FF2B5EF4-FFF2-40B4-BE49-F238E27FC236}">
                <a16:creationId xmlns:a16="http://schemas.microsoft.com/office/drawing/2014/main" id="{673D9765-1106-4F22-62A9-D32E1E36F995}"/>
              </a:ext>
            </a:extLst>
          </p:cNvPr>
          <p:cNvGraphicFramePr>
            <a:graphicFrameLocks noChangeAspect="1"/>
          </p:cNvGraphicFramePr>
          <p:nvPr/>
        </p:nvGraphicFramePr>
        <p:xfrm>
          <a:off x="2971800" y="4967288"/>
          <a:ext cx="1230313" cy="844550"/>
        </p:xfrm>
        <a:graphic>
          <a:graphicData uri="http://schemas.openxmlformats.org/presentationml/2006/ole">
            <mc:AlternateContent xmlns:mc="http://schemas.openxmlformats.org/markup-compatibility/2006">
              <mc:Choice xmlns:v="urn:schemas-microsoft-com:vml" Requires="v">
                <p:oleObj name="Equation" r:id="rId4" imgW="444240" imgH="304560" progId="Equation.DSMT4">
                  <p:embed/>
                </p:oleObj>
              </mc:Choice>
              <mc:Fallback>
                <p:oleObj name="Equation" r:id="rId4" imgW="444240" imgH="304560" progId="Equation.DSMT4">
                  <p:embed/>
                  <p:pic>
                    <p:nvPicPr>
                      <p:cNvPr id="0" name="Object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967288"/>
                        <a:ext cx="1230313"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 name="Object 31">
            <a:extLst>
              <a:ext uri="{FF2B5EF4-FFF2-40B4-BE49-F238E27FC236}">
                <a16:creationId xmlns:a16="http://schemas.microsoft.com/office/drawing/2014/main" id="{BBFFD440-1188-EC7D-1326-8298D1482A97}"/>
              </a:ext>
            </a:extLst>
          </p:cNvPr>
          <p:cNvGraphicFramePr>
            <a:graphicFrameLocks noChangeAspect="1"/>
          </p:cNvGraphicFramePr>
          <p:nvPr/>
        </p:nvGraphicFramePr>
        <p:xfrm>
          <a:off x="4283075" y="5162550"/>
          <a:ext cx="1216025" cy="454025"/>
        </p:xfrm>
        <a:graphic>
          <a:graphicData uri="http://schemas.openxmlformats.org/presentationml/2006/ole">
            <mc:AlternateContent xmlns:mc="http://schemas.openxmlformats.org/markup-compatibility/2006">
              <mc:Choice xmlns:v="urn:schemas-microsoft-com:vml" Requires="v">
                <p:oleObj name="Equation" r:id="rId6" imgW="406080" imgH="152280" progId="Equation.DSMT4">
                  <p:embed/>
                </p:oleObj>
              </mc:Choice>
              <mc:Fallback>
                <p:oleObj name="Equation" r:id="rId6" imgW="406080" imgH="152280" progId="Equation.DSMT4">
                  <p:embed/>
                  <p:pic>
                    <p:nvPicPr>
                      <p:cNvPr id="0" name="Object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3075" y="5162550"/>
                        <a:ext cx="12160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52" name="Rectangle 10">
            <a:extLst>
              <a:ext uri="{FF2B5EF4-FFF2-40B4-BE49-F238E27FC236}">
                <a16:creationId xmlns:a16="http://schemas.microsoft.com/office/drawing/2014/main" id="{2D9533E7-46BA-C1ED-A077-3C6726FE2BC5}"/>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Rates &amp; Contracts</a:t>
            </a:r>
          </a:p>
        </p:txBody>
      </p:sp>
      <p:graphicFrame>
        <p:nvGraphicFramePr>
          <p:cNvPr id="16" name="Table 15">
            <a:extLst>
              <a:ext uri="{FF2B5EF4-FFF2-40B4-BE49-F238E27FC236}">
                <a16:creationId xmlns:a16="http://schemas.microsoft.com/office/drawing/2014/main" id="{CEE8F1EE-437A-4DD6-1007-0507B80C4DDC}"/>
              </a:ext>
            </a:extLst>
          </p:cNvPr>
          <p:cNvGraphicFramePr>
            <a:graphicFrameLocks noGrp="1"/>
          </p:cNvGraphicFramePr>
          <p:nvPr/>
        </p:nvGraphicFramePr>
        <p:xfrm>
          <a:off x="3998913" y="1898650"/>
          <a:ext cx="5013325" cy="1371600"/>
        </p:xfrm>
        <a:graphic>
          <a:graphicData uri="http://schemas.openxmlformats.org/drawingml/2006/table">
            <a:tbl>
              <a:tblPr firstRow="1" bandRow="1">
                <a:tableStyleId>{5C22544A-7EE6-4342-B048-85BDC9FD1C3A}</a:tableStyleId>
              </a:tblPr>
              <a:tblGrid>
                <a:gridCol w="2506663">
                  <a:extLst>
                    <a:ext uri="{9D8B030D-6E8A-4147-A177-3AD203B41FA5}">
                      <a16:colId xmlns:a16="http://schemas.microsoft.com/office/drawing/2014/main" val="20000"/>
                    </a:ext>
                  </a:extLst>
                </a:gridCol>
                <a:gridCol w="2506663">
                  <a:extLst>
                    <a:ext uri="{9D8B030D-6E8A-4147-A177-3AD203B41FA5}">
                      <a16:colId xmlns:a16="http://schemas.microsoft.com/office/drawing/2014/main" val="20001"/>
                    </a:ext>
                  </a:extLst>
                </a:gridCol>
              </a:tblGrid>
              <a:tr h="370840">
                <a:tc>
                  <a:txBody>
                    <a:bodyPr/>
                    <a:lstStyle/>
                    <a:p>
                      <a:pPr algn="ctr"/>
                      <a:endParaRPr lang="en-GB" sz="2400" b="0" dirty="0">
                        <a:solidFill>
                          <a:srgbClr val="FFFF00"/>
                        </a:solidFill>
                        <a:latin typeface="Comic Sans MS" pitchFamily="66"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Ex. Rate (per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ctr"/>
                      <a:r>
                        <a:rPr lang="en-GB" sz="2400" b="0" dirty="0">
                          <a:solidFill>
                            <a:srgbClr val="FFFF00"/>
                          </a:solidFill>
                          <a:latin typeface="Comic Sans MS" pitchFamily="66" charset="0"/>
                        </a:rPr>
                        <a:t>Rate-R-Us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1.55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algn="ctr"/>
                      <a:r>
                        <a:rPr lang="en-GB" sz="2400" b="0" dirty="0">
                          <a:solidFill>
                            <a:srgbClr val="FFFF00"/>
                          </a:solidFill>
                          <a:latin typeface="Comic Sans MS" pitchFamily="66" charset="0"/>
                        </a:rPr>
                        <a:t>Super-Rates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1.50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
                                            <p:bg/>
                                          </p:spTgt>
                                        </p:tgtEl>
                                        <p:attrNameLst>
                                          <p:attrName>style.visibility</p:attrName>
                                        </p:attrNameLst>
                                      </p:cBhvr>
                                      <p:to>
                                        <p:strVal val="visible"/>
                                      </p:to>
                                    </p:set>
                                    <p:anim calcmode="lin" valueType="num">
                                      <p:cBhvr additive="base">
                                        <p:cTn id="7" dur="500" fill="hold"/>
                                        <p:tgtEl>
                                          <p:spTgt spid="3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
                                            <p:bg/>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7" presetClass="entr" presetSubtype="0" fill="hold" nodeType="afterEffect">
                                  <p:stCondLst>
                                    <p:cond delay="0"/>
                                  </p:stCondLst>
                                  <p:iterate type="lt">
                                    <p:tmPct val="50000"/>
                                  </p:iterate>
                                  <p:childTnLst>
                                    <p:set>
                                      <p:cBhvr>
                                        <p:cTn id="11" dur="1" fill="hold">
                                          <p:stCondLst>
                                            <p:cond delay="0"/>
                                          </p:stCondLst>
                                        </p:cTn>
                                        <p:tgtEl>
                                          <p:spTgt spid="30">
                                            <p:txEl>
                                              <p:pRg st="0" end="0"/>
                                            </p:txEl>
                                          </p:spTgt>
                                        </p:tgtEl>
                                        <p:attrNameLst>
                                          <p:attrName>style.visibility</p:attrName>
                                        </p:attrNameLst>
                                      </p:cBhvr>
                                      <p:to>
                                        <p:strVal val="visible"/>
                                      </p:to>
                                    </p:set>
                                    <p:anim calcmode="discrete" valueType="clr">
                                      <p:cBhvr override="childStyle">
                                        <p:cTn id="12" dur="80"/>
                                        <p:tgtEl>
                                          <p:spTgt spid="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0">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30">
                                            <p:txEl>
                                              <p:pRg st="0" end="0"/>
                                            </p:txEl>
                                          </p:spTgt>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30">
                                            <p:txEl>
                                              <p:pRg st="1" end="1"/>
                                            </p:txEl>
                                          </p:spTgt>
                                        </p:tgtEl>
                                        <p:attrNameLst>
                                          <p:attrName>style.visibility</p:attrName>
                                        </p:attrNameLst>
                                      </p:cBhvr>
                                      <p:to>
                                        <p:strVal val="visible"/>
                                      </p:to>
                                    </p:set>
                                    <p:anim calcmode="discrete" valueType="clr">
                                      <p:cBhvr override="childStyle">
                                        <p:cTn id="19" dur="80"/>
                                        <p:tgtEl>
                                          <p:spTgt spid="3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0">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30">
                                            <p:txEl>
                                              <p:pRg st="1" end="1"/>
                                            </p:txEl>
                                          </p:spTgt>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30">
                                            <p:txEl>
                                              <p:pRg st="2" end="2"/>
                                            </p:txEl>
                                          </p:spTgt>
                                        </p:tgtEl>
                                        <p:attrNameLst>
                                          <p:attrName>style.visibility</p:attrName>
                                        </p:attrNameLst>
                                      </p:cBhvr>
                                      <p:to>
                                        <p:strVal val="visible"/>
                                      </p:to>
                                    </p:set>
                                    <p:anim calcmode="discrete" valueType="clr">
                                      <p:cBhvr override="childStyle">
                                        <p:cTn id="26" dur="80"/>
                                        <p:tgtEl>
                                          <p:spTgt spid="3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0">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30">
                                            <p:txEl>
                                              <p:pRg st="2" end="2"/>
                                            </p:txEl>
                                          </p:spTgt>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30">
                                            <p:txEl>
                                              <p:pRg st="3" end="3"/>
                                            </p:txEl>
                                          </p:spTgt>
                                        </p:tgtEl>
                                        <p:attrNameLst>
                                          <p:attrName>style.visibility</p:attrName>
                                        </p:attrNameLst>
                                      </p:cBhvr>
                                      <p:to>
                                        <p:strVal val="visible"/>
                                      </p:to>
                                    </p:set>
                                    <p:anim calcmode="discrete" valueType="clr">
                                      <p:cBhvr override="childStyle">
                                        <p:cTn id="33" dur="80"/>
                                        <p:tgtEl>
                                          <p:spTgt spid="30">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0">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30">
                                            <p:txEl>
                                              <p:pRg st="3" end="3"/>
                                            </p:txEl>
                                          </p:spTgt>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additive="base">
                                        <p:cTn id="40" dur="500" fill="hold"/>
                                        <p:tgtEl>
                                          <p:spTgt spid="31"/>
                                        </p:tgtEl>
                                        <p:attrNameLst>
                                          <p:attrName>ppt_x</p:attrName>
                                        </p:attrNameLst>
                                      </p:cBhvr>
                                      <p:tavLst>
                                        <p:tav tm="0">
                                          <p:val>
                                            <p:strVal val="0-#ppt_w/2"/>
                                          </p:val>
                                        </p:tav>
                                        <p:tav tm="100000">
                                          <p:val>
                                            <p:strVal val="#ppt_x"/>
                                          </p:val>
                                        </p:tav>
                                      </p:tavLst>
                                    </p:anim>
                                    <p:anim calcmode="lin" valueType="num">
                                      <p:cBhvr additive="base">
                                        <p:cTn id="41"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nodeType="clickEffect">
                                  <p:stCondLst>
                                    <p:cond delay="0"/>
                                  </p:stCondLst>
                                  <p:iterate type="lt">
                                    <p:tmPct val="50000"/>
                                  </p:iterate>
                                  <p:childTnLst>
                                    <p:set>
                                      <p:cBhvr>
                                        <p:cTn id="45" dur="1" fill="hold">
                                          <p:stCondLst>
                                            <p:cond delay="0"/>
                                          </p:stCondLst>
                                        </p:cTn>
                                        <p:tgtEl>
                                          <p:spTgt spid="32"/>
                                        </p:tgtEl>
                                        <p:attrNameLst>
                                          <p:attrName>style.visibility</p:attrName>
                                        </p:attrNameLst>
                                      </p:cBhvr>
                                      <p:to>
                                        <p:strVal val="visible"/>
                                      </p:to>
                                    </p:set>
                                    <p:anim calcmode="discrete" valueType="clr">
                                      <p:cBhvr override="childStyle">
                                        <p:cTn id="46" dur="80"/>
                                        <p:tgtEl>
                                          <p:spTgt spid="32"/>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32"/>
                                        </p:tgtEl>
                                        <p:attrNameLst>
                                          <p:attrName>fillcolor</p:attrName>
                                        </p:attrNameLst>
                                      </p:cBhvr>
                                      <p:tavLst>
                                        <p:tav tm="0">
                                          <p:val>
                                            <p:clrVal>
                                              <a:schemeClr val="accent2"/>
                                            </p:clrVal>
                                          </p:val>
                                        </p:tav>
                                        <p:tav tm="50000">
                                          <p:val>
                                            <p:clrVal>
                                              <a:schemeClr val="hlink"/>
                                            </p:clrVal>
                                          </p:val>
                                        </p:tav>
                                      </p:tavLst>
                                    </p:anim>
                                    <p:set>
                                      <p:cBhvr>
                                        <p:cTn id="48" dur="80"/>
                                        <p:tgtEl>
                                          <p:spTgt spid="32"/>
                                        </p:tgtEl>
                                        <p:attrNameLst>
                                          <p:attrName>fill.type</p:attrName>
                                        </p:attrNameLst>
                                      </p:cBhvr>
                                      <p:to>
                                        <p:strVal val="solid"/>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500"/>
                                        <p:tgtEl>
                                          <p:spTgt spid="3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left)">
                                      <p:cBhvr>
                                        <p:cTn id="58" dur="500"/>
                                        <p:tgtEl>
                                          <p:spTgt spid="34"/>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bldLvl="3" animBg="1"/>
      <p:bldP spid="31" grpId="0" animBg="1"/>
      <p:bldP spid="3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D48EB3D5-DE35-7184-F507-B3B9FDDFCFCE}"/>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23063C00-FD48-C41C-82C8-04FDD3F441BC}"/>
              </a:ext>
            </a:extLst>
          </p:cNvPr>
          <p:cNvSpPr>
            <a:spLocks noGrp="1"/>
          </p:cNvSpPr>
          <p:nvPr>
            <p:ph type="ftr" sz="quarter" idx="11"/>
          </p:nvPr>
        </p:nvSpPr>
        <p:spPr/>
        <p:txBody>
          <a:bodyPr/>
          <a:lstStyle/>
          <a:p>
            <a:pPr>
              <a:defRPr/>
            </a:pPr>
            <a:r>
              <a:rPr lang="en-GB"/>
              <a:t>Created by Mr.Lafferty Maths Dept</a:t>
            </a:r>
          </a:p>
        </p:txBody>
      </p:sp>
      <p:pic>
        <p:nvPicPr>
          <p:cNvPr id="11270" name="Picture 2" descr="scottishflag">
            <a:extLst>
              <a:ext uri="{FF2B5EF4-FFF2-40B4-BE49-F238E27FC236}">
                <a16:creationId xmlns:a16="http://schemas.microsoft.com/office/drawing/2014/main" id="{C4172341-49BD-DED1-5286-DDAEF85181E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3" descr="Office Objects 0572">
            <a:extLst>
              <a:ext uri="{FF2B5EF4-FFF2-40B4-BE49-F238E27FC236}">
                <a16:creationId xmlns:a16="http://schemas.microsoft.com/office/drawing/2014/main" id="{BD3CAE89-99F9-D2A8-2D3C-2A5C014377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 Box 4">
            <a:extLst>
              <a:ext uri="{FF2B5EF4-FFF2-40B4-BE49-F238E27FC236}">
                <a16:creationId xmlns:a16="http://schemas.microsoft.com/office/drawing/2014/main" id="{4F44DA40-614D-DF73-8CA2-4CD2EFAA44A5}"/>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30" name="Cloud 29">
            <a:extLst>
              <a:ext uri="{FF2B5EF4-FFF2-40B4-BE49-F238E27FC236}">
                <a16:creationId xmlns:a16="http://schemas.microsoft.com/office/drawing/2014/main" id="{9EEC9FA8-BBAC-341A-8267-0F22CDFAAABC}"/>
              </a:ext>
            </a:extLst>
          </p:cNvPr>
          <p:cNvSpPr/>
          <p:nvPr/>
        </p:nvSpPr>
        <p:spPr bwMode="auto">
          <a:xfrm>
            <a:off x="471488" y="3290888"/>
            <a:ext cx="6080125" cy="330993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800" dirty="0">
                <a:solidFill>
                  <a:srgbClr val="080808"/>
                </a:solidFill>
                <a:latin typeface="Comic Sans MS" pitchFamily="66" charset="0"/>
              </a:rPr>
              <a:t>(Super-Rates) - Proportion method</a:t>
            </a:r>
          </a:p>
          <a:p>
            <a:pPr algn="ctr">
              <a:defRPr/>
            </a:pPr>
            <a:r>
              <a:rPr lang="en-GB" dirty="0">
                <a:solidFill>
                  <a:schemeClr val="bg1">
                    <a:lumMod val="50000"/>
                  </a:schemeClr>
                </a:solidFill>
                <a:latin typeface="Comic Sans MS" pitchFamily="66" charset="0"/>
              </a:rPr>
              <a:t>    $</a:t>
            </a:r>
            <a:r>
              <a:rPr lang="en-GB" dirty="0">
                <a:solidFill>
                  <a:srgbClr val="080808"/>
                </a:solidFill>
                <a:latin typeface="Comic Sans MS" pitchFamily="66" charset="0"/>
              </a:rPr>
              <a:t>  		</a:t>
            </a:r>
            <a:r>
              <a:rPr lang="en-GB" dirty="0">
                <a:solidFill>
                  <a:srgbClr val="FFFF00"/>
                </a:solidFill>
                <a:sym typeface="Wingdings" pitchFamily="2" charset="2"/>
              </a:rPr>
              <a:t> </a:t>
            </a:r>
            <a:r>
              <a:rPr lang="en-GB" dirty="0">
                <a:solidFill>
                  <a:schemeClr val="bg1">
                    <a:lumMod val="50000"/>
                  </a:schemeClr>
                </a:solidFill>
                <a:latin typeface="Comic Sans MS" pitchFamily="66" charset="0"/>
              </a:rPr>
              <a:t>£</a:t>
            </a:r>
          </a:p>
          <a:p>
            <a:pPr algn="ctr">
              <a:defRPr/>
            </a:pPr>
            <a:r>
              <a:rPr lang="en-GB" dirty="0">
                <a:solidFill>
                  <a:schemeClr val="bg1">
                    <a:lumMod val="50000"/>
                  </a:schemeClr>
                </a:solidFill>
                <a:latin typeface="Comic Sans MS" pitchFamily="66" charset="0"/>
              </a:rPr>
              <a:t>1.50 </a:t>
            </a:r>
            <a:r>
              <a:rPr lang="en-GB" dirty="0">
                <a:solidFill>
                  <a:srgbClr val="080808"/>
                </a:solidFill>
                <a:latin typeface="Comic Sans MS" pitchFamily="66" charset="0"/>
              </a:rPr>
              <a:t>	</a:t>
            </a:r>
            <a:r>
              <a:rPr lang="en-GB" dirty="0">
                <a:solidFill>
                  <a:srgbClr val="080808"/>
                </a:solidFill>
                <a:latin typeface="Comic Sans MS" pitchFamily="66" charset="0"/>
                <a:sym typeface="Wingdings"/>
              </a:rPr>
              <a:t></a:t>
            </a:r>
            <a:r>
              <a:rPr lang="en-GB" dirty="0">
                <a:solidFill>
                  <a:srgbClr val="080808"/>
                </a:solidFill>
                <a:latin typeface="Comic Sans MS" pitchFamily="66" charset="0"/>
              </a:rPr>
              <a:t>	1</a:t>
            </a:r>
          </a:p>
          <a:p>
            <a:pPr>
              <a:defRPr/>
            </a:pPr>
            <a:r>
              <a:rPr lang="en-GB" dirty="0">
                <a:solidFill>
                  <a:srgbClr val="080808"/>
                </a:solidFill>
                <a:latin typeface="Comic Sans MS" pitchFamily="66" charset="0"/>
              </a:rPr>
              <a:t>           1	</a:t>
            </a:r>
          </a:p>
          <a:p>
            <a:pPr algn="ctr">
              <a:defRPr/>
            </a:pPr>
            <a:endParaRPr lang="en-GB" dirty="0">
              <a:solidFill>
                <a:srgbClr val="080808"/>
              </a:solidFill>
              <a:latin typeface="Comic Sans MS" pitchFamily="66" charset="0"/>
            </a:endParaRPr>
          </a:p>
          <a:p>
            <a:pPr algn="ctr">
              <a:defRPr/>
            </a:pPr>
            <a:endParaRPr lang="en-GB" dirty="0">
              <a:solidFill>
                <a:srgbClr val="080808"/>
              </a:solidFill>
              <a:latin typeface="Comic Sans MS" pitchFamily="66" charset="0"/>
            </a:endParaRPr>
          </a:p>
        </p:txBody>
      </p:sp>
      <p:sp>
        <p:nvSpPr>
          <p:cNvPr id="31" name="Cloud 30">
            <a:extLst>
              <a:ext uri="{FF2B5EF4-FFF2-40B4-BE49-F238E27FC236}">
                <a16:creationId xmlns:a16="http://schemas.microsoft.com/office/drawing/2014/main" id="{9E9F4483-1359-B9F0-2594-66F3332DC69F}"/>
              </a:ext>
            </a:extLst>
          </p:cNvPr>
          <p:cNvSpPr/>
          <p:nvPr/>
        </p:nvSpPr>
        <p:spPr>
          <a:xfrm>
            <a:off x="0" y="354013"/>
            <a:ext cx="3106738" cy="153828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Are we expecting more or less</a:t>
            </a:r>
          </a:p>
        </p:txBody>
      </p:sp>
      <p:sp>
        <p:nvSpPr>
          <p:cNvPr id="32" name="Rectangle 31">
            <a:extLst>
              <a:ext uri="{FF2B5EF4-FFF2-40B4-BE49-F238E27FC236}">
                <a16:creationId xmlns:a16="http://schemas.microsoft.com/office/drawing/2014/main" id="{A6F85E0A-0257-42DC-CB1A-F6493CD6D3BB}"/>
              </a:ext>
            </a:extLst>
          </p:cNvPr>
          <p:cNvSpPr>
            <a:spLocks noChangeArrowheads="1"/>
          </p:cNvSpPr>
          <p:nvPr/>
        </p:nvSpPr>
        <p:spPr bwMode="auto">
          <a:xfrm>
            <a:off x="922338" y="4814888"/>
            <a:ext cx="12176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080808"/>
                </a:solidFill>
              </a:rPr>
              <a:t>(more) </a:t>
            </a:r>
            <a:endParaRPr lang="en-GB" altLang="en-US"/>
          </a:p>
        </p:txBody>
      </p:sp>
      <p:graphicFrame>
        <p:nvGraphicFramePr>
          <p:cNvPr id="33" name="Object 30">
            <a:extLst>
              <a:ext uri="{FF2B5EF4-FFF2-40B4-BE49-F238E27FC236}">
                <a16:creationId xmlns:a16="http://schemas.microsoft.com/office/drawing/2014/main" id="{A90397D7-07A9-ED6C-4B17-5924F5738AD6}"/>
              </a:ext>
            </a:extLst>
          </p:cNvPr>
          <p:cNvGraphicFramePr>
            <a:graphicFrameLocks noChangeAspect="1"/>
          </p:cNvGraphicFramePr>
          <p:nvPr/>
        </p:nvGraphicFramePr>
        <p:xfrm>
          <a:off x="2971800" y="4967288"/>
          <a:ext cx="1230313" cy="844550"/>
        </p:xfrm>
        <a:graphic>
          <a:graphicData uri="http://schemas.openxmlformats.org/presentationml/2006/ole">
            <mc:AlternateContent xmlns:mc="http://schemas.openxmlformats.org/markup-compatibility/2006">
              <mc:Choice xmlns:v="urn:schemas-microsoft-com:vml" Requires="v">
                <p:oleObj name="Equation" r:id="rId4" imgW="444240" imgH="304560" progId="Equation.DSMT4">
                  <p:embed/>
                </p:oleObj>
              </mc:Choice>
              <mc:Fallback>
                <p:oleObj name="Equation" r:id="rId4" imgW="444240" imgH="304560" progId="Equation.DSMT4">
                  <p:embed/>
                  <p:pic>
                    <p:nvPicPr>
                      <p:cNvPr id="0" name="Object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967288"/>
                        <a:ext cx="1230313"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 name="Object 31">
            <a:extLst>
              <a:ext uri="{FF2B5EF4-FFF2-40B4-BE49-F238E27FC236}">
                <a16:creationId xmlns:a16="http://schemas.microsoft.com/office/drawing/2014/main" id="{2479B1BF-4BA5-EDDF-7F72-117AB49960A2}"/>
              </a:ext>
            </a:extLst>
          </p:cNvPr>
          <p:cNvGraphicFramePr>
            <a:graphicFrameLocks noChangeAspect="1"/>
          </p:cNvGraphicFramePr>
          <p:nvPr/>
        </p:nvGraphicFramePr>
        <p:xfrm>
          <a:off x="4283075" y="5162550"/>
          <a:ext cx="1216025" cy="454025"/>
        </p:xfrm>
        <a:graphic>
          <a:graphicData uri="http://schemas.openxmlformats.org/presentationml/2006/ole">
            <mc:AlternateContent xmlns:mc="http://schemas.openxmlformats.org/markup-compatibility/2006">
              <mc:Choice xmlns:v="urn:schemas-microsoft-com:vml" Requires="v">
                <p:oleObj name="Equation" r:id="rId6" imgW="406080" imgH="152280" progId="Equation.DSMT4">
                  <p:embed/>
                </p:oleObj>
              </mc:Choice>
              <mc:Fallback>
                <p:oleObj name="Equation" r:id="rId6" imgW="406080" imgH="152280" progId="Equation.DSMT4">
                  <p:embed/>
                  <p:pic>
                    <p:nvPicPr>
                      <p:cNvPr id="0" name="Object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3075" y="5162550"/>
                        <a:ext cx="12160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76" name="Rectangle 10">
            <a:extLst>
              <a:ext uri="{FF2B5EF4-FFF2-40B4-BE49-F238E27FC236}">
                <a16:creationId xmlns:a16="http://schemas.microsoft.com/office/drawing/2014/main" id="{365D7CD7-DB5B-6D2B-E8E5-1AAA11EED35A}"/>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Rates &amp; Contracts</a:t>
            </a:r>
          </a:p>
        </p:txBody>
      </p:sp>
      <p:graphicFrame>
        <p:nvGraphicFramePr>
          <p:cNvPr id="16" name="Table 15">
            <a:extLst>
              <a:ext uri="{FF2B5EF4-FFF2-40B4-BE49-F238E27FC236}">
                <a16:creationId xmlns:a16="http://schemas.microsoft.com/office/drawing/2014/main" id="{10EC5310-50A3-3AE9-85F4-84C7803F75C6}"/>
              </a:ext>
            </a:extLst>
          </p:cNvPr>
          <p:cNvGraphicFramePr>
            <a:graphicFrameLocks noGrp="1"/>
          </p:cNvGraphicFramePr>
          <p:nvPr/>
        </p:nvGraphicFramePr>
        <p:xfrm>
          <a:off x="3998913" y="1898650"/>
          <a:ext cx="5013325" cy="1371600"/>
        </p:xfrm>
        <a:graphic>
          <a:graphicData uri="http://schemas.openxmlformats.org/drawingml/2006/table">
            <a:tbl>
              <a:tblPr firstRow="1" bandRow="1">
                <a:tableStyleId>{5C22544A-7EE6-4342-B048-85BDC9FD1C3A}</a:tableStyleId>
              </a:tblPr>
              <a:tblGrid>
                <a:gridCol w="2506663">
                  <a:extLst>
                    <a:ext uri="{9D8B030D-6E8A-4147-A177-3AD203B41FA5}">
                      <a16:colId xmlns:a16="http://schemas.microsoft.com/office/drawing/2014/main" val="20000"/>
                    </a:ext>
                  </a:extLst>
                </a:gridCol>
                <a:gridCol w="2506663">
                  <a:extLst>
                    <a:ext uri="{9D8B030D-6E8A-4147-A177-3AD203B41FA5}">
                      <a16:colId xmlns:a16="http://schemas.microsoft.com/office/drawing/2014/main" val="20001"/>
                    </a:ext>
                  </a:extLst>
                </a:gridCol>
              </a:tblGrid>
              <a:tr h="370840">
                <a:tc>
                  <a:txBody>
                    <a:bodyPr/>
                    <a:lstStyle/>
                    <a:p>
                      <a:pPr algn="ctr"/>
                      <a:endParaRPr lang="en-GB" sz="2400" b="0" dirty="0">
                        <a:solidFill>
                          <a:srgbClr val="FFFF00"/>
                        </a:solidFill>
                        <a:latin typeface="Comic Sans MS" pitchFamily="66"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Ex. Rate (per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ctr"/>
                      <a:r>
                        <a:rPr lang="en-GB" sz="2400" b="0" dirty="0">
                          <a:solidFill>
                            <a:srgbClr val="FFFF00"/>
                          </a:solidFill>
                          <a:latin typeface="Comic Sans MS" pitchFamily="66" charset="0"/>
                        </a:rPr>
                        <a:t>Rate-R-Us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1.55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algn="ctr"/>
                      <a:r>
                        <a:rPr lang="en-GB" sz="2400" b="0" dirty="0">
                          <a:solidFill>
                            <a:srgbClr val="FFFF00"/>
                          </a:solidFill>
                          <a:latin typeface="Comic Sans MS" pitchFamily="66" charset="0"/>
                        </a:rPr>
                        <a:t>Super-Rates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1.50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4" name="Cloud 13">
            <a:extLst>
              <a:ext uri="{FF2B5EF4-FFF2-40B4-BE49-F238E27FC236}">
                <a16:creationId xmlns:a16="http://schemas.microsoft.com/office/drawing/2014/main" id="{68DE688D-685B-299F-1D17-D38E82C0D940}"/>
              </a:ext>
            </a:extLst>
          </p:cNvPr>
          <p:cNvSpPr/>
          <p:nvPr/>
        </p:nvSpPr>
        <p:spPr>
          <a:xfrm>
            <a:off x="5800725" y="4613275"/>
            <a:ext cx="3343275" cy="1597025"/>
          </a:xfrm>
          <a:prstGeom prst="cloud">
            <a:avLst/>
          </a:prstGeom>
          <a:solidFill>
            <a:srgbClr val="FFFF00"/>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Super-Rates</a:t>
            </a:r>
          </a:p>
          <a:p>
            <a:pPr algn="ctr">
              <a:defRPr/>
            </a:pPr>
            <a:r>
              <a:rPr lang="en-GB" dirty="0">
                <a:solidFill>
                  <a:srgbClr val="080808"/>
                </a:solidFill>
                <a:latin typeface="Comic Sans MS" pitchFamily="66" charset="0"/>
              </a:rPr>
              <a:t>by £0.75</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
                                            <p:bg/>
                                          </p:spTgt>
                                        </p:tgtEl>
                                        <p:attrNameLst>
                                          <p:attrName>style.visibility</p:attrName>
                                        </p:attrNameLst>
                                      </p:cBhvr>
                                      <p:to>
                                        <p:strVal val="visible"/>
                                      </p:to>
                                    </p:set>
                                    <p:anim calcmode="lin" valueType="num">
                                      <p:cBhvr additive="base">
                                        <p:cTn id="7" dur="500" fill="hold"/>
                                        <p:tgtEl>
                                          <p:spTgt spid="3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
                                            <p:bg/>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7" presetClass="entr" presetSubtype="0" fill="hold" nodeType="afterEffect">
                                  <p:stCondLst>
                                    <p:cond delay="0"/>
                                  </p:stCondLst>
                                  <p:iterate type="lt">
                                    <p:tmPct val="50000"/>
                                  </p:iterate>
                                  <p:childTnLst>
                                    <p:set>
                                      <p:cBhvr>
                                        <p:cTn id="11" dur="1" fill="hold">
                                          <p:stCondLst>
                                            <p:cond delay="0"/>
                                          </p:stCondLst>
                                        </p:cTn>
                                        <p:tgtEl>
                                          <p:spTgt spid="30">
                                            <p:txEl>
                                              <p:pRg st="0" end="0"/>
                                            </p:txEl>
                                          </p:spTgt>
                                        </p:tgtEl>
                                        <p:attrNameLst>
                                          <p:attrName>style.visibility</p:attrName>
                                        </p:attrNameLst>
                                      </p:cBhvr>
                                      <p:to>
                                        <p:strVal val="visible"/>
                                      </p:to>
                                    </p:set>
                                    <p:anim calcmode="discrete" valueType="clr">
                                      <p:cBhvr override="childStyle">
                                        <p:cTn id="12" dur="80"/>
                                        <p:tgtEl>
                                          <p:spTgt spid="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0">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30">
                                            <p:txEl>
                                              <p:pRg st="0" end="0"/>
                                            </p:txEl>
                                          </p:spTgt>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30">
                                            <p:txEl>
                                              <p:pRg st="1" end="1"/>
                                            </p:txEl>
                                          </p:spTgt>
                                        </p:tgtEl>
                                        <p:attrNameLst>
                                          <p:attrName>style.visibility</p:attrName>
                                        </p:attrNameLst>
                                      </p:cBhvr>
                                      <p:to>
                                        <p:strVal val="visible"/>
                                      </p:to>
                                    </p:set>
                                    <p:anim calcmode="discrete" valueType="clr">
                                      <p:cBhvr override="childStyle">
                                        <p:cTn id="19" dur="80"/>
                                        <p:tgtEl>
                                          <p:spTgt spid="3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0">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30">
                                            <p:txEl>
                                              <p:pRg st="1" end="1"/>
                                            </p:txEl>
                                          </p:spTgt>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30">
                                            <p:txEl>
                                              <p:pRg st="2" end="2"/>
                                            </p:txEl>
                                          </p:spTgt>
                                        </p:tgtEl>
                                        <p:attrNameLst>
                                          <p:attrName>style.visibility</p:attrName>
                                        </p:attrNameLst>
                                      </p:cBhvr>
                                      <p:to>
                                        <p:strVal val="visible"/>
                                      </p:to>
                                    </p:set>
                                    <p:anim calcmode="discrete" valueType="clr">
                                      <p:cBhvr override="childStyle">
                                        <p:cTn id="26" dur="80"/>
                                        <p:tgtEl>
                                          <p:spTgt spid="3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0">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30">
                                            <p:txEl>
                                              <p:pRg st="2" end="2"/>
                                            </p:txEl>
                                          </p:spTgt>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30">
                                            <p:txEl>
                                              <p:pRg st="3" end="3"/>
                                            </p:txEl>
                                          </p:spTgt>
                                        </p:tgtEl>
                                        <p:attrNameLst>
                                          <p:attrName>style.visibility</p:attrName>
                                        </p:attrNameLst>
                                      </p:cBhvr>
                                      <p:to>
                                        <p:strVal val="visible"/>
                                      </p:to>
                                    </p:set>
                                    <p:anim calcmode="discrete" valueType="clr">
                                      <p:cBhvr override="childStyle">
                                        <p:cTn id="33" dur="80"/>
                                        <p:tgtEl>
                                          <p:spTgt spid="30">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0">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30">
                                            <p:txEl>
                                              <p:pRg st="3" end="3"/>
                                            </p:txEl>
                                          </p:spTgt>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additive="base">
                                        <p:cTn id="40" dur="500" fill="hold"/>
                                        <p:tgtEl>
                                          <p:spTgt spid="31"/>
                                        </p:tgtEl>
                                        <p:attrNameLst>
                                          <p:attrName>ppt_x</p:attrName>
                                        </p:attrNameLst>
                                      </p:cBhvr>
                                      <p:tavLst>
                                        <p:tav tm="0">
                                          <p:val>
                                            <p:strVal val="0-#ppt_w/2"/>
                                          </p:val>
                                        </p:tav>
                                        <p:tav tm="100000">
                                          <p:val>
                                            <p:strVal val="#ppt_x"/>
                                          </p:val>
                                        </p:tav>
                                      </p:tavLst>
                                    </p:anim>
                                    <p:anim calcmode="lin" valueType="num">
                                      <p:cBhvr additive="base">
                                        <p:cTn id="41"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nodeType="clickEffect">
                                  <p:stCondLst>
                                    <p:cond delay="0"/>
                                  </p:stCondLst>
                                  <p:iterate type="lt">
                                    <p:tmPct val="50000"/>
                                  </p:iterate>
                                  <p:childTnLst>
                                    <p:set>
                                      <p:cBhvr>
                                        <p:cTn id="45" dur="1" fill="hold">
                                          <p:stCondLst>
                                            <p:cond delay="0"/>
                                          </p:stCondLst>
                                        </p:cTn>
                                        <p:tgtEl>
                                          <p:spTgt spid="32"/>
                                        </p:tgtEl>
                                        <p:attrNameLst>
                                          <p:attrName>style.visibility</p:attrName>
                                        </p:attrNameLst>
                                      </p:cBhvr>
                                      <p:to>
                                        <p:strVal val="visible"/>
                                      </p:to>
                                    </p:set>
                                    <p:anim calcmode="discrete" valueType="clr">
                                      <p:cBhvr override="childStyle">
                                        <p:cTn id="46" dur="80"/>
                                        <p:tgtEl>
                                          <p:spTgt spid="32"/>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32"/>
                                        </p:tgtEl>
                                        <p:attrNameLst>
                                          <p:attrName>fillcolor</p:attrName>
                                        </p:attrNameLst>
                                      </p:cBhvr>
                                      <p:tavLst>
                                        <p:tav tm="0">
                                          <p:val>
                                            <p:clrVal>
                                              <a:schemeClr val="accent2"/>
                                            </p:clrVal>
                                          </p:val>
                                        </p:tav>
                                        <p:tav tm="50000">
                                          <p:val>
                                            <p:clrVal>
                                              <a:schemeClr val="hlink"/>
                                            </p:clrVal>
                                          </p:val>
                                        </p:tav>
                                      </p:tavLst>
                                    </p:anim>
                                    <p:set>
                                      <p:cBhvr>
                                        <p:cTn id="48" dur="80"/>
                                        <p:tgtEl>
                                          <p:spTgt spid="32"/>
                                        </p:tgtEl>
                                        <p:attrNameLst>
                                          <p:attrName>fill.type</p:attrName>
                                        </p:attrNameLst>
                                      </p:cBhvr>
                                      <p:to>
                                        <p:strVal val="solid"/>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500"/>
                                        <p:tgtEl>
                                          <p:spTgt spid="3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left)">
                                      <p:cBhvr>
                                        <p:cTn id="58" dur="500"/>
                                        <p:tgtEl>
                                          <p:spTgt spid="34"/>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27" presetClass="entr" presetSubtype="0" fill="hold" nodeType="clickEffect">
                                  <p:stCondLst>
                                    <p:cond delay="0"/>
                                  </p:stCondLst>
                                  <p:iterate type="lt">
                                    <p:tmPct val="50000"/>
                                  </p:iterate>
                                  <p:childTnLst>
                                    <p:set>
                                      <p:cBhvr>
                                        <p:cTn id="66" dur="1" fill="hold">
                                          <p:stCondLst>
                                            <p:cond delay="0"/>
                                          </p:stCondLst>
                                        </p:cTn>
                                        <p:tgtEl>
                                          <p:spTgt spid="14"/>
                                        </p:tgtEl>
                                        <p:attrNameLst>
                                          <p:attrName>style.visibility</p:attrName>
                                        </p:attrNameLst>
                                      </p:cBhvr>
                                      <p:to>
                                        <p:strVal val="visible"/>
                                      </p:to>
                                    </p:set>
                                    <p:anim calcmode="discrete" valueType="clr">
                                      <p:cBhvr override="childStyle">
                                        <p:cTn id="6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68" dur="80"/>
                                        <p:tgtEl>
                                          <p:spTgt spid="14"/>
                                        </p:tgtEl>
                                        <p:attrNameLst>
                                          <p:attrName>fillcolor</p:attrName>
                                        </p:attrNameLst>
                                      </p:cBhvr>
                                      <p:tavLst>
                                        <p:tav tm="0">
                                          <p:val>
                                            <p:clrVal>
                                              <a:schemeClr val="accent2"/>
                                            </p:clrVal>
                                          </p:val>
                                        </p:tav>
                                        <p:tav tm="50000">
                                          <p:val>
                                            <p:clrVal>
                                              <a:schemeClr val="hlink"/>
                                            </p:clrVal>
                                          </p:val>
                                        </p:tav>
                                      </p:tavLst>
                                    </p:anim>
                                    <p:set>
                                      <p:cBhvr>
                                        <p:cTn id="69" dur="80"/>
                                        <p:tgtEl>
                                          <p:spTgt spid="1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bldLvl="3" animBg="1"/>
      <p:bldP spid="31" grpId="0" animBg="1"/>
      <p:bldP spid="32" grpId="0"/>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936217DE-F056-21FD-6875-63ABFC391F9D}"/>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4460CB18-E835-1219-CC4A-4B3D6B9F8C37}"/>
              </a:ext>
            </a:extLst>
          </p:cNvPr>
          <p:cNvSpPr>
            <a:spLocks noGrp="1"/>
          </p:cNvSpPr>
          <p:nvPr>
            <p:ph type="ftr" sz="quarter" idx="11"/>
          </p:nvPr>
        </p:nvSpPr>
        <p:spPr/>
        <p:txBody>
          <a:bodyPr/>
          <a:lstStyle/>
          <a:p>
            <a:pPr>
              <a:defRPr/>
            </a:pPr>
            <a:r>
              <a:rPr lang="en-GB"/>
              <a:t>Created by Mr.Lafferty Maths Dept</a:t>
            </a:r>
          </a:p>
        </p:txBody>
      </p:sp>
      <p:pic>
        <p:nvPicPr>
          <p:cNvPr id="37892" name="Picture 2" descr="scottishflag">
            <a:extLst>
              <a:ext uri="{FF2B5EF4-FFF2-40B4-BE49-F238E27FC236}">
                <a16:creationId xmlns:a16="http://schemas.microsoft.com/office/drawing/2014/main" id="{01972FF9-C6B3-ED04-66F1-0C02834100FA}"/>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3" descr="Office Objects 0572">
            <a:extLst>
              <a:ext uri="{FF2B5EF4-FFF2-40B4-BE49-F238E27FC236}">
                <a16:creationId xmlns:a16="http://schemas.microsoft.com/office/drawing/2014/main" id="{707BC0F2-253A-F8D4-6CE6-33248DD97A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Text Box 4">
            <a:extLst>
              <a:ext uri="{FF2B5EF4-FFF2-40B4-BE49-F238E27FC236}">
                <a16:creationId xmlns:a16="http://schemas.microsoft.com/office/drawing/2014/main" id="{14B591AE-72B4-D07D-B4B3-BB83C440F344}"/>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37895" name="Text Box 17">
            <a:extLst>
              <a:ext uri="{FF2B5EF4-FFF2-40B4-BE49-F238E27FC236}">
                <a16:creationId xmlns:a16="http://schemas.microsoft.com/office/drawing/2014/main" id="{C1B8B6CD-447F-59E4-0429-4E5F578BDCA0}"/>
              </a:ext>
            </a:extLst>
          </p:cNvPr>
          <p:cNvSpPr txBox="1">
            <a:spLocks noChangeArrowheads="1"/>
          </p:cNvSpPr>
          <p:nvPr/>
        </p:nvSpPr>
        <p:spPr bwMode="auto">
          <a:xfrm>
            <a:off x="1152525" y="1873250"/>
            <a:ext cx="789781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Ethan wants to put some money into the bank.</a:t>
            </a:r>
          </a:p>
          <a:p>
            <a:pPr eaLnBrk="1" hangingPunct="1"/>
            <a:r>
              <a:rPr lang="en-GB" altLang="en-US" sz="2800">
                <a:solidFill>
                  <a:srgbClr val="FFFF00"/>
                </a:solidFill>
              </a:rPr>
              <a:t>He has two options.</a:t>
            </a:r>
          </a:p>
          <a:p>
            <a:pPr eaLnBrk="1" hangingPunct="1"/>
            <a:r>
              <a:rPr lang="en-GB" altLang="en-US" sz="2800">
                <a:solidFill>
                  <a:srgbClr val="FFFF00"/>
                </a:solidFill>
              </a:rPr>
              <a:t>He has £3000 to invest.</a:t>
            </a:r>
          </a:p>
        </p:txBody>
      </p:sp>
      <p:sp>
        <p:nvSpPr>
          <p:cNvPr id="37896" name="Rectangle 10">
            <a:extLst>
              <a:ext uri="{FF2B5EF4-FFF2-40B4-BE49-F238E27FC236}">
                <a16:creationId xmlns:a16="http://schemas.microsoft.com/office/drawing/2014/main" id="{4C39CA23-C6B5-1567-9476-E667FD9A631D}"/>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Rates &amp; Contracts</a:t>
            </a:r>
          </a:p>
        </p:txBody>
      </p:sp>
      <p:graphicFrame>
        <p:nvGraphicFramePr>
          <p:cNvPr id="14" name="Table 13">
            <a:extLst>
              <a:ext uri="{FF2B5EF4-FFF2-40B4-BE49-F238E27FC236}">
                <a16:creationId xmlns:a16="http://schemas.microsoft.com/office/drawing/2014/main" id="{82DC884D-0743-8D9A-7041-37BD51CF0950}"/>
              </a:ext>
            </a:extLst>
          </p:cNvPr>
          <p:cNvGraphicFramePr>
            <a:graphicFrameLocks noGrp="1"/>
          </p:cNvGraphicFramePr>
          <p:nvPr/>
        </p:nvGraphicFramePr>
        <p:xfrm>
          <a:off x="957263" y="3686175"/>
          <a:ext cx="5402262" cy="1371600"/>
        </p:xfrm>
        <a:graphic>
          <a:graphicData uri="http://schemas.openxmlformats.org/drawingml/2006/table">
            <a:tbl>
              <a:tblPr firstRow="1" bandRow="1">
                <a:tableStyleId>{5C22544A-7EE6-4342-B048-85BDC9FD1C3A}</a:tableStyleId>
              </a:tblPr>
              <a:tblGrid>
                <a:gridCol w="3474892">
                  <a:extLst>
                    <a:ext uri="{9D8B030D-6E8A-4147-A177-3AD203B41FA5}">
                      <a16:colId xmlns:a16="http://schemas.microsoft.com/office/drawing/2014/main" val="20000"/>
                    </a:ext>
                  </a:extLst>
                </a:gridCol>
                <a:gridCol w="1927370">
                  <a:extLst>
                    <a:ext uri="{9D8B030D-6E8A-4147-A177-3AD203B41FA5}">
                      <a16:colId xmlns:a16="http://schemas.microsoft.com/office/drawing/2014/main" val="20001"/>
                    </a:ext>
                  </a:extLst>
                </a:gridCol>
              </a:tblGrid>
              <a:tr h="370840">
                <a:tc>
                  <a:txBody>
                    <a:bodyPr/>
                    <a:lstStyle/>
                    <a:p>
                      <a:pPr algn="ctr"/>
                      <a:endParaRPr lang="en-GB" sz="2400" b="0" dirty="0">
                        <a:solidFill>
                          <a:srgbClr val="FFFF00"/>
                        </a:solidFill>
                        <a:latin typeface="Comic Sans MS" pitchFamily="66" charset="0"/>
                      </a:endParaRPr>
                    </a:p>
                  </a:txBody>
                  <a:tcPr marL="91445" marR="9144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APR %</a:t>
                      </a:r>
                    </a:p>
                  </a:txBody>
                  <a:tcPr marL="91445" marR="9144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ctr"/>
                      <a:r>
                        <a:rPr lang="en-GB" sz="2400" b="0" dirty="0">
                          <a:solidFill>
                            <a:srgbClr val="FFFF00"/>
                          </a:solidFill>
                          <a:latin typeface="Comic Sans MS" pitchFamily="66" charset="0"/>
                        </a:rPr>
                        <a:t>Bank of Mr Lafferty</a:t>
                      </a:r>
                    </a:p>
                  </a:txBody>
                  <a:tcPr marL="91445" marR="9144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3.5</a:t>
                      </a:r>
                    </a:p>
                  </a:txBody>
                  <a:tcPr marL="91445" marR="9144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algn="ctr"/>
                      <a:r>
                        <a:rPr lang="en-GB" sz="2400" b="0" dirty="0">
                          <a:solidFill>
                            <a:srgbClr val="FFFF00"/>
                          </a:solidFill>
                          <a:latin typeface="Comic Sans MS" pitchFamily="66" charset="0"/>
                        </a:rPr>
                        <a:t>Bank for Money</a:t>
                      </a:r>
                    </a:p>
                  </a:txBody>
                  <a:tcPr marL="91445" marR="9144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3</a:t>
                      </a:r>
                    </a:p>
                  </a:txBody>
                  <a:tcPr marL="91445" marR="9144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5" name="Cloud 14">
            <a:extLst>
              <a:ext uri="{FF2B5EF4-FFF2-40B4-BE49-F238E27FC236}">
                <a16:creationId xmlns:a16="http://schemas.microsoft.com/office/drawing/2014/main" id="{4DDBAE35-D65F-F501-CD5E-6B3ED5BB3CB8}"/>
              </a:ext>
            </a:extLst>
          </p:cNvPr>
          <p:cNvSpPr/>
          <p:nvPr/>
        </p:nvSpPr>
        <p:spPr>
          <a:xfrm>
            <a:off x="-266700" y="0"/>
            <a:ext cx="5078413" cy="2319338"/>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Who gives the best value and by how much after one year ?</a:t>
            </a:r>
          </a:p>
        </p:txBody>
      </p:sp>
      <p:sp>
        <p:nvSpPr>
          <p:cNvPr id="11" name="Cloud 10">
            <a:extLst>
              <a:ext uri="{FF2B5EF4-FFF2-40B4-BE49-F238E27FC236}">
                <a16:creationId xmlns:a16="http://schemas.microsoft.com/office/drawing/2014/main" id="{65F36A66-9D52-9364-FD15-07CD95A3D323}"/>
              </a:ext>
            </a:extLst>
          </p:cNvPr>
          <p:cNvSpPr/>
          <p:nvPr/>
        </p:nvSpPr>
        <p:spPr>
          <a:xfrm>
            <a:off x="3108325" y="1701800"/>
            <a:ext cx="5765800" cy="1741488"/>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APR means</a:t>
            </a:r>
          </a:p>
          <a:p>
            <a:pPr algn="ctr">
              <a:defRPr/>
            </a:pPr>
            <a:r>
              <a:rPr lang="en-GB" dirty="0">
                <a:solidFill>
                  <a:srgbClr val="080808"/>
                </a:solidFill>
                <a:latin typeface="Comic Sans MS" pitchFamily="66" charset="0"/>
              </a:rPr>
              <a:t>Annual Percentage Rate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7" presetClass="entr" presetSubtype="0" fill="hold" nodeType="clickEffect">
                                  <p:stCondLst>
                                    <p:cond delay="0"/>
                                  </p:stCondLst>
                                  <p:iterate type="lt">
                                    <p:tmPct val="50000"/>
                                  </p:iterate>
                                  <p:childTnLst>
                                    <p:set>
                                      <p:cBhvr>
                                        <p:cTn id="10" dur="1" fill="hold">
                                          <p:stCondLst>
                                            <p:cond delay="0"/>
                                          </p:stCondLst>
                                        </p:cTn>
                                        <p:tgtEl>
                                          <p:spTgt spid="11">
                                            <p:bg/>
                                          </p:spTgt>
                                        </p:tgtEl>
                                        <p:attrNameLst>
                                          <p:attrName>style.visibility</p:attrName>
                                        </p:attrNameLst>
                                      </p:cBhvr>
                                      <p:to>
                                        <p:strVal val="visible"/>
                                      </p:to>
                                    </p:set>
                                    <p:anim calcmode="discrete" valueType="clr">
                                      <p:cBhvr override="childStyle">
                                        <p:cTn id="11" dur="80"/>
                                        <p:tgtEl>
                                          <p:spTgt spid="11">
                                            <p:bg/>
                                          </p:spTgt>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11">
                                            <p:bg/>
                                          </p:spTgt>
                                        </p:tgtEl>
                                        <p:attrNameLst>
                                          <p:attrName>fillcolor</p:attrName>
                                        </p:attrNameLst>
                                      </p:cBhvr>
                                      <p:tavLst>
                                        <p:tav tm="0">
                                          <p:val>
                                            <p:clrVal>
                                              <a:schemeClr val="accent2"/>
                                            </p:clrVal>
                                          </p:val>
                                        </p:tav>
                                        <p:tav tm="50000">
                                          <p:val>
                                            <p:clrVal>
                                              <a:schemeClr val="hlink"/>
                                            </p:clrVal>
                                          </p:val>
                                        </p:tav>
                                      </p:tavLst>
                                    </p:anim>
                                    <p:set>
                                      <p:cBhvr>
                                        <p:cTn id="13" dur="80"/>
                                        <p:tgtEl>
                                          <p:spTgt spid="11">
                                            <p:bg/>
                                          </p:spTgt>
                                        </p:tgtEl>
                                        <p:attrNameLst>
                                          <p:attrName>fill.type</p:attrName>
                                        </p:attrNameLst>
                                      </p:cBhvr>
                                      <p:to>
                                        <p:strVal val="solid"/>
                                      </p:to>
                                    </p:set>
                                  </p:childTnLst>
                                </p:cTn>
                              </p:par>
                            </p:childTnLst>
                          </p:cTn>
                        </p:par>
                        <p:par>
                          <p:cTn id="14" fill="hold" nodeType="afterGroup">
                            <p:stCondLst>
                              <p:cond delay="80"/>
                            </p:stCondLst>
                            <p:childTnLst>
                              <p:par>
                                <p:cTn id="15" presetID="27" presetClass="entr" presetSubtype="0" fill="hold" nodeType="afterEffect">
                                  <p:stCondLst>
                                    <p:cond delay="0"/>
                                  </p:stCondLst>
                                  <p:iterate type="lt">
                                    <p:tmPct val="50000"/>
                                  </p:iterate>
                                  <p:childTnLst>
                                    <p:set>
                                      <p:cBhvr>
                                        <p:cTn id="16" dur="1" fill="hold">
                                          <p:stCondLst>
                                            <p:cond delay="0"/>
                                          </p:stCondLst>
                                        </p:cTn>
                                        <p:tgtEl>
                                          <p:spTgt spid="11">
                                            <p:txEl>
                                              <p:pRg st="0" end="0"/>
                                            </p:txEl>
                                          </p:spTgt>
                                        </p:tgtEl>
                                        <p:attrNameLst>
                                          <p:attrName>style.visibility</p:attrName>
                                        </p:attrNameLst>
                                      </p:cBhvr>
                                      <p:to>
                                        <p:strVal val="visible"/>
                                      </p:to>
                                    </p:set>
                                    <p:anim calcmode="discrete" valueType="clr">
                                      <p:cBhvr override="childStyle">
                                        <p:cTn id="17" dur="80"/>
                                        <p:tgtEl>
                                          <p:spTgt spid="1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1">
                                            <p:txEl>
                                              <p:pRg st="0" end="0"/>
                                            </p:txEl>
                                          </p:spTgt>
                                        </p:tgtEl>
                                        <p:attrNameLst>
                                          <p:attrName>fillcolor</p:attrName>
                                        </p:attrNameLst>
                                      </p:cBhvr>
                                      <p:tavLst>
                                        <p:tav tm="0">
                                          <p:val>
                                            <p:clrVal>
                                              <a:schemeClr val="accent2"/>
                                            </p:clrVal>
                                          </p:val>
                                        </p:tav>
                                        <p:tav tm="50000">
                                          <p:val>
                                            <p:clrVal>
                                              <a:schemeClr val="hlink"/>
                                            </p:clrVal>
                                          </p:val>
                                        </p:tav>
                                      </p:tavLst>
                                    </p:anim>
                                    <p:set>
                                      <p:cBhvr>
                                        <p:cTn id="19" dur="80"/>
                                        <p:tgtEl>
                                          <p:spTgt spid="11">
                                            <p:txEl>
                                              <p:pRg st="0" end="0"/>
                                            </p:txEl>
                                          </p:spTgt>
                                        </p:tgtEl>
                                        <p:attrNameLst>
                                          <p:attrName>fill.type</p:attrName>
                                        </p:attrNameLst>
                                      </p:cBhvr>
                                      <p:to>
                                        <p:strVal val="solid"/>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7" presetClass="entr" presetSubtype="0" fill="hold" nodeType="clickEffect">
                                  <p:stCondLst>
                                    <p:cond delay="0"/>
                                  </p:stCondLst>
                                  <p:iterate type="lt">
                                    <p:tmPct val="50000"/>
                                  </p:iterate>
                                  <p:childTnLst>
                                    <p:set>
                                      <p:cBhvr>
                                        <p:cTn id="23" dur="1" fill="hold">
                                          <p:stCondLst>
                                            <p:cond delay="0"/>
                                          </p:stCondLst>
                                        </p:cTn>
                                        <p:tgtEl>
                                          <p:spTgt spid="11">
                                            <p:txEl>
                                              <p:pRg st="1" end="1"/>
                                            </p:txEl>
                                          </p:spTgt>
                                        </p:tgtEl>
                                        <p:attrNameLst>
                                          <p:attrName>style.visibility</p:attrName>
                                        </p:attrNameLst>
                                      </p:cBhvr>
                                      <p:to>
                                        <p:strVal val="visible"/>
                                      </p:to>
                                    </p:set>
                                    <p:anim calcmode="discrete" valueType="clr">
                                      <p:cBhvr override="childStyle">
                                        <p:cTn id="24" dur="80"/>
                                        <p:tgtEl>
                                          <p:spTgt spid="11">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1">
                                            <p:txEl>
                                              <p:pRg st="1" end="1"/>
                                            </p:txEl>
                                          </p:spTgt>
                                        </p:tgtEl>
                                        <p:attrNameLst>
                                          <p:attrName>fillcolor</p:attrName>
                                        </p:attrNameLst>
                                      </p:cBhvr>
                                      <p:tavLst>
                                        <p:tav tm="0">
                                          <p:val>
                                            <p:clrVal>
                                              <a:schemeClr val="accent2"/>
                                            </p:clrVal>
                                          </p:val>
                                        </p:tav>
                                        <p:tav tm="50000">
                                          <p:val>
                                            <p:clrVal>
                                              <a:schemeClr val="hlink"/>
                                            </p:clrVal>
                                          </p:val>
                                        </p:tav>
                                      </p:tavLst>
                                    </p:anim>
                                    <p:set>
                                      <p:cBhvr>
                                        <p:cTn id="26" dur="80"/>
                                        <p:tgtEl>
                                          <p:spTgt spid="11">
                                            <p:txEl>
                                              <p:pRg st="1" end="1"/>
                                            </p:txEl>
                                          </p:spTgt>
                                        </p:tgtEl>
                                        <p:attrNameLst>
                                          <p:attrName>fill.type</p:attrName>
                                        </p:attrNameLst>
                                      </p:cBhvr>
                                      <p:to>
                                        <p:strVal val="solid"/>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7" presetClass="entr" presetSubtype="0" fill="hold" nodeType="clickEffect">
                                  <p:stCondLst>
                                    <p:cond delay="0"/>
                                  </p:stCondLst>
                                  <p:iterate type="lt">
                                    <p:tmPct val="50000"/>
                                  </p:iterate>
                                  <p:childTnLst>
                                    <p:set>
                                      <p:cBhvr>
                                        <p:cTn id="30" dur="1" fill="hold">
                                          <p:stCondLst>
                                            <p:cond delay="0"/>
                                          </p:stCondLst>
                                        </p:cTn>
                                        <p:tgtEl>
                                          <p:spTgt spid="15"/>
                                        </p:tgtEl>
                                        <p:attrNameLst>
                                          <p:attrName>style.visibility</p:attrName>
                                        </p:attrNameLst>
                                      </p:cBhvr>
                                      <p:to>
                                        <p:strVal val="visible"/>
                                      </p:to>
                                    </p:set>
                                    <p:anim calcmode="discrete" valueType="clr">
                                      <p:cBhvr override="childStyle">
                                        <p:cTn id="31"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5"/>
                                        </p:tgtEl>
                                        <p:attrNameLst>
                                          <p:attrName>fillcolor</p:attrName>
                                        </p:attrNameLst>
                                      </p:cBhvr>
                                      <p:tavLst>
                                        <p:tav tm="0">
                                          <p:val>
                                            <p:clrVal>
                                              <a:schemeClr val="accent2"/>
                                            </p:clrVal>
                                          </p:val>
                                        </p:tav>
                                        <p:tav tm="50000">
                                          <p:val>
                                            <p:clrVal>
                                              <a:schemeClr val="hlink"/>
                                            </p:clrVal>
                                          </p:val>
                                        </p:tav>
                                      </p:tavLst>
                                    </p:anim>
                                    <p:set>
                                      <p:cBhvr>
                                        <p:cTn id="33" dur="80"/>
                                        <p:tgtEl>
                                          <p:spTgt spid="15"/>
                                        </p:tgtEl>
                                        <p:attrNameLst>
                                          <p:attrName>fill.type</p:attrName>
                                        </p:attrNameLst>
                                      </p:cBhvr>
                                      <p:to>
                                        <p:strVal val="solid"/>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xit" presetSubtype="2" fill="hold" nodeType="clickEffect">
                                  <p:stCondLst>
                                    <p:cond delay="0"/>
                                  </p:stCondLst>
                                  <p:iterate type="lt">
                                    <p:tmPct val="0"/>
                                  </p:iterate>
                                  <p:childTnLst>
                                    <p:anim calcmode="lin" valueType="num">
                                      <p:cBhvr additive="base">
                                        <p:cTn id="37" dur="500"/>
                                        <p:tgtEl>
                                          <p:spTgt spid="11">
                                            <p:txEl>
                                              <p:pRg st="0" end="0"/>
                                            </p:txEl>
                                          </p:spTgt>
                                        </p:tgtEl>
                                        <p:attrNameLst>
                                          <p:attrName>ppt_x</p:attrName>
                                        </p:attrNameLst>
                                      </p:cBhvr>
                                      <p:tavLst>
                                        <p:tav tm="0">
                                          <p:val>
                                            <p:strVal val="ppt_x"/>
                                          </p:val>
                                        </p:tav>
                                        <p:tav tm="100000">
                                          <p:val>
                                            <p:strVal val="1+ppt_w/2"/>
                                          </p:val>
                                        </p:tav>
                                      </p:tavLst>
                                    </p:anim>
                                    <p:anim calcmode="lin" valueType="num">
                                      <p:cBhvr additive="base">
                                        <p:cTn id="38" dur="500"/>
                                        <p:tgtEl>
                                          <p:spTgt spid="11">
                                            <p:txEl>
                                              <p:pRg st="0" end="0"/>
                                            </p:txEl>
                                          </p:spTgt>
                                        </p:tgtEl>
                                        <p:attrNameLst>
                                          <p:attrName>ppt_y</p:attrName>
                                        </p:attrNameLst>
                                      </p:cBhvr>
                                      <p:tavLst>
                                        <p:tav tm="0">
                                          <p:val>
                                            <p:strVal val="ppt_y"/>
                                          </p:val>
                                        </p:tav>
                                        <p:tav tm="100000">
                                          <p:val>
                                            <p:strVal val="ppt_y"/>
                                          </p:val>
                                        </p:tav>
                                      </p:tavLst>
                                    </p:anim>
                                    <p:set>
                                      <p:cBhvr>
                                        <p:cTn id="39" dur="1" fill="hold">
                                          <p:stCondLst>
                                            <p:cond delay="499"/>
                                          </p:stCondLst>
                                        </p:cTn>
                                        <p:tgtEl>
                                          <p:spTgt spid="11">
                                            <p:txEl>
                                              <p:pRg st="0" end="0"/>
                                            </p:txEl>
                                          </p:spTgt>
                                        </p:tgtEl>
                                        <p:attrNameLst>
                                          <p:attrName>style.visibility</p:attrName>
                                        </p:attrNameLst>
                                      </p:cBhvr>
                                      <p:to>
                                        <p:strVal val="hidden"/>
                                      </p:to>
                                    </p:set>
                                  </p:childTnLst>
                                </p:cTn>
                              </p:par>
                              <p:par>
                                <p:cTn id="40" presetID="2" presetClass="exit" presetSubtype="2" fill="hold" nodeType="withEffect">
                                  <p:stCondLst>
                                    <p:cond delay="0"/>
                                  </p:stCondLst>
                                  <p:iterate type="lt">
                                    <p:tmPct val="0"/>
                                  </p:iterate>
                                  <p:childTnLst>
                                    <p:anim calcmode="lin" valueType="num">
                                      <p:cBhvr additive="base">
                                        <p:cTn id="41" dur="500"/>
                                        <p:tgtEl>
                                          <p:spTgt spid="11">
                                            <p:txEl>
                                              <p:pRg st="1" end="1"/>
                                            </p:txEl>
                                          </p:spTgt>
                                        </p:tgtEl>
                                        <p:attrNameLst>
                                          <p:attrName>ppt_x</p:attrName>
                                        </p:attrNameLst>
                                      </p:cBhvr>
                                      <p:tavLst>
                                        <p:tav tm="0">
                                          <p:val>
                                            <p:strVal val="ppt_x"/>
                                          </p:val>
                                        </p:tav>
                                        <p:tav tm="100000">
                                          <p:val>
                                            <p:strVal val="1+ppt_w/2"/>
                                          </p:val>
                                        </p:tav>
                                      </p:tavLst>
                                    </p:anim>
                                    <p:anim calcmode="lin" valueType="num">
                                      <p:cBhvr additive="base">
                                        <p:cTn id="42" dur="500"/>
                                        <p:tgtEl>
                                          <p:spTgt spid="11">
                                            <p:txEl>
                                              <p:pRg st="1" end="1"/>
                                            </p:txEl>
                                          </p:spTgt>
                                        </p:tgtEl>
                                        <p:attrNameLst>
                                          <p:attrName>ppt_y</p:attrName>
                                        </p:attrNameLst>
                                      </p:cBhvr>
                                      <p:tavLst>
                                        <p:tav tm="0">
                                          <p:val>
                                            <p:strVal val="ppt_y"/>
                                          </p:val>
                                        </p:tav>
                                        <p:tav tm="100000">
                                          <p:val>
                                            <p:strVal val="ppt_y"/>
                                          </p:val>
                                        </p:tav>
                                      </p:tavLst>
                                    </p:anim>
                                    <p:set>
                                      <p:cBhvr>
                                        <p:cTn id="43" dur="1" fill="hold">
                                          <p:stCondLst>
                                            <p:cond delay="499"/>
                                          </p:stCondLst>
                                        </p:cTn>
                                        <p:tgtEl>
                                          <p:spTgt spid="11">
                                            <p:txEl>
                                              <p:pRg st="1" end="1"/>
                                            </p:txEl>
                                          </p:spTgt>
                                        </p:tgtEl>
                                        <p:attrNameLst>
                                          <p:attrName>style.visibility</p:attrName>
                                        </p:attrNameLst>
                                      </p:cBhvr>
                                      <p:to>
                                        <p:strVal val="hidden"/>
                                      </p:to>
                                    </p:set>
                                  </p:childTnLst>
                                </p:cTn>
                              </p:par>
                              <p:par>
                                <p:cTn id="44" presetID="2" presetClass="exit" presetSubtype="2" fill="hold" nodeType="withEffect">
                                  <p:stCondLst>
                                    <p:cond delay="0"/>
                                  </p:stCondLst>
                                  <p:childTnLst>
                                    <p:anim calcmode="lin" valueType="num">
                                      <p:cBhvr additive="base">
                                        <p:cTn id="45" dur="500"/>
                                        <p:tgtEl>
                                          <p:spTgt spid="11">
                                            <p:bg/>
                                          </p:spTgt>
                                        </p:tgtEl>
                                        <p:attrNameLst>
                                          <p:attrName>ppt_x</p:attrName>
                                        </p:attrNameLst>
                                      </p:cBhvr>
                                      <p:tavLst>
                                        <p:tav tm="0">
                                          <p:val>
                                            <p:strVal val="ppt_x"/>
                                          </p:val>
                                        </p:tav>
                                        <p:tav tm="100000">
                                          <p:val>
                                            <p:strVal val="1+ppt_w/2"/>
                                          </p:val>
                                        </p:tav>
                                      </p:tavLst>
                                    </p:anim>
                                    <p:anim calcmode="lin" valueType="num">
                                      <p:cBhvr additive="base">
                                        <p:cTn id="46" dur="500"/>
                                        <p:tgtEl>
                                          <p:spTgt spid="11">
                                            <p:bg/>
                                          </p:spTgt>
                                        </p:tgtEl>
                                        <p:attrNameLst>
                                          <p:attrName>ppt_y</p:attrName>
                                        </p:attrNameLst>
                                      </p:cBhvr>
                                      <p:tavLst>
                                        <p:tav tm="0">
                                          <p:val>
                                            <p:strVal val="ppt_y"/>
                                          </p:val>
                                        </p:tav>
                                        <p:tav tm="100000">
                                          <p:val>
                                            <p:strVal val="ppt_y"/>
                                          </p:val>
                                        </p:tav>
                                      </p:tavLst>
                                    </p:anim>
                                    <p:set>
                                      <p:cBhvr>
                                        <p:cTn id="47" dur="1" fill="hold">
                                          <p:stCondLst>
                                            <p:cond delay="499"/>
                                          </p:stCondLst>
                                        </p:cTn>
                                        <p:tgtEl>
                                          <p:spTgt spid="11">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build="p" animBg="1"/>
      <p:bldP spid="11" grpId="1" build="allAtOnce"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2C1756D1-A6F8-3C58-2449-7284B9B48D67}"/>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EF2A7FBE-8BDB-1150-B747-94E759AEBDEC}"/>
              </a:ext>
            </a:extLst>
          </p:cNvPr>
          <p:cNvSpPr>
            <a:spLocks noGrp="1"/>
          </p:cNvSpPr>
          <p:nvPr>
            <p:ph type="ftr" sz="quarter" idx="11"/>
          </p:nvPr>
        </p:nvSpPr>
        <p:spPr/>
        <p:txBody>
          <a:bodyPr/>
          <a:lstStyle/>
          <a:p>
            <a:pPr>
              <a:defRPr/>
            </a:pPr>
            <a:r>
              <a:rPr lang="en-GB"/>
              <a:t>Created by Mr.Lafferty Maths Dept</a:t>
            </a:r>
          </a:p>
        </p:txBody>
      </p:sp>
      <p:pic>
        <p:nvPicPr>
          <p:cNvPr id="38916" name="Picture 2" descr="scottishflag">
            <a:extLst>
              <a:ext uri="{FF2B5EF4-FFF2-40B4-BE49-F238E27FC236}">
                <a16:creationId xmlns:a16="http://schemas.microsoft.com/office/drawing/2014/main" id="{7C5AC909-E81D-21C9-8775-3ECDBAD08E9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3" descr="Office Objects 0572">
            <a:extLst>
              <a:ext uri="{FF2B5EF4-FFF2-40B4-BE49-F238E27FC236}">
                <a16:creationId xmlns:a16="http://schemas.microsoft.com/office/drawing/2014/main" id="{2D13FA3D-1F2F-C85D-F7FA-FDD3D347D5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Text Box 4">
            <a:extLst>
              <a:ext uri="{FF2B5EF4-FFF2-40B4-BE49-F238E27FC236}">
                <a16:creationId xmlns:a16="http://schemas.microsoft.com/office/drawing/2014/main" id="{C0441B44-014F-C6FC-52DD-1DB755955F61}"/>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38919" name="Rectangle 10">
            <a:extLst>
              <a:ext uri="{FF2B5EF4-FFF2-40B4-BE49-F238E27FC236}">
                <a16:creationId xmlns:a16="http://schemas.microsoft.com/office/drawing/2014/main" id="{28DA54E7-CA21-2A7D-D33E-852550CFC889}"/>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Rates &amp; Contracts</a:t>
            </a:r>
          </a:p>
        </p:txBody>
      </p:sp>
      <p:graphicFrame>
        <p:nvGraphicFramePr>
          <p:cNvPr id="14" name="Table 13">
            <a:extLst>
              <a:ext uri="{FF2B5EF4-FFF2-40B4-BE49-F238E27FC236}">
                <a16:creationId xmlns:a16="http://schemas.microsoft.com/office/drawing/2014/main" id="{B9A93E11-1951-1058-AA10-2521ED60B98E}"/>
              </a:ext>
            </a:extLst>
          </p:cNvPr>
          <p:cNvGraphicFramePr>
            <a:graphicFrameLocks noGrp="1"/>
          </p:cNvGraphicFramePr>
          <p:nvPr/>
        </p:nvGraphicFramePr>
        <p:xfrm>
          <a:off x="2157413" y="1939925"/>
          <a:ext cx="5402262" cy="1371600"/>
        </p:xfrm>
        <a:graphic>
          <a:graphicData uri="http://schemas.openxmlformats.org/drawingml/2006/table">
            <a:tbl>
              <a:tblPr firstRow="1" bandRow="1">
                <a:tableStyleId>{5C22544A-7EE6-4342-B048-85BDC9FD1C3A}</a:tableStyleId>
              </a:tblPr>
              <a:tblGrid>
                <a:gridCol w="3474892">
                  <a:extLst>
                    <a:ext uri="{9D8B030D-6E8A-4147-A177-3AD203B41FA5}">
                      <a16:colId xmlns:a16="http://schemas.microsoft.com/office/drawing/2014/main" val="20000"/>
                    </a:ext>
                  </a:extLst>
                </a:gridCol>
                <a:gridCol w="1927370">
                  <a:extLst>
                    <a:ext uri="{9D8B030D-6E8A-4147-A177-3AD203B41FA5}">
                      <a16:colId xmlns:a16="http://schemas.microsoft.com/office/drawing/2014/main" val="20001"/>
                    </a:ext>
                  </a:extLst>
                </a:gridCol>
              </a:tblGrid>
              <a:tr h="370840">
                <a:tc>
                  <a:txBody>
                    <a:bodyPr/>
                    <a:lstStyle/>
                    <a:p>
                      <a:pPr algn="ctr"/>
                      <a:endParaRPr lang="en-GB" sz="2400" b="0" dirty="0">
                        <a:solidFill>
                          <a:srgbClr val="FFFF00"/>
                        </a:solidFill>
                        <a:latin typeface="Comic Sans MS" pitchFamily="66" charset="0"/>
                      </a:endParaRPr>
                    </a:p>
                  </a:txBody>
                  <a:tcPr marL="91445" marR="9144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APR %</a:t>
                      </a:r>
                    </a:p>
                  </a:txBody>
                  <a:tcPr marL="91445" marR="9144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ctr"/>
                      <a:r>
                        <a:rPr lang="en-GB" sz="2400" b="0" dirty="0">
                          <a:solidFill>
                            <a:srgbClr val="FFFF00"/>
                          </a:solidFill>
                          <a:latin typeface="Comic Sans MS" pitchFamily="66" charset="0"/>
                        </a:rPr>
                        <a:t>Bank of Mr Lafferty</a:t>
                      </a:r>
                    </a:p>
                  </a:txBody>
                  <a:tcPr marL="91445" marR="9144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3.5</a:t>
                      </a:r>
                    </a:p>
                  </a:txBody>
                  <a:tcPr marL="91445" marR="9144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algn="ctr"/>
                      <a:r>
                        <a:rPr lang="en-GB" sz="2400" b="0" dirty="0">
                          <a:solidFill>
                            <a:srgbClr val="FFFF00"/>
                          </a:solidFill>
                          <a:latin typeface="Comic Sans MS" pitchFamily="66" charset="0"/>
                        </a:rPr>
                        <a:t>Bank for Money</a:t>
                      </a:r>
                    </a:p>
                  </a:txBody>
                  <a:tcPr marL="91445" marR="9144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0" dirty="0">
                          <a:solidFill>
                            <a:srgbClr val="FFFF00"/>
                          </a:solidFill>
                          <a:latin typeface="Comic Sans MS" pitchFamily="66" charset="0"/>
                        </a:rPr>
                        <a:t>3</a:t>
                      </a:r>
                    </a:p>
                  </a:txBody>
                  <a:tcPr marL="91445" marR="9144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cxnSp>
        <p:nvCxnSpPr>
          <p:cNvPr id="13" name="Straight Connector 12">
            <a:extLst>
              <a:ext uri="{FF2B5EF4-FFF2-40B4-BE49-F238E27FC236}">
                <a16:creationId xmlns:a16="http://schemas.microsoft.com/office/drawing/2014/main" id="{CBBB2923-B223-6D92-5934-8C403A0B48E4}"/>
              </a:ext>
            </a:extLst>
          </p:cNvPr>
          <p:cNvCxnSpPr/>
          <p:nvPr/>
        </p:nvCxnSpPr>
        <p:spPr>
          <a:xfrm>
            <a:off x="4667250" y="3616325"/>
            <a:ext cx="0" cy="2443163"/>
          </a:xfrm>
          <a:prstGeom prst="line">
            <a:avLst/>
          </a:prstGeom>
          <a:ln w="38100">
            <a:solidFill>
              <a:srgbClr val="FFFFCC"/>
            </a:solidFill>
          </a:ln>
        </p:spPr>
        <p:style>
          <a:lnRef idx="1">
            <a:schemeClr val="accent1"/>
          </a:lnRef>
          <a:fillRef idx="0">
            <a:schemeClr val="accent1"/>
          </a:fillRef>
          <a:effectRef idx="0">
            <a:schemeClr val="accent1"/>
          </a:effectRef>
          <a:fontRef idx="minor">
            <a:schemeClr val="tx1"/>
          </a:fontRef>
        </p:style>
      </p:cxnSp>
      <p:grpSp>
        <p:nvGrpSpPr>
          <p:cNvPr id="2" name="Group 19">
            <a:extLst>
              <a:ext uri="{FF2B5EF4-FFF2-40B4-BE49-F238E27FC236}">
                <a16:creationId xmlns:a16="http://schemas.microsoft.com/office/drawing/2014/main" id="{E68FC543-E5D5-4EAB-177B-F6EC2A601F93}"/>
              </a:ext>
            </a:extLst>
          </p:cNvPr>
          <p:cNvGrpSpPr>
            <a:grpSpLocks/>
          </p:cNvGrpSpPr>
          <p:nvPr/>
        </p:nvGrpSpPr>
        <p:grpSpPr bwMode="auto">
          <a:xfrm>
            <a:off x="1135063" y="3752850"/>
            <a:ext cx="696912" cy="833438"/>
            <a:chOff x="1626358" y="3684896"/>
            <a:chExt cx="697627" cy="832428"/>
          </a:xfrm>
        </p:grpSpPr>
        <p:sp>
          <p:nvSpPr>
            <p:cNvPr id="38941" name="TextBox 16">
              <a:extLst>
                <a:ext uri="{FF2B5EF4-FFF2-40B4-BE49-F238E27FC236}">
                  <a16:creationId xmlns:a16="http://schemas.microsoft.com/office/drawing/2014/main" id="{589EE55F-9D50-5902-CF05-1BC50B57D490}"/>
                </a:ext>
              </a:extLst>
            </p:cNvPr>
            <p:cNvSpPr txBox="1">
              <a:spLocks noChangeArrowheads="1"/>
            </p:cNvSpPr>
            <p:nvPr/>
          </p:nvSpPr>
          <p:spPr bwMode="auto">
            <a:xfrm>
              <a:off x="1656815" y="3684896"/>
              <a:ext cx="6367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u="sng"/>
                <a:t>3.5</a:t>
              </a:r>
            </a:p>
          </p:txBody>
        </p:sp>
        <p:sp>
          <p:nvSpPr>
            <p:cNvPr id="38942" name="TextBox 17">
              <a:extLst>
                <a:ext uri="{FF2B5EF4-FFF2-40B4-BE49-F238E27FC236}">
                  <a16:creationId xmlns:a16="http://schemas.microsoft.com/office/drawing/2014/main" id="{BB15BAE7-37EC-F9D2-0061-E390044581C2}"/>
                </a:ext>
              </a:extLst>
            </p:cNvPr>
            <p:cNvSpPr txBox="1">
              <a:spLocks noChangeArrowheads="1"/>
            </p:cNvSpPr>
            <p:nvPr/>
          </p:nvSpPr>
          <p:spPr bwMode="auto">
            <a:xfrm>
              <a:off x="1626358" y="4055659"/>
              <a:ext cx="6976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100</a:t>
              </a:r>
            </a:p>
          </p:txBody>
        </p:sp>
      </p:grpSp>
      <p:sp>
        <p:nvSpPr>
          <p:cNvPr id="19" name="TextBox 18">
            <a:extLst>
              <a:ext uri="{FF2B5EF4-FFF2-40B4-BE49-F238E27FC236}">
                <a16:creationId xmlns:a16="http://schemas.microsoft.com/office/drawing/2014/main" id="{2B6F6708-4F17-2C6B-6D75-5ABC323B691A}"/>
              </a:ext>
            </a:extLst>
          </p:cNvPr>
          <p:cNvSpPr txBox="1">
            <a:spLocks noChangeArrowheads="1"/>
          </p:cNvSpPr>
          <p:nvPr/>
        </p:nvSpPr>
        <p:spPr bwMode="auto">
          <a:xfrm>
            <a:off x="1774825" y="3938588"/>
            <a:ext cx="145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x 3000 =</a:t>
            </a:r>
          </a:p>
        </p:txBody>
      </p:sp>
      <p:sp>
        <p:nvSpPr>
          <p:cNvPr id="21" name="TextBox 20">
            <a:extLst>
              <a:ext uri="{FF2B5EF4-FFF2-40B4-BE49-F238E27FC236}">
                <a16:creationId xmlns:a16="http://schemas.microsoft.com/office/drawing/2014/main" id="{7D59F171-F117-F228-A75D-14FFBAD8991A}"/>
              </a:ext>
            </a:extLst>
          </p:cNvPr>
          <p:cNvSpPr txBox="1">
            <a:spLocks noChangeArrowheads="1"/>
          </p:cNvSpPr>
          <p:nvPr/>
        </p:nvSpPr>
        <p:spPr bwMode="auto">
          <a:xfrm>
            <a:off x="3154363" y="3938588"/>
            <a:ext cx="9413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£105</a:t>
            </a:r>
          </a:p>
        </p:txBody>
      </p:sp>
      <p:sp>
        <p:nvSpPr>
          <p:cNvPr id="25" name="TextBox 24">
            <a:extLst>
              <a:ext uri="{FF2B5EF4-FFF2-40B4-BE49-F238E27FC236}">
                <a16:creationId xmlns:a16="http://schemas.microsoft.com/office/drawing/2014/main" id="{EF590DFD-3EDA-9E6A-D20E-41D9C0233C3E}"/>
              </a:ext>
            </a:extLst>
          </p:cNvPr>
          <p:cNvSpPr txBox="1">
            <a:spLocks noChangeArrowheads="1"/>
          </p:cNvSpPr>
          <p:nvPr/>
        </p:nvSpPr>
        <p:spPr bwMode="auto">
          <a:xfrm>
            <a:off x="6197600" y="3844925"/>
            <a:ext cx="1457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x 3000 =</a:t>
            </a:r>
          </a:p>
        </p:txBody>
      </p:sp>
      <p:sp>
        <p:nvSpPr>
          <p:cNvPr id="26" name="TextBox 25">
            <a:extLst>
              <a:ext uri="{FF2B5EF4-FFF2-40B4-BE49-F238E27FC236}">
                <a16:creationId xmlns:a16="http://schemas.microsoft.com/office/drawing/2014/main" id="{E6F51991-8C78-2D68-1365-241E93A204C0}"/>
              </a:ext>
            </a:extLst>
          </p:cNvPr>
          <p:cNvSpPr txBox="1">
            <a:spLocks noChangeArrowheads="1"/>
          </p:cNvSpPr>
          <p:nvPr/>
        </p:nvSpPr>
        <p:spPr bwMode="auto">
          <a:xfrm>
            <a:off x="7578725" y="3844925"/>
            <a:ext cx="803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£90</a:t>
            </a:r>
          </a:p>
        </p:txBody>
      </p:sp>
      <p:sp>
        <p:nvSpPr>
          <p:cNvPr id="27" name="TextBox 26">
            <a:extLst>
              <a:ext uri="{FF2B5EF4-FFF2-40B4-BE49-F238E27FC236}">
                <a16:creationId xmlns:a16="http://schemas.microsoft.com/office/drawing/2014/main" id="{BA2629BD-5F58-E4D8-EBCE-B0F0C2F3F13B}"/>
              </a:ext>
            </a:extLst>
          </p:cNvPr>
          <p:cNvSpPr txBox="1">
            <a:spLocks noChangeArrowheads="1"/>
          </p:cNvSpPr>
          <p:nvPr/>
        </p:nvSpPr>
        <p:spPr bwMode="auto">
          <a:xfrm>
            <a:off x="996950" y="4749800"/>
            <a:ext cx="3089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FFFF00"/>
                </a:solidFill>
              </a:rPr>
              <a:t>Total in Bank £3105</a:t>
            </a:r>
          </a:p>
        </p:txBody>
      </p:sp>
      <p:sp>
        <p:nvSpPr>
          <p:cNvPr id="30" name="TextBox 29">
            <a:extLst>
              <a:ext uri="{FF2B5EF4-FFF2-40B4-BE49-F238E27FC236}">
                <a16:creationId xmlns:a16="http://schemas.microsoft.com/office/drawing/2014/main" id="{1E65B3E6-AE0B-1567-49F7-4509F279105B}"/>
              </a:ext>
            </a:extLst>
          </p:cNvPr>
          <p:cNvSpPr txBox="1">
            <a:spLocks noChangeArrowheads="1"/>
          </p:cNvSpPr>
          <p:nvPr/>
        </p:nvSpPr>
        <p:spPr bwMode="auto">
          <a:xfrm>
            <a:off x="5419725" y="4749800"/>
            <a:ext cx="3140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FFFF00"/>
                </a:solidFill>
              </a:rPr>
              <a:t>Total in Bank £3090</a:t>
            </a:r>
          </a:p>
        </p:txBody>
      </p:sp>
      <p:sp>
        <p:nvSpPr>
          <p:cNvPr id="31" name="Cloud 30">
            <a:extLst>
              <a:ext uri="{FF2B5EF4-FFF2-40B4-BE49-F238E27FC236}">
                <a16:creationId xmlns:a16="http://schemas.microsoft.com/office/drawing/2014/main" id="{E5F01D6A-FD5F-D6B7-63A6-E758C84CAA2B}"/>
              </a:ext>
            </a:extLst>
          </p:cNvPr>
          <p:cNvSpPr/>
          <p:nvPr/>
        </p:nvSpPr>
        <p:spPr>
          <a:xfrm>
            <a:off x="1938338" y="5260975"/>
            <a:ext cx="5430837" cy="1597025"/>
          </a:xfrm>
          <a:prstGeom prst="cloud">
            <a:avLst/>
          </a:prstGeom>
          <a:solidFill>
            <a:srgbClr val="FFFF00"/>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dirty="0">
                <a:solidFill>
                  <a:srgbClr val="080808"/>
                </a:solidFill>
                <a:latin typeface="Comic Sans MS" pitchFamily="66" charset="0"/>
              </a:rPr>
              <a:t>Best Deal is </a:t>
            </a:r>
          </a:p>
          <a:p>
            <a:pPr algn="ctr">
              <a:defRPr/>
            </a:pPr>
            <a:r>
              <a:rPr lang="en-GB" sz="2000" dirty="0">
                <a:solidFill>
                  <a:srgbClr val="080808"/>
                </a:solidFill>
                <a:latin typeface="Comic Sans MS" pitchFamily="66" charset="0"/>
              </a:rPr>
              <a:t>Bank of Mr Lafferty by</a:t>
            </a:r>
          </a:p>
          <a:p>
            <a:pPr algn="ctr">
              <a:defRPr/>
            </a:pPr>
            <a:r>
              <a:rPr lang="en-GB" sz="2000" dirty="0">
                <a:solidFill>
                  <a:srgbClr val="080808"/>
                </a:solidFill>
                <a:latin typeface="Comic Sans MS" pitchFamily="66" charset="0"/>
              </a:rPr>
              <a:t>£15</a:t>
            </a:r>
          </a:p>
        </p:txBody>
      </p:sp>
      <p:grpSp>
        <p:nvGrpSpPr>
          <p:cNvPr id="3" name="Group 34">
            <a:extLst>
              <a:ext uri="{FF2B5EF4-FFF2-40B4-BE49-F238E27FC236}">
                <a16:creationId xmlns:a16="http://schemas.microsoft.com/office/drawing/2014/main" id="{6BC4FA4C-D404-A704-BB15-92B1753880C6}"/>
              </a:ext>
            </a:extLst>
          </p:cNvPr>
          <p:cNvGrpSpPr>
            <a:grpSpLocks/>
          </p:cNvGrpSpPr>
          <p:nvPr/>
        </p:nvGrpSpPr>
        <p:grpSpPr bwMode="auto">
          <a:xfrm>
            <a:off x="5559425" y="3632200"/>
            <a:ext cx="696913" cy="860425"/>
            <a:chOff x="5559189" y="3632578"/>
            <a:chExt cx="697627" cy="859724"/>
          </a:xfrm>
        </p:grpSpPr>
        <p:grpSp>
          <p:nvGrpSpPr>
            <p:cNvPr id="38937" name="Group 21">
              <a:extLst>
                <a:ext uri="{FF2B5EF4-FFF2-40B4-BE49-F238E27FC236}">
                  <a16:creationId xmlns:a16="http://schemas.microsoft.com/office/drawing/2014/main" id="{13D74ACC-519D-8E09-2982-14452773003E}"/>
                </a:ext>
              </a:extLst>
            </p:cNvPr>
            <p:cNvGrpSpPr>
              <a:grpSpLocks/>
            </p:cNvGrpSpPr>
            <p:nvPr/>
          </p:nvGrpSpPr>
          <p:grpSpPr bwMode="auto">
            <a:xfrm>
              <a:off x="5559189" y="3632578"/>
              <a:ext cx="697627" cy="859724"/>
              <a:chOff x="1626358" y="3657600"/>
              <a:chExt cx="697627" cy="859724"/>
            </a:xfrm>
          </p:grpSpPr>
          <p:sp>
            <p:nvSpPr>
              <p:cNvPr id="38939" name="TextBox 22">
                <a:extLst>
                  <a:ext uri="{FF2B5EF4-FFF2-40B4-BE49-F238E27FC236}">
                    <a16:creationId xmlns:a16="http://schemas.microsoft.com/office/drawing/2014/main" id="{6309F093-C187-D5BD-A332-4F67C07F2AE2}"/>
                  </a:ext>
                </a:extLst>
              </p:cNvPr>
              <p:cNvSpPr txBox="1">
                <a:spLocks noChangeArrowheads="1"/>
              </p:cNvSpPr>
              <p:nvPr/>
            </p:nvSpPr>
            <p:spPr bwMode="auto">
              <a:xfrm>
                <a:off x="1789062" y="3657600"/>
                <a:ext cx="3722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3</a:t>
                </a:r>
              </a:p>
            </p:txBody>
          </p:sp>
          <p:sp>
            <p:nvSpPr>
              <p:cNvPr id="38940" name="TextBox 23">
                <a:extLst>
                  <a:ext uri="{FF2B5EF4-FFF2-40B4-BE49-F238E27FC236}">
                    <a16:creationId xmlns:a16="http://schemas.microsoft.com/office/drawing/2014/main" id="{AD930190-4174-5C07-8515-08FEBF791795}"/>
                  </a:ext>
                </a:extLst>
              </p:cNvPr>
              <p:cNvSpPr txBox="1">
                <a:spLocks noChangeArrowheads="1"/>
              </p:cNvSpPr>
              <p:nvPr/>
            </p:nvSpPr>
            <p:spPr bwMode="auto">
              <a:xfrm>
                <a:off x="1626358" y="4055659"/>
                <a:ext cx="6976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100</a:t>
                </a:r>
              </a:p>
            </p:txBody>
          </p:sp>
        </p:grpSp>
        <p:cxnSp>
          <p:nvCxnSpPr>
            <p:cNvPr id="33" name="Straight Connector 32">
              <a:extLst>
                <a:ext uri="{FF2B5EF4-FFF2-40B4-BE49-F238E27FC236}">
                  <a16:creationId xmlns:a16="http://schemas.microsoft.com/office/drawing/2014/main" id="{0586708C-DEB8-2128-6BEC-B2CC1601AFFE}"/>
                </a:ext>
              </a:extLst>
            </p:cNvPr>
            <p:cNvCxnSpPr/>
            <p:nvPr/>
          </p:nvCxnSpPr>
          <p:spPr>
            <a:xfrm>
              <a:off x="5622754" y="4040234"/>
              <a:ext cx="532358" cy="0"/>
            </a:xfrm>
            <a:prstGeom prst="line">
              <a:avLst/>
            </a:prstGeom>
            <a:ln w="28575">
              <a:solidFill>
                <a:srgbClr val="FFFFCC"/>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nodeType="clickEffect">
                                  <p:stCondLst>
                                    <p:cond delay="0"/>
                                  </p:stCondLst>
                                  <p:iterate type="lt">
                                    <p:tmPct val="50000"/>
                                  </p:iterate>
                                  <p:childTnLst>
                                    <p:set>
                                      <p:cBhvr>
                                        <p:cTn id="21" dur="1" fill="hold">
                                          <p:stCondLst>
                                            <p:cond delay="0"/>
                                          </p:stCondLst>
                                        </p:cTn>
                                        <p:tgtEl>
                                          <p:spTgt spid="27"/>
                                        </p:tgtEl>
                                        <p:attrNameLst>
                                          <p:attrName>style.visibility</p:attrName>
                                        </p:attrNameLst>
                                      </p:cBhvr>
                                      <p:to>
                                        <p:strVal val="visible"/>
                                      </p:to>
                                    </p:set>
                                    <p:anim calcmode="discrete" valueType="clr">
                                      <p:cBhvr override="childStyle">
                                        <p:cTn id="22" dur="80"/>
                                        <p:tgtEl>
                                          <p:spTgt spid="27"/>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27"/>
                                        </p:tgtEl>
                                        <p:attrNameLst>
                                          <p:attrName>fillcolor</p:attrName>
                                        </p:attrNameLst>
                                      </p:cBhvr>
                                      <p:tavLst>
                                        <p:tav tm="0">
                                          <p:val>
                                            <p:clrVal>
                                              <a:schemeClr val="accent2"/>
                                            </p:clrVal>
                                          </p:val>
                                        </p:tav>
                                        <p:tav tm="50000">
                                          <p:val>
                                            <p:clrVal>
                                              <a:schemeClr val="hlink"/>
                                            </p:clrVal>
                                          </p:val>
                                        </p:tav>
                                      </p:tavLst>
                                    </p:anim>
                                    <p:set>
                                      <p:cBhvr>
                                        <p:cTn id="24" dur="80"/>
                                        <p:tgtEl>
                                          <p:spTgt spid="27"/>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left)">
                                      <p:cBhvr>
                                        <p:cTn id="29" dur="500"/>
                                        <p:tgtEl>
                                          <p:spTgt spid="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left)">
                                      <p:cBhvr>
                                        <p:cTn id="34" dur="500"/>
                                        <p:tgtEl>
                                          <p:spTgt spid="2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left)">
                                      <p:cBhvr>
                                        <p:cTn id="39" dur="500"/>
                                        <p:tgtEl>
                                          <p:spTgt spid="2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7" presetClass="entr" presetSubtype="0" fill="hold" nodeType="clickEffect">
                                  <p:stCondLst>
                                    <p:cond delay="0"/>
                                  </p:stCondLst>
                                  <p:iterate type="lt">
                                    <p:tmPct val="50000"/>
                                  </p:iterate>
                                  <p:childTnLst>
                                    <p:set>
                                      <p:cBhvr>
                                        <p:cTn id="43" dur="1" fill="hold">
                                          <p:stCondLst>
                                            <p:cond delay="0"/>
                                          </p:stCondLst>
                                        </p:cTn>
                                        <p:tgtEl>
                                          <p:spTgt spid="30"/>
                                        </p:tgtEl>
                                        <p:attrNameLst>
                                          <p:attrName>style.visibility</p:attrName>
                                        </p:attrNameLst>
                                      </p:cBhvr>
                                      <p:to>
                                        <p:strVal val="visible"/>
                                      </p:to>
                                    </p:set>
                                    <p:anim calcmode="discrete" valueType="clr">
                                      <p:cBhvr override="childStyle">
                                        <p:cTn id="44" dur="80"/>
                                        <p:tgtEl>
                                          <p:spTgt spid="30"/>
                                        </p:tgtEl>
                                        <p:attrNameLst>
                                          <p:attrName>style.color</p:attrName>
                                        </p:attrNameLst>
                                      </p:cBhvr>
                                      <p:tavLst>
                                        <p:tav tm="0">
                                          <p:val>
                                            <p:clrVal>
                                              <a:schemeClr val="accent2"/>
                                            </p:clrVal>
                                          </p:val>
                                        </p:tav>
                                        <p:tav tm="50000">
                                          <p:val>
                                            <p:clrVal>
                                              <a:schemeClr val="hlink"/>
                                            </p:clrVal>
                                          </p:val>
                                        </p:tav>
                                      </p:tavLst>
                                    </p:anim>
                                    <p:anim calcmode="discrete" valueType="clr">
                                      <p:cBhvr>
                                        <p:cTn id="45" dur="80"/>
                                        <p:tgtEl>
                                          <p:spTgt spid="30"/>
                                        </p:tgtEl>
                                        <p:attrNameLst>
                                          <p:attrName>fillcolor</p:attrName>
                                        </p:attrNameLst>
                                      </p:cBhvr>
                                      <p:tavLst>
                                        <p:tav tm="0">
                                          <p:val>
                                            <p:clrVal>
                                              <a:schemeClr val="accent2"/>
                                            </p:clrVal>
                                          </p:val>
                                        </p:tav>
                                        <p:tav tm="50000">
                                          <p:val>
                                            <p:clrVal>
                                              <a:schemeClr val="hlink"/>
                                            </p:clrVal>
                                          </p:val>
                                        </p:tav>
                                      </p:tavLst>
                                    </p:anim>
                                    <p:set>
                                      <p:cBhvr>
                                        <p:cTn id="46" dur="80"/>
                                        <p:tgtEl>
                                          <p:spTgt spid="30"/>
                                        </p:tgtEl>
                                        <p:attrNameLst>
                                          <p:attrName>fill.type</p:attrName>
                                        </p:attrNameLst>
                                      </p:cBhvr>
                                      <p:to>
                                        <p:strVal val="solid"/>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27" presetClass="entr" presetSubtype="0" fill="hold" nodeType="clickEffect">
                                  <p:stCondLst>
                                    <p:cond delay="0"/>
                                  </p:stCondLst>
                                  <p:iterate type="lt">
                                    <p:tmPct val="50000"/>
                                  </p:iterate>
                                  <p:childTnLst>
                                    <p:set>
                                      <p:cBhvr>
                                        <p:cTn id="50" dur="1" fill="hold">
                                          <p:stCondLst>
                                            <p:cond delay="0"/>
                                          </p:stCondLst>
                                        </p:cTn>
                                        <p:tgtEl>
                                          <p:spTgt spid="31"/>
                                        </p:tgtEl>
                                        <p:attrNameLst>
                                          <p:attrName>style.visibility</p:attrName>
                                        </p:attrNameLst>
                                      </p:cBhvr>
                                      <p:to>
                                        <p:strVal val="visible"/>
                                      </p:to>
                                    </p:set>
                                    <p:anim calcmode="discrete" valueType="clr">
                                      <p:cBhvr override="childStyle">
                                        <p:cTn id="51" dur="80"/>
                                        <p:tgtEl>
                                          <p:spTgt spid="31"/>
                                        </p:tgtEl>
                                        <p:attrNameLst>
                                          <p:attrName>style.color</p:attrName>
                                        </p:attrNameLst>
                                      </p:cBhvr>
                                      <p:tavLst>
                                        <p:tav tm="0">
                                          <p:val>
                                            <p:clrVal>
                                              <a:schemeClr val="accent2"/>
                                            </p:clrVal>
                                          </p:val>
                                        </p:tav>
                                        <p:tav tm="50000">
                                          <p:val>
                                            <p:clrVal>
                                              <a:schemeClr val="hlink"/>
                                            </p:clrVal>
                                          </p:val>
                                        </p:tav>
                                      </p:tavLst>
                                    </p:anim>
                                    <p:anim calcmode="discrete" valueType="clr">
                                      <p:cBhvr>
                                        <p:cTn id="52" dur="80"/>
                                        <p:tgtEl>
                                          <p:spTgt spid="31"/>
                                        </p:tgtEl>
                                        <p:attrNameLst>
                                          <p:attrName>fillcolor</p:attrName>
                                        </p:attrNameLst>
                                      </p:cBhvr>
                                      <p:tavLst>
                                        <p:tav tm="0">
                                          <p:val>
                                            <p:clrVal>
                                              <a:schemeClr val="accent2"/>
                                            </p:clrVal>
                                          </p:val>
                                        </p:tav>
                                        <p:tav tm="50000">
                                          <p:val>
                                            <p:clrVal>
                                              <a:schemeClr val="hlink"/>
                                            </p:clrVal>
                                          </p:val>
                                        </p:tav>
                                      </p:tavLst>
                                    </p:anim>
                                    <p:set>
                                      <p:cBhvr>
                                        <p:cTn id="53" dur="80"/>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5" grpId="0"/>
      <p:bldP spid="26" grpId="0"/>
      <p:bldP spid="27" grpId="0"/>
      <p:bldP spid="30" grpId="0"/>
      <p:bldP spid="3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2D30CA9A-C242-F68C-6145-814F5CBFCA8A}"/>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56247A89-0108-EDE0-4B16-96BFBE67E894}"/>
              </a:ext>
            </a:extLst>
          </p:cNvPr>
          <p:cNvSpPr>
            <a:spLocks noGrp="1"/>
          </p:cNvSpPr>
          <p:nvPr>
            <p:ph type="ftr" sz="quarter" idx="11"/>
          </p:nvPr>
        </p:nvSpPr>
        <p:spPr/>
        <p:txBody>
          <a:bodyPr/>
          <a:lstStyle/>
          <a:p>
            <a:pPr>
              <a:defRPr/>
            </a:pPr>
            <a:r>
              <a:rPr lang="en-GB"/>
              <a:t>Created by Mr.Lafferty Maths Dept</a:t>
            </a:r>
          </a:p>
        </p:txBody>
      </p:sp>
      <p:pic>
        <p:nvPicPr>
          <p:cNvPr id="39940" name="Picture 2" descr="scottishflag">
            <a:extLst>
              <a:ext uri="{FF2B5EF4-FFF2-40B4-BE49-F238E27FC236}">
                <a16:creationId xmlns:a16="http://schemas.microsoft.com/office/drawing/2014/main" id="{729B554F-F7FC-E030-1D18-89B43CEB19A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3" descr="Office Objects 0572">
            <a:extLst>
              <a:ext uri="{FF2B5EF4-FFF2-40B4-BE49-F238E27FC236}">
                <a16:creationId xmlns:a16="http://schemas.microsoft.com/office/drawing/2014/main" id="{2E9C0087-867D-AE28-EC9B-6F1C33B044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4">
            <a:extLst>
              <a:ext uri="{FF2B5EF4-FFF2-40B4-BE49-F238E27FC236}">
                <a16:creationId xmlns:a16="http://schemas.microsoft.com/office/drawing/2014/main" id="{2781BA43-AD2B-6607-887D-A85925D960E3}"/>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39943" name="Rectangle 10">
            <a:extLst>
              <a:ext uri="{FF2B5EF4-FFF2-40B4-BE49-F238E27FC236}">
                <a16:creationId xmlns:a16="http://schemas.microsoft.com/office/drawing/2014/main" id="{30C23388-2FB1-CA52-0F20-1FEB4F5CAAC1}"/>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Rates &amp; Contracts</a:t>
            </a:r>
          </a:p>
        </p:txBody>
      </p:sp>
      <p:graphicFrame>
        <p:nvGraphicFramePr>
          <p:cNvPr id="32" name="Table 31">
            <a:extLst>
              <a:ext uri="{FF2B5EF4-FFF2-40B4-BE49-F238E27FC236}">
                <a16:creationId xmlns:a16="http://schemas.microsoft.com/office/drawing/2014/main" id="{EFEBA57A-3DDC-C4C5-C7F5-04C08DA5BC93}"/>
              </a:ext>
            </a:extLst>
          </p:cNvPr>
          <p:cNvGraphicFramePr>
            <a:graphicFrameLocks noGrp="1"/>
          </p:cNvGraphicFramePr>
          <p:nvPr/>
        </p:nvGraphicFramePr>
        <p:xfrm>
          <a:off x="1660525" y="2843213"/>
          <a:ext cx="6827838" cy="2493962"/>
        </p:xfrm>
        <a:graphic>
          <a:graphicData uri="http://schemas.openxmlformats.org/drawingml/2006/table">
            <a:tbl>
              <a:tblPr firstRow="1" bandRow="1">
                <a:tableStyleId>{5C22544A-7EE6-4342-B048-85BDC9FD1C3A}</a:tableStyleId>
              </a:tblPr>
              <a:tblGrid>
                <a:gridCol w="1137973">
                  <a:extLst>
                    <a:ext uri="{9D8B030D-6E8A-4147-A177-3AD203B41FA5}">
                      <a16:colId xmlns:a16="http://schemas.microsoft.com/office/drawing/2014/main" val="20000"/>
                    </a:ext>
                  </a:extLst>
                </a:gridCol>
                <a:gridCol w="1137973">
                  <a:extLst>
                    <a:ext uri="{9D8B030D-6E8A-4147-A177-3AD203B41FA5}">
                      <a16:colId xmlns:a16="http://schemas.microsoft.com/office/drawing/2014/main" val="20001"/>
                    </a:ext>
                  </a:extLst>
                </a:gridCol>
                <a:gridCol w="1137973">
                  <a:extLst>
                    <a:ext uri="{9D8B030D-6E8A-4147-A177-3AD203B41FA5}">
                      <a16:colId xmlns:a16="http://schemas.microsoft.com/office/drawing/2014/main" val="20002"/>
                    </a:ext>
                  </a:extLst>
                </a:gridCol>
                <a:gridCol w="1137973">
                  <a:extLst>
                    <a:ext uri="{9D8B030D-6E8A-4147-A177-3AD203B41FA5}">
                      <a16:colId xmlns:a16="http://schemas.microsoft.com/office/drawing/2014/main" val="20003"/>
                    </a:ext>
                  </a:extLst>
                </a:gridCol>
                <a:gridCol w="1137973">
                  <a:extLst>
                    <a:ext uri="{9D8B030D-6E8A-4147-A177-3AD203B41FA5}">
                      <a16:colId xmlns:a16="http://schemas.microsoft.com/office/drawing/2014/main" val="20004"/>
                    </a:ext>
                  </a:extLst>
                </a:gridCol>
                <a:gridCol w="1137973">
                  <a:extLst>
                    <a:ext uri="{9D8B030D-6E8A-4147-A177-3AD203B41FA5}">
                      <a16:colId xmlns:a16="http://schemas.microsoft.com/office/drawing/2014/main" val="20005"/>
                    </a:ext>
                  </a:extLst>
                </a:gridCol>
              </a:tblGrid>
              <a:tr h="639998">
                <a:tc>
                  <a:txBody>
                    <a:bodyPr/>
                    <a:lstStyle/>
                    <a:p>
                      <a:pPr algn="ctr"/>
                      <a:r>
                        <a:rPr lang="en-GB" sz="1800" b="0" dirty="0">
                          <a:solidFill>
                            <a:srgbClr val="FFFF00"/>
                          </a:solidFill>
                          <a:latin typeface="Comic Sans MS" pitchFamily="66" charset="0"/>
                        </a:rPr>
                        <a:t>Provider</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Free minutes</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800" b="0" dirty="0">
                          <a:solidFill>
                            <a:srgbClr val="FFFF00"/>
                          </a:solidFill>
                          <a:latin typeface="Comic Sans MS" pitchFamily="66" charset="0"/>
                        </a:rPr>
                        <a:t>Free Text</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800" b="0" dirty="0">
                          <a:solidFill>
                            <a:srgbClr val="FFFF00"/>
                          </a:solidFill>
                          <a:latin typeface="Comic Sans MS" pitchFamily="66" charset="0"/>
                        </a:rPr>
                        <a:t>Internet Usage</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800" b="0" dirty="0">
                          <a:solidFill>
                            <a:srgbClr val="FFFF00"/>
                          </a:solidFill>
                          <a:latin typeface="Comic Sans MS" pitchFamily="66" charset="0"/>
                        </a:rPr>
                        <a:t>Contract months</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800" b="0" dirty="0">
                          <a:solidFill>
                            <a:srgbClr val="FFFF00"/>
                          </a:solidFill>
                          <a:latin typeface="Comic Sans MS" pitchFamily="66" charset="0"/>
                        </a:rPr>
                        <a:t>Cost per month</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0"/>
                  </a:ext>
                </a:extLst>
              </a:tr>
              <a:tr h="370793">
                <a:tc>
                  <a:txBody>
                    <a:bodyPr/>
                    <a:lstStyle/>
                    <a:p>
                      <a:pPr algn="ctr"/>
                      <a:r>
                        <a:rPr lang="en-GB" sz="1600" b="0" dirty="0">
                          <a:solidFill>
                            <a:srgbClr val="FFFF00"/>
                          </a:solidFill>
                          <a:latin typeface="Comic Sans MS" pitchFamily="66" charset="0"/>
                        </a:rPr>
                        <a:t>O</a:t>
                      </a:r>
                      <a:r>
                        <a:rPr lang="en-GB" sz="1600" b="0" baseline="-25000" dirty="0">
                          <a:solidFill>
                            <a:srgbClr val="FFFF00"/>
                          </a:solidFill>
                          <a:latin typeface="Comic Sans MS" pitchFamily="66" charset="0"/>
                        </a:rPr>
                        <a:t>4</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120</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300</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0" dirty="0">
                          <a:solidFill>
                            <a:srgbClr val="FFFF00"/>
                          </a:solidFill>
                          <a:latin typeface="Comic Sans MS" pitchFamily="66" charset="0"/>
                        </a:rPr>
                        <a:t>Unlimited</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12</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£9</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1"/>
                  </a:ext>
                </a:extLst>
              </a:tr>
              <a:tr h="370793">
                <a:tc>
                  <a:txBody>
                    <a:bodyPr/>
                    <a:lstStyle/>
                    <a:p>
                      <a:pPr algn="ctr"/>
                      <a:r>
                        <a:rPr lang="en-GB" sz="1600" b="0" dirty="0">
                          <a:solidFill>
                            <a:srgbClr val="FFFF00"/>
                          </a:solidFill>
                          <a:latin typeface="Comic Sans MS" pitchFamily="66" charset="0"/>
                        </a:rPr>
                        <a:t>Talkie</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180</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500</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0" dirty="0">
                          <a:solidFill>
                            <a:srgbClr val="FFFF00"/>
                          </a:solidFill>
                          <a:latin typeface="Comic Sans MS" pitchFamily="66" charset="0"/>
                        </a:rPr>
                        <a:t>Unlimited</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24</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£15</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2"/>
                  </a:ext>
                </a:extLst>
              </a:tr>
              <a:tr h="370793">
                <a:tc>
                  <a:txBody>
                    <a:bodyPr/>
                    <a:lstStyle/>
                    <a:p>
                      <a:pPr algn="ctr"/>
                      <a:r>
                        <a:rPr lang="en-GB" sz="1600" b="0" dirty="0">
                          <a:solidFill>
                            <a:srgbClr val="FFFF00"/>
                          </a:solidFill>
                          <a:latin typeface="Comic Sans MS" pitchFamily="66" charset="0"/>
                        </a:rPr>
                        <a:t>Blue</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500</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3000</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0" dirty="0">
                          <a:solidFill>
                            <a:srgbClr val="FFFF00"/>
                          </a:solidFill>
                          <a:latin typeface="Comic Sans MS" pitchFamily="66" charset="0"/>
                        </a:rPr>
                        <a:t>Unlimited</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18</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£25</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3"/>
                  </a:ext>
                </a:extLst>
              </a:tr>
              <a:tr h="370793">
                <a:tc>
                  <a:txBody>
                    <a:bodyPr/>
                    <a:lstStyle/>
                    <a:p>
                      <a:pPr algn="ctr"/>
                      <a:r>
                        <a:rPr lang="en-GB" sz="1600" b="0" dirty="0">
                          <a:solidFill>
                            <a:srgbClr val="FFFF00"/>
                          </a:solidFill>
                          <a:latin typeface="Comic Sans MS" pitchFamily="66" charset="0"/>
                        </a:rPr>
                        <a:t>V-Mobile</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100</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5000</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0" dirty="0">
                          <a:solidFill>
                            <a:srgbClr val="FFFF00"/>
                          </a:solidFill>
                          <a:latin typeface="Comic Sans MS" pitchFamily="66" charset="0"/>
                        </a:rPr>
                        <a:t>Unlimited</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12</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£30</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4"/>
                  </a:ext>
                </a:extLst>
              </a:tr>
              <a:tr h="370793">
                <a:tc>
                  <a:txBody>
                    <a:bodyPr/>
                    <a:lstStyle/>
                    <a:p>
                      <a:pPr algn="ctr"/>
                      <a:r>
                        <a:rPr lang="en-GB" sz="1600" b="0" dirty="0" err="1">
                          <a:solidFill>
                            <a:srgbClr val="FFFF00"/>
                          </a:solidFill>
                          <a:latin typeface="Comic Sans MS" pitchFamily="66" charset="0"/>
                        </a:rPr>
                        <a:t>Foney</a:t>
                      </a:r>
                      <a:endParaRPr lang="en-GB" sz="1600" b="0" dirty="0">
                        <a:solidFill>
                          <a:srgbClr val="FFFF00"/>
                        </a:solidFill>
                        <a:latin typeface="Comic Sans MS" pitchFamily="66" charset="0"/>
                      </a:endParaRP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1000</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Unlimited</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0" dirty="0">
                          <a:solidFill>
                            <a:srgbClr val="FFFF00"/>
                          </a:solidFill>
                          <a:latin typeface="Comic Sans MS" pitchFamily="66" charset="0"/>
                        </a:rPr>
                        <a:t>Unlimited</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12</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600" b="0" dirty="0">
                          <a:solidFill>
                            <a:srgbClr val="FFFF00"/>
                          </a:solidFill>
                          <a:latin typeface="Comic Sans MS" pitchFamily="66" charset="0"/>
                        </a:rPr>
                        <a:t>£40</a:t>
                      </a:r>
                    </a:p>
                  </a:txBody>
                  <a:tcPr marL="91432" marR="91432" marT="45714" marB="4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39981" name="TextBox 33">
            <a:extLst>
              <a:ext uri="{FF2B5EF4-FFF2-40B4-BE49-F238E27FC236}">
                <a16:creationId xmlns:a16="http://schemas.microsoft.com/office/drawing/2014/main" id="{07CF19D9-9832-CF61-5136-15841D786D40}"/>
              </a:ext>
            </a:extLst>
          </p:cNvPr>
          <p:cNvSpPr txBox="1">
            <a:spLocks noChangeArrowheads="1"/>
          </p:cNvSpPr>
          <p:nvPr/>
        </p:nvSpPr>
        <p:spPr bwMode="auto">
          <a:xfrm>
            <a:off x="1023938" y="2006600"/>
            <a:ext cx="7813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Below is a typical set of contracts for a mobile phone</a:t>
            </a:r>
          </a:p>
        </p:txBody>
      </p:sp>
      <p:sp>
        <p:nvSpPr>
          <p:cNvPr id="35" name="Cloud 34">
            <a:extLst>
              <a:ext uri="{FF2B5EF4-FFF2-40B4-BE49-F238E27FC236}">
                <a16:creationId xmlns:a16="http://schemas.microsoft.com/office/drawing/2014/main" id="{858402BC-1A3C-ED4D-F9F5-F56A30C1386B}"/>
              </a:ext>
            </a:extLst>
          </p:cNvPr>
          <p:cNvSpPr/>
          <p:nvPr/>
        </p:nvSpPr>
        <p:spPr>
          <a:xfrm>
            <a:off x="0" y="0"/>
            <a:ext cx="5937250" cy="2511425"/>
          </a:xfrm>
          <a:prstGeom prst="cloud">
            <a:avLst/>
          </a:prstGeom>
          <a:solidFill>
            <a:srgbClr val="FFFF00"/>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rgbClr val="080808"/>
              </a:solidFill>
              <a:latin typeface="Comic Sans MS" pitchFamily="66" charset="0"/>
            </a:endParaRPr>
          </a:p>
          <a:p>
            <a:pPr algn="ctr">
              <a:defRPr/>
            </a:pPr>
            <a:r>
              <a:rPr lang="en-GB" dirty="0">
                <a:solidFill>
                  <a:srgbClr val="080808"/>
                </a:solidFill>
                <a:latin typeface="Comic Sans MS" pitchFamily="66" charset="0"/>
              </a:rPr>
              <a:t>Tom uses very little calls or internet but sends 10 texts a day.</a:t>
            </a:r>
          </a:p>
          <a:p>
            <a:pPr algn="ctr">
              <a:defRPr/>
            </a:pPr>
            <a:r>
              <a:rPr lang="en-GB" dirty="0">
                <a:solidFill>
                  <a:srgbClr val="080808"/>
                </a:solidFill>
                <a:latin typeface="Comic Sans MS" pitchFamily="66" charset="0"/>
              </a:rPr>
              <a:t>What tariff is best ?</a:t>
            </a:r>
          </a:p>
          <a:p>
            <a:pPr algn="ctr">
              <a:defRPr/>
            </a:pPr>
            <a:r>
              <a:rPr lang="en-GB" dirty="0">
                <a:solidFill>
                  <a:srgbClr val="080808"/>
                </a:solidFill>
                <a:latin typeface="Comic Sans MS" pitchFamily="66" charset="0"/>
              </a:rPr>
              <a:t> </a:t>
            </a:r>
          </a:p>
        </p:txBody>
      </p:sp>
      <p:sp>
        <p:nvSpPr>
          <p:cNvPr id="36" name="Cloud 35">
            <a:extLst>
              <a:ext uri="{FF2B5EF4-FFF2-40B4-BE49-F238E27FC236}">
                <a16:creationId xmlns:a16="http://schemas.microsoft.com/office/drawing/2014/main" id="{C8F485BD-47C3-B3C5-3234-52404A420837}"/>
              </a:ext>
            </a:extLst>
          </p:cNvPr>
          <p:cNvSpPr/>
          <p:nvPr/>
        </p:nvSpPr>
        <p:spPr>
          <a:xfrm>
            <a:off x="15875" y="1588"/>
            <a:ext cx="5937250" cy="2511425"/>
          </a:xfrm>
          <a:prstGeom prst="cloud">
            <a:avLst/>
          </a:prstGeom>
          <a:solidFill>
            <a:srgbClr val="FFFF00"/>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rgbClr val="080808"/>
              </a:solidFill>
              <a:latin typeface="Comic Sans MS" pitchFamily="66" charset="0"/>
            </a:endParaRPr>
          </a:p>
          <a:p>
            <a:pPr algn="ctr">
              <a:defRPr/>
            </a:pPr>
            <a:r>
              <a:rPr lang="en-GB" dirty="0">
                <a:solidFill>
                  <a:srgbClr val="080808"/>
                </a:solidFill>
                <a:latin typeface="Comic Sans MS" pitchFamily="66" charset="0"/>
              </a:rPr>
              <a:t>Caitlin loves to be online, calls her friend </a:t>
            </a:r>
          </a:p>
          <a:p>
            <a:pPr algn="ctr">
              <a:defRPr/>
            </a:pPr>
            <a:r>
              <a:rPr lang="en-GB" dirty="0">
                <a:solidFill>
                  <a:srgbClr val="080808"/>
                </a:solidFill>
                <a:latin typeface="Comic Sans MS" pitchFamily="66" charset="0"/>
              </a:rPr>
              <a:t>10 minutes per day and sends 80 texts a day.</a:t>
            </a:r>
          </a:p>
          <a:p>
            <a:pPr algn="ctr">
              <a:defRPr/>
            </a:pPr>
            <a:r>
              <a:rPr lang="en-GB" dirty="0">
                <a:solidFill>
                  <a:srgbClr val="080808"/>
                </a:solidFill>
                <a:latin typeface="Comic Sans MS" pitchFamily="66" charset="0"/>
              </a:rPr>
              <a:t>What tariff is best ?</a:t>
            </a:r>
          </a:p>
          <a:p>
            <a:pPr algn="ctr">
              <a:defRPr/>
            </a:pPr>
            <a:r>
              <a:rPr lang="en-GB" dirty="0">
                <a:solidFill>
                  <a:srgbClr val="080808"/>
                </a:solidFill>
                <a:latin typeface="Comic Sans MS" pitchFamily="66" charset="0"/>
              </a:rPr>
              <a:t> </a:t>
            </a:r>
          </a:p>
        </p:txBody>
      </p:sp>
      <p:sp>
        <p:nvSpPr>
          <p:cNvPr id="37" name="Cloud 36">
            <a:extLst>
              <a:ext uri="{FF2B5EF4-FFF2-40B4-BE49-F238E27FC236}">
                <a16:creationId xmlns:a16="http://schemas.microsoft.com/office/drawing/2014/main" id="{AA0492A4-19FD-4BBC-F6F9-31D537C9E210}"/>
              </a:ext>
            </a:extLst>
          </p:cNvPr>
          <p:cNvSpPr/>
          <p:nvPr/>
        </p:nvSpPr>
        <p:spPr>
          <a:xfrm>
            <a:off x="-22225" y="-131763"/>
            <a:ext cx="6313488" cy="3489326"/>
          </a:xfrm>
          <a:prstGeom prst="cloud">
            <a:avLst/>
          </a:prstGeom>
          <a:solidFill>
            <a:srgbClr val="FFFF00"/>
          </a:solid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rgbClr val="080808"/>
              </a:solidFill>
              <a:latin typeface="Comic Sans MS" pitchFamily="66" charset="0"/>
            </a:endParaRPr>
          </a:p>
          <a:p>
            <a:pPr algn="ctr">
              <a:defRPr/>
            </a:pPr>
            <a:r>
              <a:rPr lang="en-GB" dirty="0">
                <a:solidFill>
                  <a:srgbClr val="080808"/>
                </a:solidFill>
                <a:latin typeface="Comic Sans MS" pitchFamily="66" charset="0"/>
              </a:rPr>
              <a:t>Paul is always looking for the best deal. He uses </a:t>
            </a:r>
          </a:p>
          <a:p>
            <a:pPr algn="ctr">
              <a:defRPr/>
            </a:pPr>
            <a:r>
              <a:rPr lang="en-GB" dirty="0">
                <a:solidFill>
                  <a:srgbClr val="080808"/>
                </a:solidFill>
                <a:latin typeface="Comic Sans MS" pitchFamily="66" charset="0"/>
              </a:rPr>
              <a:t>5 minutes per day on calls, 11 texts per day and lots of online searches.</a:t>
            </a:r>
          </a:p>
          <a:p>
            <a:pPr algn="ctr">
              <a:defRPr/>
            </a:pPr>
            <a:r>
              <a:rPr lang="en-GB" dirty="0">
                <a:solidFill>
                  <a:srgbClr val="080808"/>
                </a:solidFill>
                <a:latin typeface="Comic Sans MS" pitchFamily="66" charset="0"/>
              </a:rPr>
              <a:t>What tariff is best ?</a:t>
            </a:r>
          </a:p>
          <a:p>
            <a:pPr algn="ctr">
              <a:defRPr/>
            </a:pPr>
            <a:r>
              <a:rPr lang="en-GB" dirty="0">
                <a:solidFill>
                  <a:srgbClr val="080808"/>
                </a:solidFill>
                <a:latin typeface="Comic Sans MS" pitchFamily="66"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ppt_x"/>
                                          </p:val>
                                        </p:tav>
                                        <p:tav tm="100000">
                                          <p:val>
                                            <p:strVal val="#ppt_x"/>
                                          </p:val>
                                        </p:tav>
                                      </p:tavLst>
                                    </p:anim>
                                    <p:anim calcmode="lin" valueType="num">
                                      <p:cBhvr additive="base">
                                        <p:cTn id="14" dur="5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1">
            <a:extLst>
              <a:ext uri="{FF2B5EF4-FFF2-40B4-BE49-F238E27FC236}">
                <a16:creationId xmlns:a16="http://schemas.microsoft.com/office/drawing/2014/main" id="{7A3B4CF8-4DE1-001B-E2E9-6F6F036013BD}"/>
              </a:ext>
            </a:extLst>
          </p:cNvPr>
          <p:cNvSpPr>
            <a:spLocks noGrp="1"/>
          </p:cNvSpPr>
          <p:nvPr>
            <p:ph type="dt" sz="quarter" idx="10"/>
          </p:nvPr>
        </p:nvSpPr>
        <p:spPr/>
        <p:txBody>
          <a:bodyPr/>
          <a:lstStyle/>
          <a:p>
            <a:pPr>
              <a:defRPr/>
            </a:pPr>
            <a:fld id="{4A10899B-1424-4341-979A-B0EE8482AC06}" type="datetime5">
              <a:rPr lang="en-GB"/>
              <a:pPr>
                <a:defRPr/>
              </a:pPr>
              <a:t>4-Jul-26</a:t>
            </a:fld>
            <a:endParaRPr lang="en-GB"/>
          </a:p>
        </p:txBody>
      </p:sp>
      <p:sp>
        <p:nvSpPr>
          <p:cNvPr id="11" name="Footer Placeholder 2">
            <a:extLst>
              <a:ext uri="{FF2B5EF4-FFF2-40B4-BE49-F238E27FC236}">
                <a16:creationId xmlns:a16="http://schemas.microsoft.com/office/drawing/2014/main" id="{7E409A49-A46B-0410-4A26-43C354CEF67F}"/>
              </a:ext>
            </a:extLst>
          </p:cNvPr>
          <p:cNvSpPr>
            <a:spLocks noGrp="1"/>
          </p:cNvSpPr>
          <p:nvPr>
            <p:ph type="ftr" sz="quarter" idx="11"/>
          </p:nvPr>
        </p:nvSpPr>
        <p:spPr/>
        <p:txBody>
          <a:bodyPr/>
          <a:lstStyle/>
          <a:p>
            <a:pPr>
              <a:defRPr/>
            </a:pPr>
            <a:r>
              <a:rPr lang="en-GB"/>
              <a:t>Created by Mr. Lafferty Maths Dept.</a:t>
            </a:r>
          </a:p>
        </p:txBody>
      </p:sp>
      <p:sp>
        <p:nvSpPr>
          <p:cNvPr id="40964" name="Rectangle 2">
            <a:extLst>
              <a:ext uri="{FF2B5EF4-FFF2-40B4-BE49-F238E27FC236}">
                <a16:creationId xmlns:a16="http://schemas.microsoft.com/office/drawing/2014/main" id="{8300332A-95EF-0025-1E39-202DF4679AED}"/>
              </a:ext>
            </a:extLst>
          </p:cNvPr>
          <p:cNvSpPr>
            <a:spLocks noChangeArrowheads="1"/>
          </p:cNvSpPr>
          <p:nvPr/>
        </p:nvSpPr>
        <p:spPr bwMode="auto">
          <a:xfrm>
            <a:off x="2133600" y="4783138"/>
            <a:ext cx="5626100" cy="98425"/>
          </a:xfrm>
          <a:prstGeom prst="rect">
            <a:avLst/>
          </a:prstGeom>
          <a:solidFill>
            <a:srgbClr val="FF3300"/>
          </a:solidFill>
          <a:ln w="9525">
            <a:solidFill>
              <a:srgbClr val="000000"/>
            </a:solidFill>
            <a:miter lim="800000"/>
            <a:headEnd/>
            <a:tailEnd/>
          </a:ln>
        </p:spPr>
        <p:txBody>
          <a:bodyPr wrap="none" anchor="ct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endParaRPr lang="en-US" altLang="en-US"/>
          </a:p>
        </p:txBody>
      </p:sp>
      <p:sp>
        <p:nvSpPr>
          <p:cNvPr id="40965" name="Text Box 3">
            <a:extLst>
              <a:ext uri="{FF2B5EF4-FFF2-40B4-BE49-F238E27FC236}">
                <a16:creationId xmlns:a16="http://schemas.microsoft.com/office/drawing/2014/main" id="{F3C93916-1F73-86A4-D876-8429511E6404}"/>
              </a:ext>
            </a:extLst>
          </p:cNvPr>
          <p:cNvSpPr txBox="1">
            <a:spLocks noChangeArrowheads="1"/>
          </p:cNvSpPr>
          <p:nvPr/>
        </p:nvSpPr>
        <p:spPr bwMode="auto">
          <a:xfrm>
            <a:off x="2352675" y="2220913"/>
            <a:ext cx="5195888" cy="2554287"/>
          </a:xfrm>
          <a:prstGeom prst="rect">
            <a:avLst/>
          </a:prstGeom>
          <a:solidFill>
            <a:srgbClr val="000000"/>
          </a:solidFill>
          <a:ln w="76200">
            <a:solidFill>
              <a:srgbClr val="CC3300"/>
            </a:solidFill>
            <a:miter lim="800000"/>
            <a:headEnd/>
            <a:tailEnd/>
          </a:ln>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000"/>
              <a:t>Now Try </a:t>
            </a:r>
          </a:p>
          <a:p>
            <a:pPr algn="ctr" eaLnBrk="1" hangingPunct="1"/>
            <a:r>
              <a:rPr lang="en-GB" altLang="en-US" sz="4000"/>
              <a:t>TJ N4 Lifeskills</a:t>
            </a:r>
          </a:p>
          <a:p>
            <a:pPr algn="ctr" eaLnBrk="1" hangingPunct="1"/>
            <a:r>
              <a:rPr lang="en-GB" altLang="en-US" sz="4000"/>
              <a:t>Exercise 3</a:t>
            </a:r>
          </a:p>
          <a:p>
            <a:pPr algn="ctr" eaLnBrk="1" hangingPunct="1"/>
            <a:r>
              <a:rPr lang="en-GB" altLang="en-US" sz="4000"/>
              <a:t>Ch28 (page 228)</a:t>
            </a:r>
          </a:p>
        </p:txBody>
      </p:sp>
      <p:pic>
        <p:nvPicPr>
          <p:cNvPr id="40966" name="Picture 4" descr="ag00463_">
            <a:extLst>
              <a:ext uri="{FF2B5EF4-FFF2-40B4-BE49-F238E27FC236}">
                <a16:creationId xmlns:a16="http://schemas.microsoft.com/office/drawing/2014/main" id="{3A86CD1D-46BF-1494-5B80-7332F10CFD5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39763" y="3059113"/>
            <a:ext cx="3016250"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5" descr="scottishflag">
            <a:extLst>
              <a:ext uri="{FF2B5EF4-FFF2-40B4-BE49-F238E27FC236}">
                <a16:creationId xmlns:a16="http://schemas.microsoft.com/office/drawing/2014/main" id="{EA481201-098C-220B-AB2C-28DF4EB87DB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6" descr="Office Objects 0572">
            <a:extLst>
              <a:ext uri="{FF2B5EF4-FFF2-40B4-BE49-F238E27FC236}">
                <a16:creationId xmlns:a16="http://schemas.microsoft.com/office/drawing/2014/main" id="{9473F8CC-440E-89A9-15F3-9772E8B1F8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9" name="Text Box 7">
            <a:extLst>
              <a:ext uri="{FF2B5EF4-FFF2-40B4-BE49-F238E27FC236}">
                <a16:creationId xmlns:a16="http://schemas.microsoft.com/office/drawing/2014/main" id="{292B12A7-E230-0BBA-29C9-694983FAB56D}"/>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40970" name="Rectangle 6">
            <a:extLst>
              <a:ext uri="{FF2B5EF4-FFF2-40B4-BE49-F238E27FC236}">
                <a16:creationId xmlns:a16="http://schemas.microsoft.com/office/drawing/2014/main" id="{6F549F8C-0216-FD2E-6F8F-2BA5B40EF049}"/>
              </a:ext>
            </a:extLst>
          </p:cNvPr>
          <p:cNvSpPr>
            <a:spLocks noChangeArrowheads="1"/>
          </p:cNvSpPr>
          <p:nvPr/>
        </p:nvSpPr>
        <p:spPr bwMode="auto">
          <a:xfrm>
            <a:off x="1808163" y="374650"/>
            <a:ext cx="553720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Foreign Currency</a:t>
            </a:r>
          </a:p>
        </p:txBody>
      </p:sp>
      <p:grpSp>
        <p:nvGrpSpPr>
          <p:cNvPr id="2" name="Group 14">
            <a:extLst>
              <a:ext uri="{FF2B5EF4-FFF2-40B4-BE49-F238E27FC236}">
                <a16:creationId xmlns:a16="http://schemas.microsoft.com/office/drawing/2014/main" id="{E4E72D43-328B-ABE2-0D8A-A6DD1918021B}"/>
              </a:ext>
            </a:extLst>
          </p:cNvPr>
          <p:cNvGrpSpPr>
            <a:grpSpLocks/>
          </p:cNvGrpSpPr>
          <p:nvPr/>
        </p:nvGrpSpPr>
        <p:grpSpPr bwMode="auto">
          <a:xfrm>
            <a:off x="0" y="0"/>
            <a:ext cx="4803775" cy="2101850"/>
            <a:chOff x="0" y="-1"/>
            <a:chExt cx="4394579" cy="2101755"/>
          </a:xfrm>
        </p:grpSpPr>
        <p:sp>
          <p:nvSpPr>
            <p:cNvPr id="13" name="Cloud 12">
              <a:extLst>
                <a:ext uri="{FF2B5EF4-FFF2-40B4-BE49-F238E27FC236}">
                  <a16:creationId xmlns:a16="http://schemas.microsoft.com/office/drawing/2014/main" id="{89502770-7A75-EF5E-283B-458E19E887CC}"/>
                </a:ext>
              </a:extLst>
            </p:cNvPr>
            <p:cNvSpPr/>
            <p:nvPr/>
          </p:nvSpPr>
          <p:spPr>
            <a:xfrm>
              <a:off x="0" y="-1"/>
              <a:ext cx="4394579" cy="2101755"/>
            </a:xfrm>
            <a:prstGeom prst="cloud">
              <a:avLst/>
            </a:prstGeom>
            <a:solidFill>
              <a:srgbClr val="FFFF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bg1">
                      <a:lumMod val="50000"/>
                    </a:schemeClr>
                  </a:solidFill>
                  <a:latin typeface="Comic Sans MS" pitchFamily="66" charset="0"/>
                </a:rPr>
                <a:t>Have you updated your Learning Log ?</a:t>
              </a:r>
            </a:p>
            <a:p>
              <a:pPr algn="ctr">
                <a:defRPr/>
              </a:pPr>
              <a:endParaRPr lang="en-GB" dirty="0">
                <a:solidFill>
                  <a:schemeClr val="bg1">
                    <a:lumMod val="50000"/>
                  </a:schemeClr>
                </a:solidFill>
                <a:latin typeface="Comic Sans MS" pitchFamily="66" charset="0"/>
              </a:endParaRPr>
            </a:p>
          </p:txBody>
        </p:sp>
        <p:pic>
          <p:nvPicPr>
            <p:cNvPr id="14" name="Picture 13" descr="TICK.jpg">
              <a:extLst>
                <a:ext uri="{FF2B5EF4-FFF2-40B4-BE49-F238E27FC236}">
                  <a16:creationId xmlns:a16="http://schemas.microsoft.com/office/drawing/2014/main" id="{16BEAEE6-1D9B-FAC6-0C18-516A275F9DE1}"/>
                </a:ext>
              </a:extLst>
            </p:cNvPr>
            <p:cNvPicPr/>
            <p:nvPr/>
          </p:nvPicPr>
          <p:blipFill>
            <a:blip r:embed="rId5" cstate="print"/>
            <a:srcRect l="10860" t="11278" r="10913" b="11278"/>
            <a:stretch>
              <a:fillRect/>
            </a:stretch>
          </p:blipFill>
          <p:spPr>
            <a:xfrm>
              <a:off x="1829320" y="1163887"/>
              <a:ext cx="779393" cy="765717"/>
            </a:xfrm>
            <a:prstGeom prst="ellipse">
              <a:avLst/>
            </a:prstGeom>
            <a:ln>
              <a:noFill/>
            </a:ln>
            <a:effectLst>
              <a:softEdge rad="112500"/>
            </a:effec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8">
            <a:extLst>
              <a:ext uri="{FF2B5EF4-FFF2-40B4-BE49-F238E27FC236}">
                <a16:creationId xmlns:a16="http://schemas.microsoft.com/office/drawing/2014/main" id="{C6602D90-1440-2B27-9831-4255CFFDC86C}"/>
              </a:ext>
            </a:extLst>
          </p:cNvPr>
          <p:cNvSpPr>
            <a:spLocks noGrp="1" noChangeArrowheads="1"/>
          </p:cNvSpPr>
          <p:nvPr>
            <p:ph type="dt" sz="quarter" idx="10"/>
          </p:nvPr>
        </p:nvSpPr>
        <p:spPr/>
        <p:txBody>
          <a:bodyPr/>
          <a:lstStyle/>
          <a:p>
            <a:pPr>
              <a:defRPr/>
            </a:pPr>
            <a:fld id="{A56772B0-D35B-4CFB-B2B9-5D57631325F2}" type="datetime5">
              <a:rPr lang="en-GB"/>
              <a:pPr>
                <a:defRPr/>
              </a:pPr>
              <a:t>4-Jul-26</a:t>
            </a:fld>
            <a:endParaRPr lang="en-GB"/>
          </a:p>
        </p:txBody>
      </p:sp>
      <p:sp>
        <p:nvSpPr>
          <p:cNvPr id="14" name="Rectangle 19">
            <a:extLst>
              <a:ext uri="{FF2B5EF4-FFF2-40B4-BE49-F238E27FC236}">
                <a16:creationId xmlns:a16="http://schemas.microsoft.com/office/drawing/2014/main" id="{D709B9D6-880D-62BF-8AC4-EFE6D6ABD06D}"/>
              </a:ext>
            </a:extLst>
          </p:cNvPr>
          <p:cNvSpPr>
            <a:spLocks noGrp="1" noChangeArrowheads="1"/>
          </p:cNvSpPr>
          <p:nvPr>
            <p:ph type="ftr" sz="quarter" idx="11"/>
          </p:nvPr>
        </p:nvSpPr>
        <p:spPr/>
        <p:txBody>
          <a:bodyPr/>
          <a:lstStyle/>
          <a:p>
            <a:pPr>
              <a:defRPr/>
            </a:pPr>
            <a:r>
              <a:rPr lang="en-GB"/>
              <a:t>Created by Mr. Lafferty Maths Dept.</a:t>
            </a:r>
          </a:p>
        </p:txBody>
      </p:sp>
      <p:pic>
        <p:nvPicPr>
          <p:cNvPr id="25604" name="Picture 2" descr="scottishflag">
            <a:extLst>
              <a:ext uri="{FF2B5EF4-FFF2-40B4-BE49-F238E27FC236}">
                <a16:creationId xmlns:a16="http://schemas.microsoft.com/office/drawing/2014/main" id="{8723196D-0CED-5433-4B8C-0AF2394AC01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xt Box 3">
            <a:extLst>
              <a:ext uri="{FF2B5EF4-FFF2-40B4-BE49-F238E27FC236}">
                <a16:creationId xmlns:a16="http://schemas.microsoft.com/office/drawing/2014/main" id="{ADAF9701-F117-6716-0D9E-5ABE596D2756}"/>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pic>
        <p:nvPicPr>
          <p:cNvPr id="25606" name="Picture 4" descr="Office Objects 0572">
            <a:extLst>
              <a:ext uri="{FF2B5EF4-FFF2-40B4-BE49-F238E27FC236}">
                <a16:creationId xmlns:a16="http://schemas.microsoft.com/office/drawing/2014/main" id="{41F9BB4E-7247-0483-D5E0-89C4E157CE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1" name="Rectangle 5">
            <a:extLst>
              <a:ext uri="{FF2B5EF4-FFF2-40B4-BE49-F238E27FC236}">
                <a16:creationId xmlns:a16="http://schemas.microsoft.com/office/drawing/2014/main" id="{1EC487F9-EC6B-2E2A-3F84-182133178DDA}"/>
              </a:ext>
            </a:extLst>
          </p:cNvPr>
          <p:cNvSpPr>
            <a:spLocks noChangeArrowheads="1"/>
          </p:cNvSpPr>
          <p:nvPr/>
        </p:nvSpPr>
        <p:spPr bwMode="auto">
          <a:xfrm>
            <a:off x="1690688" y="2344738"/>
            <a:ext cx="2160587" cy="366712"/>
          </a:xfrm>
          <a:prstGeom prst="rect">
            <a:avLst/>
          </a:prstGeom>
          <a:noFill/>
          <a:ln w="9525">
            <a:noFill/>
            <a:miter lim="800000"/>
            <a:headEnd/>
            <a:tailEnd/>
          </a:ln>
          <a:effectLst/>
        </p:spPr>
        <p:txBody>
          <a:bodyPr wrap="none">
            <a:spAutoFit/>
          </a:bodyPr>
          <a:lstStyle/>
          <a:p>
            <a:pPr>
              <a:defRPr/>
            </a:pPr>
            <a:r>
              <a:rPr lang="en-GB" sz="1800" u="sng">
                <a:solidFill>
                  <a:srgbClr val="FFFF00"/>
                </a:solidFill>
                <a:effectLst>
                  <a:outerShdw blurRad="38100" dist="38100" dir="2700000" algn="tl">
                    <a:srgbClr val="000000"/>
                  </a:outerShdw>
                </a:effectLst>
                <a:cs typeface="Arial" charset="0"/>
              </a:rPr>
              <a:t>Learning Intention</a:t>
            </a:r>
          </a:p>
        </p:txBody>
      </p:sp>
      <p:sp>
        <p:nvSpPr>
          <p:cNvPr id="116742" name="Rectangle 6">
            <a:extLst>
              <a:ext uri="{FF2B5EF4-FFF2-40B4-BE49-F238E27FC236}">
                <a16:creationId xmlns:a16="http://schemas.microsoft.com/office/drawing/2014/main" id="{9EC06B43-5782-99C2-3A53-4D4E06F7FF6F}"/>
              </a:ext>
            </a:extLst>
          </p:cNvPr>
          <p:cNvSpPr>
            <a:spLocks noChangeArrowheads="1"/>
          </p:cNvSpPr>
          <p:nvPr/>
        </p:nvSpPr>
        <p:spPr bwMode="auto">
          <a:xfrm>
            <a:off x="6075363" y="2344738"/>
            <a:ext cx="1947862" cy="366712"/>
          </a:xfrm>
          <a:prstGeom prst="rect">
            <a:avLst/>
          </a:prstGeom>
          <a:noFill/>
          <a:ln w="9525">
            <a:noFill/>
            <a:miter lim="800000"/>
            <a:headEnd/>
            <a:tailEnd/>
          </a:ln>
          <a:effectLst/>
        </p:spPr>
        <p:txBody>
          <a:bodyPr wrap="none">
            <a:spAutoFit/>
          </a:bodyPr>
          <a:lstStyle/>
          <a:p>
            <a:pPr>
              <a:defRPr/>
            </a:pPr>
            <a:r>
              <a:rPr lang="en-GB" sz="1800" u="sng">
                <a:effectLst>
                  <a:outerShdw blurRad="38100" dist="38100" dir="2700000" algn="tl">
                    <a:srgbClr val="000000"/>
                  </a:outerShdw>
                </a:effectLst>
                <a:cs typeface="Arial" charset="0"/>
              </a:rPr>
              <a:t>Success Criteria</a:t>
            </a:r>
          </a:p>
        </p:txBody>
      </p:sp>
      <p:sp>
        <p:nvSpPr>
          <p:cNvPr id="116743" name="Text Box 7">
            <a:extLst>
              <a:ext uri="{FF2B5EF4-FFF2-40B4-BE49-F238E27FC236}">
                <a16:creationId xmlns:a16="http://schemas.microsoft.com/office/drawing/2014/main" id="{8A1FDD94-952D-2648-E1AD-2BF94B924EE6}"/>
              </a:ext>
            </a:extLst>
          </p:cNvPr>
          <p:cNvSpPr txBox="1">
            <a:spLocks noChangeArrowheads="1"/>
          </p:cNvSpPr>
          <p:nvPr/>
        </p:nvSpPr>
        <p:spPr bwMode="auto">
          <a:xfrm>
            <a:off x="5029200" y="3025775"/>
            <a:ext cx="3833813" cy="923925"/>
          </a:xfrm>
          <a:prstGeom prst="rect">
            <a:avLst/>
          </a:prstGeom>
          <a:noFill/>
          <a:ln w="9525">
            <a:noFill/>
            <a:miter lim="800000"/>
            <a:headEnd/>
            <a:tailEnd/>
          </a:ln>
          <a:effectLst/>
        </p:spPr>
        <p:txBody>
          <a:bodyPr>
            <a:spAutoFit/>
          </a:bodyPr>
          <a:lstStyle/>
          <a:p>
            <a:pPr marL="800100" lvl="1" indent="-342900">
              <a:buFontTx/>
              <a:buAutoNum type="arabicPeriod"/>
              <a:defRPr/>
            </a:pPr>
            <a:r>
              <a:rPr lang="en-GB" sz="1800" dirty="0">
                <a:effectLst>
                  <a:outerShdw blurRad="38100" dist="38100" dir="2700000" algn="tl">
                    <a:srgbClr val="000000"/>
                  </a:outerShdw>
                </a:effectLst>
                <a:cs typeface="Arial" charset="0"/>
              </a:rPr>
              <a:t>De able to compare deals by finding the cost per unit.</a:t>
            </a:r>
            <a:endParaRPr lang="en-GB" sz="3600" dirty="0">
              <a:solidFill>
                <a:srgbClr val="FFFF00"/>
              </a:solidFill>
              <a:cs typeface="Arial" charset="0"/>
            </a:endParaRPr>
          </a:p>
        </p:txBody>
      </p:sp>
      <p:sp>
        <p:nvSpPr>
          <p:cNvPr id="25610" name="Line 8">
            <a:extLst>
              <a:ext uri="{FF2B5EF4-FFF2-40B4-BE49-F238E27FC236}">
                <a16:creationId xmlns:a16="http://schemas.microsoft.com/office/drawing/2014/main" id="{7A5F355B-30EA-EFB2-D801-9A7C178EA5B7}"/>
              </a:ext>
            </a:extLst>
          </p:cNvPr>
          <p:cNvSpPr>
            <a:spLocks noChangeShapeType="1"/>
          </p:cNvSpPr>
          <p:nvPr/>
        </p:nvSpPr>
        <p:spPr bwMode="auto">
          <a:xfrm>
            <a:off x="4914900" y="2413000"/>
            <a:ext cx="0" cy="34544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6745" name="Rectangle 9">
            <a:extLst>
              <a:ext uri="{FF2B5EF4-FFF2-40B4-BE49-F238E27FC236}">
                <a16:creationId xmlns:a16="http://schemas.microsoft.com/office/drawing/2014/main" id="{E4D4427D-C03D-CF0B-01C6-934147216DEF}"/>
              </a:ext>
            </a:extLst>
          </p:cNvPr>
          <p:cNvSpPr>
            <a:spLocks noChangeArrowheads="1"/>
          </p:cNvSpPr>
          <p:nvPr/>
        </p:nvSpPr>
        <p:spPr bwMode="auto">
          <a:xfrm>
            <a:off x="977900" y="3044825"/>
            <a:ext cx="3886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omic Sans MS" panose="030F0702030302020204" pitchFamily="66" charset="0"/>
                <a:cs typeface="Arial" panose="020B0604020202020204" pitchFamily="34" charset="0"/>
              </a:defRPr>
            </a:lvl1pPr>
            <a:lvl2pPr marL="800100" indent="-34290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lvl="1" eaLnBrk="1" hangingPunct="1"/>
            <a:r>
              <a:rPr lang="en-GB" altLang="en-US" sz="1800">
                <a:solidFill>
                  <a:srgbClr val="FFFF00"/>
                </a:solidFill>
              </a:rPr>
              <a:t>1. </a:t>
            </a:r>
            <a:r>
              <a:rPr lang="en-GB" altLang="en-US" sz="1800"/>
              <a:t>	 </a:t>
            </a:r>
            <a:r>
              <a:rPr lang="en-GB" altLang="en-US" sz="1800">
                <a:solidFill>
                  <a:srgbClr val="FFFF00"/>
                </a:solidFill>
              </a:rPr>
              <a:t>We are learning to calculate the best deal for everyday items.</a:t>
            </a:r>
          </a:p>
        </p:txBody>
      </p:sp>
      <p:sp>
        <p:nvSpPr>
          <p:cNvPr id="25612" name="Rectangle 10">
            <a:extLst>
              <a:ext uri="{FF2B5EF4-FFF2-40B4-BE49-F238E27FC236}">
                <a16:creationId xmlns:a16="http://schemas.microsoft.com/office/drawing/2014/main" id="{FE03F5AC-9746-E5F3-52BC-CDF9B8C81FDE}"/>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Money Management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6745"/>
                                        </p:tgtEl>
                                        <p:attrNameLst>
                                          <p:attrName>style.visibility</p:attrName>
                                        </p:attrNameLst>
                                      </p:cBhvr>
                                      <p:to>
                                        <p:strVal val="visible"/>
                                      </p:to>
                                    </p:set>
                                    <p:animEffect transition="in" filter="blinds(horizontal)">
                                      <p:cBhvr>
                                        <p:cTn id="7" dur="500"/>
                                        <p:tgtEl>
                                          <p:spTgt spid="1167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16743"/>
                                        </p:tgtEl>
                                        <p:attrNameLst>
                                          <p:attrName>style.visibility</p:attrName>
                                        </p:attrNameLst>
                                      </p:cBhvr>
                                      <p:to>
                                        <p:strVal val="visible"/>
                                      </p:to>
                                    </p:set>
                                    <p:animEffect transition="in" filter="blinds(horizontal)">
                                      <p:cBhvr>
                                        <p:cTn id="12" dur="500"/>
                                        <p:tgtEl>
                                          <p:spTgt spid="1167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3" grpId="0"/>
      <p:bldP spid="11674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roup 2">
            <a:extLst>
              <a:ext uri="{FF2B5EF4-FFF2-40B4-BE49-F238E27FC236}">
                <a16:creationId xmlns:a16="http://schemas.microsoft.com/office/drawing/2014/main" id="{4845F7A0-CDE8-4799-5E18-C6101F58C816}"/>
              </a:ext>
            </a:extLst>
          </p:cNvPr>
          <p:cNvGrpSpPr>
            <a:grpSpLocks/>
          </p:cNvGrpSpPr>
          <p:nvPr/>
        </p:nvGrpSpPr>
        <p:grpSpPr bwMode="auto">
          <a:xfrm>
            <a:off x="611188" y="260350"/>
            <a:ext cx="6769100" cy="5400675"/>
            <a:chOff x="2520" y="2850"/>
            <a:chExt cx="6090" cy="4830"/>
          </a:xfrm>
        </p:grpSpPr>
        <p:pic>
          <p:nvPicPr>
            <p:cNvPr id="41987" name="Picture 3" descr="798483CE">
              <a:extLst>
                <a:ext uri="{FF2B5EF4-FFF2-40B4-BE49-F238E27FC236}">
                  <a16:creationId xmlns:a16="http://schemas.microsoft.com/office/drawing/2014/main" id="{41EFA523-BC6F-A7E3-8C38-09D756C0E8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651" t="67177" r="30948" b="27411"/>
            <a:stretch>
              <a:fillRect/>
            </a:stretch>
          </p:blipFill>
          <p:spPr bwMode="auto">
            <a:xfrm>
              <a:off x="2520" y="6990"/>
              <a:ext cx="5355"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4" descr="798483CE">
              <a:extLst>
                <a:ext uri="{FF2B5EF4-FFF2-40B4-BE49-F238E27FC236}">
                  <a16:creationId xmlns:a16="http://schemas.microsoft.com/office/drawing/2014/main" id="{7BC1DD22-7E57-53C1-72CE-7F3AC044D3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319" t="9177" r="23128" b="58705"/>
            <a:stretch>
              <a:fillRect/>
            </a:stretch>
          </p:blipFill>
          <p:spPr bwMode="auto">
            <a:xfrm>
              <a:off x="2520" y="2850"/>
              <a:ext cx="6090" cy="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2">
            <a:extLst>
              <a:ext uri="{FF2B5EF4-FFF2-40B4-BE49-F238E27FC236}">
                <a16:creationId xmlns:a16="http://schemas.microsoft.com/office/drawing/2014/main" id="{F0D87C5B-22E8-3FFC-B2B9-D6B45C8522FF}"/>
              </a:ext>
            </a:extLst>
          </p:cNvPr>
          <p:cNvGraphicFramePr>
            <a:graphicFrameLocks noChangeAspect="1"/>
          </p:cNvGraphicFramePr>
          <p:nvPr/>
        </p:nvGraphicFramePr>
        <p:xfrm>
          <a:off x="4514850" y="2293938"/>
          <a:ext cx="114300" cy="215900"/>
        </p:xfrm>
        <a:graphic>
          <a:graphicData uri="http://schemas.openxmlformats.org/presentationml/2006/ole">
            <mc:AlternateContent xmlns:mc="http://schemas.openxmlformats.org/markup-compatibility/2006">
              <mc:Choice xmlns:v="urn:schemas-microsoft-com:vml" Requires="v">
                <p:oleObj name="Equation" r:id="rId2" imgW="114120" imgH="215640" progId="Equation.3">
                  <p:embed/>
                </p:oleObj>
              </mc:Choice>
              <mc:Fallback>
                <p:oleObj name="Equation" r:id="rId2" imgW="114120" imgH="21564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4850" y="2293938"/>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 name="Object 20">
            <a:extLst>
              <a:ext uri="{FF2B5EF4-FFF2-40B4-BE49-F238E27FC236}">
                <a16:creationId xmlns:a16="http://schemas.microsoft.com/office/drawing/2014/main" id="{A56515D8-A4D3-D004-E8CB-914D3AB8694F}"/>
              </a:ext>
            </a:extLst>
          </p:cNvPr>
          <p:cNvGraphicFramePr>
            <a:graphicFrameLocks noChangeAspect="1"/>
          </p:cNvGraphicFramePr>
          <p:nvPr/>
        </p:nvGraphicFramePr>
        <p:xfrm>
          <a:off x="4189413" y="4535488"/>
          <a:ext cx="1293812" cy="482600"/>
        </p:xfrm>
        <a:graphic>
          <a:graphicData uri="http://schemas.openxmlformats.org/presentationml/2006/ole">
            <mc:AlternateContent xmlns:mc="http://schemas.openxmlformats.org/markup-compatibility/2006">
              <mc:Choice xmlns:v="urn:schemas-microsoft-com:vml" Requires="v">
                <p:oleObj name="Equation" r:id="rId4" imgW="469800" imgH="177480" progId="Equation.3">
                  <p:embed/>
                </p:oleObj>
              </mc:Choice>
              <mc:Fallback>
                <p:oleObj name="Equation" r:id="rId4" imgW="469800" imgH="177480" progId="Equation.3">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9413" y="4535488"/>
                        <a:ext cx="1293812" cy="48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49">
            <a:extLst>
              <a:ext uri="{FF2B5EF4-FFF2-40B4-BE49-F238E27FC236}">
                <a16:creationId xmlns:a16="http://schemas.microsoft.com/office/drawing/2014/main" id="{E031398F-DC4D-E334-1776-8F33BB01BFAC}"/>
              </a:ext>
            </a:extLst>
          </p:cNvPr>
          <p:cNvGraphicFramePr>
            <a:graphicFrameLocks noChangeAspect="1"/>
          </p:cNvGraphicFramePr>
          <p:nvPr/>
        </p:nvGraphicFramePr>
        <p:xfrm>
          <a:off x="349250" y="4143375"/>
          <a:ext cx="2166938" cy="1073150"/>
        </p:xfrm>
        <a:graphic>
          <a:graphicData uri="http://schemas.openxmlformats.org/presentationml/2006/ole">
            <mc:AlternateContent xmlns:mc="http://schemas.openxmlformats.org/markup-compatibility/2006">
              <mc:Choice xmlns:v="urn:schemas-microsoft-com:vml" Requires="v">
                <p:oleObj name="Equation" r:id="rId6" imgW="787320" imgH="393480" progId="Equation.3">
                  <p:embed/>
                </p:oleObj>
              </mc:Choice>
              <mc:Fallback>
                <p:oleObj name="Equation" r:id="rId6" imgW="787320" imgH="393480" progId="Equation.3">
                  <p:embed/>
                  <p:pic>
                    <p:nvPicPr>
                      <p:cNvPr id="0" name="Object 4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250" y="4143375"/>
                        <a:ext cx="2166938" cy="1073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50">
            <a:extLst>
              <a:ext uri="{FF2B5EF4-FFF2-40B4-BE49-F238E27FC236}">
                <a16:creationId xmlns:a16="http://schemas.microsoft.com/office/drawing/2014/main" id="{659B4B92-4742-F719-161C-9164DFF0B918}"/>
              </a:ext>
            </a:extLst>
          </p:cNvPr>
          <p:cNvGraphicFramePr>
            <a:graphicFrameLocks noChangeAspect="1"/>
          </p:cNvGraphicFramePr>
          <p:nvPr/>
        </p:nvGraphicFramePr>
        <p:xfrm>
          <a:off x="6000750" y="4572000"/>
          <a:ext cx="2938463" cy="1463675"/>
        </p:xfrm>
        <a:graphic>
          <a:graphicData uri="http://schemas.openxmlformats.org/presentationml/2006/ole">
            <mc:AlternateContent xmlns:mc="http://schemas.openxmlformats.org/markup-compatibility/2006">
              <mc:Choice xmlns:v="urn:schemas-microsoft-com:vml" Requires="v">
                <p:oleObj name="Equation" r:id="rId8" imgW="1244520" imgH="634680" progId="Equation.3">
                  <p:embed/>
                </p:oleObj>
              </mc:Choice>
              <mc:Fallback>
                <p:oleObj name="Equation" r:id="rId8" imgW="1244520" imgH="634680" progId="Equation.3">
                  <p:embed/>
                  <p:pic>
                    <p:nvPicPr>
                      <p:cNvPr id="0" name="Object 5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00750" y="4572000"/>
                        <a:ext cx="2938463" cy="1463675"/>
                      </a:xfrm>
                      <a:prstGeom prst="rect">
                        <a:avLst/>
                      </a:prstGeom>
                      <a:solidFill>
                        <a:srgbClr val="FFFF00"/>
                      </a:solidFill>
                    </p:spPr>
                  </p:pic>
                </p:oleObj>
              </mc:Fallback>
            </mc:AlternateContent>
          </a:graphicData>
        </a:graphic>
      </p:graphicFrame>
      <p:graphicFrame>
        <p:nvGraphicFramePr>
          <p:cNvPr id="6" name="Object 7">
            <a:extLst>
              <a:ext uri="{FF2B5EF4-FFF2-40B4-BE49-F238E27FC236}">
                <a16:creationId xmlns:a16="http://schemas.microsoft.com/office/drawing/2014/main" id="{D9BEADDE-A377-68C5-D2D7-AD95275970EC}"/>
              </a:ext>
            </a:extLst>
          </p:cNvPr>
          <p:cNvGraphicFramePr>
            <a:graphicFrameLocks noChangeAspect="1"/>
          </p:cNvGraphicFramePr>
          <p:nvPr/>
        </p:nvGraphicFramePr>
        <p:xfrm>
          <a:off x="357188" y="5500688"/>
          <a:ext cx="3494087" cy="554037"/>
        </p:xfrm>
        <a:graphic>
          <a:graphicData uri="http://schemas.openxmlformats.org/presentationml/2006/ole">
            <mc:AlternateContent xmlns:mc="http://schemas.openxmlformats.org/markup-compatibility/2006">
              <mc:Choice xmlns:v="urn:schemas-microsoft-com:vml" Requires="v">
                <p:oleObj name="Equation" r:id="rId10" imgW="1269720" imgH="203040" progId="Equation.3">
                  <p:embed/>
                </p:oleObj>
              </mc:Choice>
              <mc:Fallback>
                <p:oleObj name="Equation" r:id="rId10" imgW="1269720" imgH="203040" progId="Equation.3">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7188" y="5500688"/>
                        <a:ext cx="3494087" cy="5540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9">
            <a:extLst>
              <a:ext uri="{FF2B5EF4-FFF2-40B4-BE49-F238E27FC236}">
                <a16:creationId xmlns:a16="http://schemas.microsoft.com/office/drawing/2014/main" id="{C3F31906-D170-0E0B-7EF8-F3DEF4D0B117}"/>
              </a:ext>
            </a:extLst>
          </p:cNvPr>
          <p:cNvGraphicFramePr>
            <a:graphicFrameLocks noChangeAspect="1"/>
          </p:cNvGraphicFramePr>
          <p:nvPr/>
        </p:nvGraphicFramePr>
        <p:xfrm>
          <a:off x="4037013" y="5500688"/>
          <a:ext cx="1816100" cy="482600"/>
        </p:xfrm>
        <a:graphic>
          <a:graphicData uri="http://schemas.openxmlformats.org/presentationml/2006/ole">
            <mc:AlternateContent xmlns:mc="http://schemas.openxmlformats.org/markup-compatibility/2006">
              <mc:Choice xmlns:v="urn:schemas-microsoft-com:vml" Requires="v">
                <p:oleObj name="Equation" r:id="rId12" imgW="660240" imgH="177480" progId="Equation.3">
                  <p:embed/>
                </p:oleObj>
              </mc:Choice>
              <mc:Fallback>
                <p:oleObj name="Equation" r:id="rId12" imgW="660240" imgH="177480" progId="Equation.3">
                  <p:embed/>
                  <p:pic>
                    <p:nvPicPr>
                      <p:cNvPr id="0" name="Object 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37013" y="5500688"/>
                        <a:ext cx="1816100" cy="48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296" name="Rectangle 24">
            <a:extLst>
              <a:ext uri="{FF2B5EF4-FFF2-40B4-BE49-F238E27FC236}">
                <a16:creationId xmlns:a16="http://schemas.microsoft.com/office/drawing/2014/main" id="{07F6EAE3-8F0F-9316-671D-D37F4426ECE5}"/>
              </a:ext>
            </a:extLst>
          </p:cNvPr>
          <p:cNvSpPr>
            <a:spLocks noChangeArrowheads="1"/>
          </p:cNvSpPr>
          <p:nvPr/>
        </p:nvSpPr>
        <p:spPr bwMode="auto">
          <a:xfrm>
            <a:off x="0" y="401638"/>
            <a:ext cx="83581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000">
                <a:latin typeface="Bookman Old Style" panose="02050604050505020204" pitchFamily="18" charset="0"/>
              </a:rPr>
              <a:t>Scott sees the following notice in the window </a:t>
            </a:r>
          </a:p>
          <a:p>
            <a:pPr eaLnBrk="1" hangingPunct="1"/>
            <a:r>
              <a:rPr lang="en-GB" altLang="en-US" sz="2000">
                <a:latin typeface="Bookman Old Style" panose="02050604050505020204" pitchFamily="18" charset="0"/>
              </a:rPr>
              <a:t>of the Big Computer Shop.</a:t>
            </a:r>
          </a:p>
        </p:txBody>
      </p:sp>
      <p:pic>
        <p:nvPicPr>
          <p:cNvPr id="12297" name="Picture 9">
            <a:extLst>
              <a:ext uri="{FF2B5EF4-FFF2-40B4-BE49-F238E27FC236}">
                <a16:creationId xmlns:a16="http://schemas.microsoft.com/office/drawing/2014/main" id="{8653788D-EA2E-5CAE-EE27-F07308CB91F9}"/>
              </a:ext>
            </a:extLst>
          </p:cNvPr>
          <p:cNvPicPr>
            <a:picLocks noChangeAspect="1" noChangeArrowheads="1"/>
          </p:cNvPicPr>
          <p:nvPr/>
        </p:nvPicPr>
        <p:blipFill>
          <a:blip r:embed="rId14">
            <a:lum bright="-44000" contrast="84000"/>
            <a:grayscl/>
            <a:extLst>
              <a:ext uri="{28A0092B-C50C-407E-A947-70E740481C1C}">
                <a14:useLocalDpi xmlns:a14="http://schemas.microsoft.com/office/drawing/2010/main" val="0"/>
              </a:ext>
            </a:extLst>
          </a:blip>
          <a:srcRect/>
          <a:stretch>
            <a:fillRect/>
          </a:stretch>
        </p:blipFill>
        <p:spPr bwMode="auto">
          <a:xfrm>
            <a:off x="5357813" y="44450"/>
            <a:ext cx="307181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8" name="Rectangle 26">
            <a:extLst>
              <a:ext uri="{FF2B5EF4-FFF2-40B4-BE49-F238E27FC236}">
                <a16:creationId xmlns:a16="http://schemas.microsoft.com/office/drawing/2014/main" id="{81A73A9B-B74D-D322-7702-D78DD4425235}"/>
              </a:ext>
            </a:extLst>
          </p:cNvPr>
          <p:cNvSpPr>
            <a:spLocks noChangeArrowheads="1"/>
          </p:cNvSpPr>
          <p:nvPr/>
        </p:nvSpPr>
        <p:spPr bwMode="auto">
          <a:xfrm>
            <a:off x="0" y="973138"/>
            <a:ext cx="57864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000" i="1">
                <a:latin typeface="Bookman Old Style" panose="02050604050505020204" pitchFamily="18" charset="0"/>
              </a:rPr>
              <a:t>(a)   </a:t>
            </a:r>
            <a:r>
              <a:rPr lang="en-GB" altLang="en-US" sz="2000">
                <a:latin typeface="Bookman Old Style" panose="02050604050505020204" pitchFamily="18" charset="0"/>
              </a:rPr>
              <a:t>A computer was £834.</a:t>
            </a:r>
          </a:p>
          <a:p>
            <a:pPr eaLnBrk="1" hangingPunct="1"/>
            <a:r>
              <a:rPr lang="en-GB" altLang="en-US" sz="2000">
                <a:latin typeface="Bookman Old Style" panose="02050604050505020204" pitchFamily="18" charset="0"/>
              </a:rPr>
              <a:t>       How much would Scott pay for it in the sale?</a:t>
            </a:r>
          </a:p>
        </p:txBody>
      </p:sp>
      <p:sp>
        <p:nvSpPr>
          <p:cNvPr id="12299" name="Rectangle 27">
            <a:extLst>
              <a:ext uri="{FF2B5EF4-FFF2-40B4-BE49-F238E27FC236}">
                <a16:creationId xmlns:a16="http://schemas.microsoft.com/office/drawing/2014/main" id="{BCC154B0-351E-50A7-3C4D-74577751A199}"/>
              </a:ext>
            </a:extLst>
          </p:cNvPr>
          <p:cNvSpPr>
            <a:spLocks noChangeArrowheads="1"/>
          </p:cNvSpPr>
          <p:nvPr/>
        </p:nvSpPr>
        <p:spPr bwMode="auto">
          <a:xfrm>
            <a:off x="0" y="2052638"/>
            <a:ext cx="4572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000">
                <a:latin typeface="Bookman Old Style" panose="02050604050505020204" pitchFamily="18" charset="0"/>
              </a:rPr>
              <a:t>The same computer can be bought in Pete's PC Shop on hire purchase</a:t>
            </a:r>
            <a:r>
              <a:rPr lang="en-GB" altLang="en-US" sz="2000"/>
              <a:t>.</a:t>
            </a:r>
          </a:p>
        </p:txBody>
      </p:sp>
      <p:pic>
        <p:nvPicPr>
          <p:cNvPr id="12300" name="Picture 10">
            <a:extLst>
              <a:ext uri="{FF2B5EF4-FFF2-40B4-BE49-F238E27FC236}">
                <a16:creationId xmlns:a16="http://schemas.microsoft.com/office/drawing/2014/main" id="{106D476C-E93A-E99E-EEC9-6C983E061CDA}"/>
              </a:ext>
            </a:extLst>
          </p:cNvPr>
          <p:cNvPicPr>
            <a:picLocks noChangeAspect="1" noChangeArrowheads="1"/>
          </p:cNvPicPr>
          <p:nvPr/>
        </p:nvPicPr>
        <p:blipFill>
          <a:blip r:embed="rId15">
            <a:lum bright="-46000" contrast="76000"/>
            <a:grayscl/>
            <a:extLst>
              <a:ext uri="{28A0092B-C50C-407E-A947-70E740481C1C}">
                <a14:useLocalDpi xmlns:a14="http://schemas.microsoft.com/office/drawing/2010/main" val="0"/>
              </a:ext>
            </a:extLst>
          </a:blip>
          <a:srcRect/>
          <a:stretch>
            <a:fillRect/>
          </a:stretch>
        </p:blipFill>
        <p:spPr bwMode="auto">
          <a:xfrm>
            <a:off x="5214938" y="1544638"/>
            <a:ext cx="35718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1" name="Rectangle 29">
            <a:extLst>
              <a:ext uri="{FF2B5EF4-FFF2-40B4-BE49-F238E27FC236}">
                <a16:creationId xmlns:a16="http://schemas.microsoft.com/office/drawing/2014/main" id="{BAD2A0DC-9DC9-9DB1-DFDD-D2E2095F5E85}"/>
              </a:ext>
            </a:extLst>
          </p:cNvPr>
          <p:cNvSpPr>
            <a:spLocks noChangeArrowheads="1"/>
          </p:cNvSpPr>
          <p:nvPr/>
        </p:nvSpPr>
        <p:spPr bwMode="auto">
          <a:xfrm>
            <a:off x="0" y="3201988"/>
            <a:ext cx="52863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000">
                <a:latin typeface="Bookman Old Style" panose="02050604050505020204" pitchFamily="18" charset="0"/>
              </a:rPr>
              <a:t>(</a:t>
            </a:r>
            <a:r>
              <a:rPr lang="en-GB" altLang="en-US" sz="2000" i="1">
                <a:latin typeface="Bookman Old Style" panose="02050604050505020204" pitchFamily="18" charset="0"/>
              </a:rPr>
              <a:t>b</a:t>
            </a:r>
            <a:r>
              <a:rPr lang="en-GB" altLang="en-US" sz="2000">
                <a:latin typeface="Bookman Old Style" panose="02050604050505020204" pitchFamily="18" charset="0"/>
              </a:rPr>
              <a:t>)Which shop sells the computer cheaper?      </a:t>
            </a:r>
            <a:r>
              <a:rPr lang="en-GB" altLang="en-US" sz="2000" b="1">
                <a:latin typeface="Bookman Old Style" panose="02050604050505020204" pitchFamily="18" charset="0"/>
              </a:rPr>
              <a:t>Show your working.</a:t>
            </a:r>
            <a:endParaRPr lang="en-GB" altLang="en-US" sz="2000">
              <a:latin typeface="Bookman Old Style" panose="02050604050505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amond(in)">
                                      <p:cBhvr>
                                        <p:cTn id="22" dur="2000"/>
                                        <p:tgtEl>
                                          <p:spTgt spid="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diamond(in)">
                                      <p:cBhvr>
                                        <p:cTn id="2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2">
            <a:extLst>
              <a:ext uri="{FF2B5EF4-FFF2-40B4-BE49-F238E27FC236}">
                <a16:creationId xmlns:a16="http://schemas.microsoft.com/office/drawing/2014/main" id="{CCEC99CC-6DE7-4D3E-09A6-B4824AFE60FA}"/>
              </a:ext>
            </a:extLst>
          </p:cNvPr>
          <p:cNvGraphicFramePr>
            <a:graphicFrameLocks noChangeAspect="1"/>
          </p:cNvGraphicFramePr>
          <p:nvPr/>
        </p:nvGraphicFramePr>
        <p:xfrm>
          <a:off x="4725988" y="1785938"/>
          <a:ext cx="114300" cy="215900"/>
        </p:xfrm>
        <a:graphic>
          <a:graphicData uri="http://schemas.openxmlformats.org/presentationml/2006/ole">
            <mc:AlternateContent xmlns:mc="http://schemas.openxmlformats.org/markup-compatibility/2006">
              <mc:Choice xmlns:v="urn:schemas-microsoft-com:vml" Requires="v">
                <p:oleObj name="Equation" r:id="rId2" imgW="114120" imgH="215640" progId="Equation.3">
                  <p:embed/>
                </p:oleObj>
              </mc:Choice>
              <mc:Fallback>
                <p:oleObj name="Equation" r:id="rId2" imgW="114120" imgH="21564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5988" y="1785938"/>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15" name="Rectangle 40">
            <a:extLst>
              <a:ext uri="{FF2B5EF4-FFF2-40B4-BE49-F238E27FC236}">
                <a16:creationId xmlns:a16="http://schemas.microsoft.com/office/drawing/2014/main" id="{1CBE4E2D-A37B-76F4-CDB4-10C9A9C3F297}"/>
              </a:ext>
            </a:extLst>
          </p:cNvPr>
          <p:cNvSpPr>
            <a:spLocks noChangeArrowheads="1"/>
          </p:cNvSpPr>
          <p:nvPr/>
        </p:nvSpPr>
        <p:spPr bwMode="auto">
          <a:xfrm>
            <a:off x="225425" y="71438"/>
            <a:ext cx="45720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000">
                <a:latin typeface="Bookman Old Style" panose="02050604050505020204" pitchFamily="18" charset="0"/>
              </a:rPr>
              <a:t>Helen   travels   between   Glasgow and Edinburgh by train.</a:t>
            </a:r>
            <a:endParaRPr lang="en-GB" altLang="en-US" sz="2000" i="1">
              <a:latin typeface="Bookman Old Style" panose="02050604050505020204" pitchFamily="18" charset="0"/>
            </a:endParaRPr>
          </a:p>
          <a:p>
            <a:pPr eaLnBrk="1" hangingPunct="1"/>
            <a:r>
              <a:rPr lang="en-GB" altLang="en-US" sz="2000">
                <a:latin typeface="Bookman Old Style" panose="02050604050505020204" pitchFamily="18" charset="0"/>
              </a:rPr>
              <a:t>She   buys   a   monthly   TravelPass which costs £264.30.</a:t>
            </a:r>
            <a:endParaRPr lang="en-GB" altLang="en-US" sz="2000" i="1">
              <a:latin typeface="Bookman Old Style" panose="02050604050505020204" pitchFamily="18" charset="0"/>
            </a:endParaRPr>
          </a:p>
          <a:p>
            <a:pPr eaLnBrk="1" hangingPunct="1"/>
            <a:r>
              <a:rPr lang="en-GB" altLang="en-US" sz="2000">
                <a:latin typeface="Bookman Old Style" panose="02050604050505020204" pitchFamily="18" charset="0"/>
              </a:rPr>
              <a:t>A  daily  return  ticket would  cost </a:t>
            </a:r>
            <a:r>
              <a:rPr lang="en-GB" altLang="en-US" sz="2000" b="1">
                <a:latin typeface="Bookman Old Style" panose="02050604050505020204" pitchFamily="18" charset="0"/>
              </a:rPr>
              <a:t>£16.90.</a:t>
            </a:r>
            <a:endParaRPr lang="en-GB" altLang="en-US" sz="2000" i="1">
              <a:latin typeface="Bookman Old Style" panose="02050604050505020204" pitchFamily="18" charset="0"/>
            </a:endParaRPr>
          </a:p>
          <a:p>
            <a:pPr eaLnBrk="1" hangingPunct="1"/>
            <a:r>
              <a:rPr lang="en-GB" altLang="en-US" sz="2000">
                <a:latin typeface="Bookman Old Style" panose="02050604050505020204" pitchFamily="18" charset="0"/>
              </a:rPr>
              <a:t>Last month Helen made 19 return journeys.</a:t>
            </a:r>
            <a:endParaRPr lang="en-GB" altLang="en-US" sz="2000" i="1">
              <a:latin typeface="Bookman Old Style" panose="02050604050505020204" pitchFamily="18" charset="0"/>
            </a:endParaRPr>
          </a:p>
          <a:p>
            <a:pPr eaLnBrk="1" hangingPunct="1"/>
            <a:r>
              <a:rPr lang="en-GB" altLang="en-US" sz="2000">
                <a:latin typeface="Bookman Old Style" panose="02050604050505020204" pitchFamily="18" charset="0"/>
              </a:rPr>
              <a:t>How much did she save by buying the TravelPass?</a:t>
            </a:r>
            <a:endParaRPr lang="en-GB" altLang="en-US" sz="2000" i="1">
              <a:latin typeface="Bookman Old Style" panose="02050604050505020204" pitchFamily="18" charset="0"/>
            </a:endParaRPr>
          </a:p>
        </p:txBody>
      </p:sp>
      <p:pic>
        <p:nvPicPr>
          <p:cNvPr id="13316" name="Picture 4">
            <a:extLst>
              <a:ext uri="{FF2B5EF4-FFF2-40B4-BE49-F238E27FC236}">
                <a16:creationId xmlns:a16="http://schemas.microsoft.com/office/drawing/2014/main" id="{62ABB031-F199-6942-5B57-5AD8CCF5F921}"/>
              </a:ext>
            </a:extLst>
          </p:cNvPr>
          <p:cNvPicPr>
            <a:picLocks noChangeAspect="1" noChangeArrowheads="1"/>
          </p:cNvPicPr>
          <p:nvPr/>
        </p:nvPicPr>
        <p:blipFill>
          <a:blip r:embed="rId4">
            <a:lum bright="-8000" contrast="32000"/>
            <a:grayscl/>
            <a:extLst>
              <a:ext uri="{28A0092B-C50C-407E-A947-70E740481C1C}">
                <a14:useLocalDpi xmlns:a14="http://schemas.microsoft.com/office/drawing/2010/main" val="0"/>
              </a:ext>
            </a:extLst>
          </a:blip>
          <a:srcRect t="7265"/>
          <a:stretch>
            <a:fillRect/>
          </a:stretch>
        </p:blipFill>
        <p:spPr bwMode="auto">
          <a:xfrm>
            <a:off x="5154613" y="266700"/>
            <a:ext cx="3057525"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A292C256-2CC3-03A7-94B1-E1D1E53C3DE9}"/>
              </a:ext>
            </a:extLst>
          </p:cNvPr>
          <p:cNvSpPr>
            <a:spLocks noChangeArrowheads="1"/>
          </p:cNvSpPr>
          <p:nvPr/>
        </p:nvSpPr>
        <p:spPr bwMode="auto">
          <a:xfrm>
            <a:off x="511175" y="3563938"/>
            <a:ext cx="40735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latin typeface="Bookman Old Style" panose="02050604050505020204" pitchFamily="18" charset="0"/>
              </a:rPr>
              <a:t>19 x £16.90=£321.10 </a:t>
            </a:r>
          </a:p>
        </p:txBody>
      </p:sp>
      <p:sp>
        <p:nvSpPr>
          <p:cNvPr id="7" name="Rectangle 6">
            <a:extLst>
              <a:ext uri="{FF2B5EF4-FFF2-40B4-BE49-F238E27FC236}">
                <a16:creationId xmlns:a16="http://schemas.microsoft.com/office/drawing/2014/main" id="{4556BA50-61B7-B70B-E269-0CB7A8A1BBF6}"/>
              </a:ext>
            </a:extLst>
          </p:cNvPr>
          <p:cNvSpPr>
            <a:spLocks noChangeArrowheads="1"/>
          </p:cNvSpPr>
          <p:nvPr/>
        </p:nvSpPr>
        <p:spPr bwMode="auto">
          <a:xfrm>
            <a:off x="225425" y="4278313"/>
            <a:ext cx="4984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b="1">
                <a:latin typeface="Bookman Old Style" panose="02050604050505020204" pitchFamily="18" charset="0"/>
              </a:rPr>
              <a:t>Saving=£321.10-£264.30 </a:t>
            </a:r>
          </a:p>
        </p:txBody>
      </p:sp>
      <p:sp>
        <p:nvSpPr>
          <p:cNvPr id="8" name="Rectangle 7">
            <a:extLst>
              <a:ext uri="{FF2B5EF4-FFF2-40B4-BE49-F238E27FC236}">
                <a16:creationId xmlns:a16="http://schemas.microsoft.com/office/drawing/2014/main" id="{E3CAEB69-7104-E83C-31FD-3351FE1DD448}"/>
              </a:ext>
            </a:extLst>
          </p:cNvPr>
          <p:cNvSpPr>
            <a:spLocks noChangeArrowheads="1"/>
          </p:cNvSpPr>
          <p:nvPr/>
        </p:nvSpPr>
        <p:spPr bwMode="auto">
          <a:xfrm>
            <a:off x="1511300" y="4921250"/>
            <a:ext cx="1708150" cy="523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b="1">
                <a:latin typeface="Bookman Old Style" panose="02050604050505020204" pitchFamily="18" charset="0"/>
              </a:rPr>
              <a:t>=£56.80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amond(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D4211D-7AED-5413-DC18-8FA83BAFEB30}"/>
              </a:ext>
            </a:extLst>
          </p:cNvPr>
          <p:cNvSpPr>
            <a:spLocks noGrp="1"/>
          </p:cNvSpPr>
          <p:nvPr>
            <p:ph type="dt" sz="quarter" idx="10"/>
          </p:nvPr>
        </p:nvSpPr>
        <p:spPr/>
        <p:txBody>
          <a:bodyPr/>
          <a:lstStyle/>
          <a:p>
            <a:pPr>
              <a:defRPr/>
            </a:pPr>
            <a:fld id="{C069507C-9D9E-48C3-915E-100F3A5F4D03}" type="datetime5">
              <a:rPr lang="en-GB" smtClean="0"/>
              <a:pPr>
                <a:defRPr/>
              </a:pPr>
              <a:t>4-Jul-26</a:t>
            </a:fld>
            <a:endParaRPr lang="en-GB"/>
          </a:p>
        </p:txBody>
      </p:sp>
      <p:sp>
        <p:nvSpPr>
          <p:cNvPr id="3" name="Footer Placeholder 2">
            <a:extLst>
              <a:ext uri="{FF2B5EF4-FFF2-40B4-BE49-F238E27FC236}">
                <a16:creationId xmlns:a16="http://schemas.microsoft.com/office/drawing/2014/main" id="{3C980100-31CC-F200-95EB-10BFA5495E87}"/>
              </a:ext>
            </a:extLst>
          </p:cNvPr>
          <p:cNvSpPr>
            <a:spLocks noGrp="1"/>
          </p:cNvSpPr>
          <p:nvPr>
            <p:ph type="ftr" sz="quarter" idx="11"/>
          </p:nvPr>
        </p:nvSpPr>
        <p:spPr/>
        <p:txBody>
          <a:bodyPr/>
          <a:lstStyle/>
          <a:p>
            <a:pPr>
              <a:defRPr/>
            </a:pPr>
            <a:r>
              <a:rPr lang="en-GB"/>
              <a:t>Created by Mr. Lafferty Maths Dept.</a:t>
            </a:r>
          </a:p>
        </p:txBody>
      </p:sp>
      <p:graphicFrame>
        <p:nvGraphicFramePr>
          <p:cNvPr id="14338" name="Object 2">
            <a:extLst>
              <a:ext uri="{FF2B5EF4-FFF2-40B4-BE49-F238E27FC236}">
                <a16:creationId xmlns:a16="http://schemas.microsoft.com/office/drawing/2014/main" id="{85B5C787-789E-1E84-D747-45E5DC4936C8}"/>
              </a:ext>
            </a:extLst>
          </p:cNvPr>
          <p:cNvGraphicFramePr>
            <a:graphicFrameLocks noChangeAspect="1"/>
          </p:cNvGraphicFramePr>
          <p:nvPr/>
        </p:nvGraphicFramePr>
        <p:xfrm>
          <a:off x="4514850" y="2392363"/>
          <a:ext cx="114300" cy="215900"/>
        </p:xfrm>
        <a:graphic>
          <a:graphicData uri="http://schemas.openxmlformats.org/presentationml/2006/ole">
            <mc:AlternateContent xmlns:mc="http://schemas.openxmlformats.org/markup-compatibility/2006">
              <mc:Choice xmlns:v="urn:schemas-microsoft-com:vml" Requires="v">
                <p:oleObj name="Equation" r:id="rId2" imgW="114120" imgH="215640" progId="Equation.3">
                  <p:embed/>
                </p:oleObj>
              </mc:Choice>
              <mc:Fallback>
                <p:oleObj name="Equation" r:id="rId2" imgW="114120" imgH="21564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4850" y="2392363"/>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Rectangle 6">
            <a:extLst>
              <a:ext uri="{FF2B5EF4-FFF2-40B4-BE49-F238E27FC236}">
                <a16:creationId xmlns:a16="http://schemas.microsoft.com/office/drawing/2014/main" id="{149BB6E8-9B73-ED20-E2CF-BCE6B0650065}"/>
              </a:ext>
            </a:extLst>
          </p:cNvPr>
          <p:cNvSpPr>
            <a:spLocks noChangeArrowheads="1"/>
          </p:cNvSpPr>
          <p:nvPr/>
        </p:nvSpPr>
        <p:spPr bwMode="auto">
          <a:xfrm>
            <a:off x="4572000" y="2714625"/>
            <a:ext cx="3594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000">
                <a:latin typeface="Bookman Old Style" panose="02050604050505020204" pitchFamily="18" charset="0"/>
              </a:rPr>
              <a:t>(</a:t>
            </a:r>
            <a:r>
              <a:rPr lang="en-GB" altLang="en-US" sz="2000" i="1">
                <a:latin typeface="Bookman Old Style" panose="02050604050505020204" pitchFamily="18" charset="0"/>
              </a:rPr>
              <a:t>a</a:t>
            </a:r>
            <a:r>
              <a:rPr lang="en-GB" altLang="en-US" sz="2000">
                <a:latin typeface="Bookman Old Style" panose="02050604050505020204" pitchFamily="18" charset="0"/>
              </a:rPr>
              <a:t>) £77.90+£38.95+£19.48 </a:t>
            </a:r>
          </a:p>
        </p:txBody>
      </p:sp>
      <p:sp>
        <p:nvSpPr>
          <p:cNvPr id="8" name="Rectangle 7">
            <a:extLst>
              <a:ext uri="{FF2B5EF4-FFF2-40B4-BE49-F238E27FC236}">
                <a16:creationId xmlns:a16="http://schemas.microsoft.com/office/drawing/2014/main" id="{6418AA51-FD94-2473-76B8-DF4FA21AF7B0}"/>
              </a:ext>
            </a:extLst>
          </p:cNvPr>
          <p:cNvSpPr/>
          <p:nvPr/>
        </p:nvSpPr>
        <p:spPr>
          <a:xfrm>
            <a:off x="4500563" y="2714625"/>
            <a:ext cx="71437" cy="2714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000"/>
          </a:p>
        </p:txBody>
      </p:sp>
      <p:graphicFrame>
        <p:nvGraphicFramePr>
          <p:cNvPr id="9" name="Object 20">
            <a:extLst>
              <a:ext uri="{FF2B5EF4-FFF2-40B4-BE49-F238E27FC236}">
                <a16:creationId xmlns:a16="http://schemas.microsoft.com/office/drawing/2014/main" id="{74E6239D-B3A6-A3B7-0123-6D10F25C7D01}"/>
              </a:ext>
            </a:extLst>
          </p:cNvPr>
          <p:cNvGraphicFramePr>
            <a:graphicFrameLocks noChangeAspect="1"/>
          </p:cNvGraphicFramePr>
          <p:nvPr/>
        </p:nvGraphicFramePr>
        <p:xfrm>
          <a:off x="4714875" y="4500563"/>
          <a:ext cx="4089400" cy="554037"/>
        </p:xfrm>
        <a:graphic>
          <a:graphicData uri="http://schemas.openxmlformats.org/presentationml/2006/ole">
            <mc:AlternateContent xmlns:mc="http://schemas.openxmlformats.org/markup-compatibility/2006">
              <mc:Choice xmlns:v="urn:schemas-microsoft-com:vml" Requires="v">
                <p:oleObj name="Equation" r:id="rId4" imgW="1485720" imgH="203040" progId="Equation.3">
                  <p:embed/>
                </p:oleObj>
              </mc:Choice>
              <mc:Fallback>
                <p:oleObj name="Equation" r:id="rId4" imgW="1485720" imgH="203040" progId="Equation.3">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4875" y="4500563"/>
                        <a:ext cx="4089400" cy="554037"/>
                      </a:xfrm>
                      <a:prstGeom prst="rect">
                        <a:avLst/>
                      </a:prstGeom>
                      <a:solidFill>
                        <a:srgbClr val="FFFF99"/>
                      </a:solidFill>
                    </p:spPr>
                  </p:pic>
                </p:oleObj>
              </mc:Fallback>
            </mc:AlternateContent>
          </a:graphicData>
        </a:graphic>
      </p:graphicFrame>
      <p:sp>
        <p:nvSpPr>
          <p:cNvPr id="10" name="Rectangle 9">
            <a:extLst>
              <a:ext uri="{FF2B5EF4-FFF2-40B4-BE49-F238E27FC236}">
                <a16:creationId xmlns:a16="http://schemas.microsoft.com/office/drawing/2014/main" id="{C0004340-90AE-C2E7-EF69-B6D77033B883}"/>
              </a:ext>
            </a:extLst>
          </p:cNvPr>
          <p:cNvSpPr>
            <a:spLocks noChangeArrowheads="1"/>
          </p:cNvSpPr>
          <p:nvPr/>
        </p:nvSpPr>
        <p:spPr bwMode="auto">
          <a:xfrm>
            <a:off x="4857750" y="3143250"/>
            <a:ext cx="18859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000">
                <a:latin typeface="Bookman Old Style" panose="02050604050505020204" pitchFamily="18" charset="0"/>
              </a:rPr>
              <a:t>VAT=£136.33</a:t>
            </a:r>
          </a:p>
        </p:txBody>
      </p:sp>
      <p:sp>
        <p:nvSpPr>
          <p:cNvPr id="11" name="Rectangle 10">
            <a:extLst>
              <a:ext uri="{FF2B5EF4-FFF2-40B4-BE49-F238E27FC236}">
                <a16:creationId xmlns:a16="http://schemas.microsoft.com/office/drawing/2014/main" id="{3B34D682-9395-3554-5821-6CF300C1288D}"/>
              </a:ext>
            </a:extLst>
          </p:cNvPr>
          <p:cNvSpPr>
            <a:spLocks noChangeArrowheads="1"/>
          </p:cNvSpPr>
          <p:nvPr/>
        </p:nvSpPr>
        <p:spPr bwMode="auto">
          <a:xfrm>
            <a:off x="7770813" y="3643313"/>
            <a:ext cx="1252537" cy="369887"/>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none">
            <a:spAutoFit/>
          </a:bodyPr>
          <a:lstStyle/>
          <a:p>
            <a:pPr>
              <a:defRPr/>
            </a:pPr>
            <a:r>
              <a:rPr lang="en-GB" sz="1800" dirty="0">
                <a:latin typeface="Bookman Old Style" pitchFamily="18" charset="0"/>
              </a:rPr>
              <a:t>=£915.33</a:t>
            </a:r>
          </a:p>
        </p:txBody>
      </p:sp>
      <p:graphicFrame>
        <p:nvGraphicFramePr>
          <p:cNvPr id="12" name="Table 11">
            <a:extLst>
              <a:ext uri="{FF2B5EF4-FFF2-40B4-BE49-F238E27FC236}">
                <a16:creationId xmlns:a16="http://schemas.microsoft.com/office/drawing/2014/main" id="{24E16CC4-81BB-06A8-4E79-9F85FA40E14A}"/>
              </a:ext>
            </a:extLst>
          </p:cNvPr>
          <p:cNvGraphicFramePr>
            <a:graphicFrameLocks noGrp="1"/>
          </p:cNvGraphicFramePr>
          <p:nvPr/>
        </p:nvGraphicFramePr>
        <p:xfrm>
          <a:off x="0" y="500063"/>
          <a:ext cx="3929063" cy="682625"/>
        </p:xfrm>
        <a:graphic>
          <a:graphicData uri="http://schemas.openxmlformats.org/drawingml/2006/table">
            <a:tbl>
              <a:tblPr/>
              <a:tblGrid>
                <a:gridCol w="3929063">
                  <a:extLst>
                    <a:ext uri="{9D8B030D-6E8A-4147-A177-3AD203B41FA5}">
                      <a16:colId xmlns:a16="http://schemas.microsoft.com/office/drawing/2014/main" val="20000"/>
                    </a:ext>
                  </a:extLst>
                </a:gridCol>
              </a:tblGrid>
              <a:tr h="682625">
                <a:tc>
                  <a:txBody>
                    <a:bodyPr/>
                    <a:lstStyle/>
                    <a:p>
                      <a:pPr algn="l">
                        <a:spcAft>
                          <a:spcPts val="0"/>
                        </a:spcAft>
                      </a:pPr>
                      <a:r>
                        <a:rPr lang="en-GB" sz="2000" spc="-5" dirty="0">
                          <a:solidFill>
                            <a:srgbClr val="000000"/>
                          </a:solidFill>
                          <a:latin typeface="Times New Roman"/>
                          <a:ea typeface="Times New Roman"/>
                        </a:rPr>
                        <a:t>Andrea sees this advertisement for a </a:t>
                      </a:r>
                    </a:p>
                    <a:p>
                      <a:pPr algn="l">
                        <a:spcAft>
                          <a:spcPts val="0"/>
                        </a:spcAft>
                      </a:pPr>
                      <a:r>
                        <a:rPr lang="en-GB" sz="2000" spc="-5" dirty="0">
                          <a:solidFill>
                            <a:srgbClr val="000000"/>
                          </a:solidFill>
                          <a:latin typeface="Times New Roman"/>
                          <a:ea typeface="Times New Roman"/>
                        </a:rPr>
                        <a:t>computer in </a:t>
                      </a:r>
                      <a:r>
                        <a:rPr lang="en-GB" sz="2000" spc="-5" dirty="0" err="1">
                          <a:solidFill>
                            <a:srgbClr val="000000"/>
                          </a:solidFill>
                          <a:latin typeface="Times New Roman"/>
                          <a:ea typeface="Times New Roman"/>
                        </a:rPr>
                        <a:t>CompCo</a:t>
                      </a:r>
                      <a:r>
                        <a:rPr lang="en-GB" sz="2000" spc="-5" dirty="0">
                          <a:solidFill>
                            <a:srgbClr val="000000"/>
                          </a:solidFill>
                          <a:latin typeface="Times New Roman"/>
                          <a:ea typeface="Times New Roman"/>
                        </a:rPr>
                        <a:t>.</a:t>
                      </a:r>
                      <a:endParaRPr lang="en-GB" sz="2000" dirty="0">
                        <a:latin typeface="Times New Roman"/>
                        <a:ea typeface="Times New Roman"/>
                      </a:endParaRPr>
                    </a:p>
                  </a:txBody>
                  <a:tcPr marL="24130" marR="24130" marT="36796" marB="36796">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4348" name="Picture 50">
            <a:extLst>
              <a:ext uri="{FF2B5EF4-FFF2-40B4-BE49-F238E27FC236}">
                <a16:creationId xmlns:a16="http://schemas.microsoft.com/office/drawing/2014/main" id="{DC4868CD-3D22-5135-6679-459C34667318}"/>
              </a:ext>
            </a:extLst>
          </p:cNvPr>
          <p:cNvPicPr>
            <a:picLocks noChangeAspect="1" noChangeArrowheads="1"/>
          </p:cNvPicPr>
          <p:nvPr/>
        </p:nvPicPr>
        <p:blipFill>
          <a:blip r:embed="rId6">
            <a:lum bright="-52000" contrast="90000"/>
            <a:grayscl/>
            <a:extLst>
              <a:ext uri="{28A0092B-C50C-407E-A947-70E740481C1C}">
                <a14:useLocalDpi xmlns:a14="http://schemas.microsoft.com/office/drawing/2010/main" val="0"/>
              </a:ext>
            </a:extLst>
          </a:blip>
          <a:srcRect/>
          <a:stretch>
            <a:fillRect/>
          </a:stretch>
        </p:blipFill>
        <p:spPr bwMode="auto">
          <a:xfrm>
            <a:off x="4017963" y="71438"/>
            <a:ext cx="4116387"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Table 13">
            <a:extLst>
              <a:ext uri="{FF2B5EF4-FFF2-40B4-BE49-F238E27FC236}">
                <a16:creationId xmlns:a16="http://schemas.microsoft.com/office/drawing/2014/main" id="{4488D075-6758-DBF6-868A-E8D12043F79C}"/>
              </a:ext>
            </a:extLst>
          </p:cNvPr>
          <p:cNvGraphicFramePr>
            <a:graphicFrameLocks noGrp="1"/>
          </p:cNvGraphicFramePr>
          <p:nvPr/>
        </p:nvGraphicFramePr>
        <p:xfrm>
          <a:off x="4429125" y="785813"/>
          <a:ext cx="1857375" cy="698500"/>
        </p:xfrm>
        <a:graphic>
          <a:graphicData uri="http://schemas.openxmlformats.org/drawingml/2006/table">
            <a:tbl>
              <a:tblPr/>
              <a:tblGrid>
                <a:gridCol w="1857375">
                  <a:extLst>
                    <a:ext uri="{9D8B030D-6E8A-4147-A177-3AD203B41FA5}">
                      <a16:colId xmlns:a16="http://schemas.microsoft.com/office/drawing/2014/main" val="20000"/>
                    </a:ext>
                  </a:extLst>
                </a:gridCol>
              </a:tblGrid>
              <a:tr h="571504">
                <a:tc>
                  <a:txBody>
                    <a:bodyPr/>
                    <a:lstStyle/>
                    <a:p>
                      <a:pPr marL="219710" algn="l">
                        <a:spcAft>
                          <a:spcPts val="0"/>
                        </a:spcAft>
                      </a:pPr>
                      <a:r>
                        <a:rPr lang="en-GB" sz="1600" b="1" spc="-5" dirty="0">
                          <a:solidFill>
                            <a:schemeClr val="tx1"/>
                          </a:solidFill>
                          <a:latin typeface="Times New Roman"/>
                          <a:ea typeface="Times New Roman"/>
                        </a:rPr>
                        <a:t>   </a:t>
                      </a:r>
                      <a:r>
                        <a:rPr lang="en-GB" sz="1600" b="1" spc="-5" dirty="0" err="1">
                          <a:solidFill>
                            <a:schemeClr val="tx1"/>
                          </a:solidFill>
                          <a:latin typeface="Times New Roman"/>
                          <a:ea typeface="Times New Roman"/>
                        </a:rPr>
                        <a:t>CompCo</a:t>
                      </a:r>
                      <a:endParaRPr lang="en-GB" sz="1600" b="1" dirty="0">
                        <a:solidFill>
                          <a:schemeClr val="tx1"/>
                        </a:solidFill>
                        <a:latin typeface="Times New Roman"/>
                        <a:ea typeface="Times New Roman"/>
                      </a:endParaRPr>
                    </a:p>
                    <a:p>
                      <a:pPr algn="l">
                        <a:lnSpc>
                          <a:spcPts val="1510"/>
                        </a:lnSpc>
                        <a:spcAft>
                          <a:spcPts val="0"/>
                        </a:spcAft>
                      </a:pPr>
                      <a:r>
                        <a:rPr lang="en-GB" sz="1600" b="1" spc="65" dirty="0">
                          <a:solidFill>
                            <a:schemeClr val="tx1"/>
                          </a:solidFill>
                          <a:latin typeface="Times New Roman"/>
                          <a:ea typeface="Times New Roman"/>
                        </a:rPr>
                        <a:t>SPECIAL OFFER </a:t>
                      </a:r>
                      <a:r>
                        <a:rPr lang="en-GB" sz="1600" b="1" spc="-20" dirty="0">
                          <a:solidFill>
                            <a:schemeClr val="tx1"/>
                          </a:solidFill>
                          <a:latin typeface="Times New Roman"/>
                          <a:ea typeface="Times New Roman"/>
                        </a:rPr>
                        <a:t>£779 + VAT (17.5%)</a:t>
                      </a:r>
                      <a:endParaRPr lang="en-GB" sz="1600" b="1" dirty="0">
                        <a:solidFill>
                          <a:schemeClr val="tx1"/>
                        </a:solidFill>
                        <a:latin typeface="Times New Roman"/>
                        <a:ea typeface="Times New Roman"/>
                      </a:endParaRPr>
                    </a:p>
                  </a:txBody>
                  <a:tcPr marL="24130" marR="24130" marT="36830" marB="3683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15" name="TextBox 14">
            <a:extLst>
              <a:ext uri="{FF2B5EF4-FFF2-40B4-BE49-F238E27FC236}">
                <a16:creationId xmlns:a16="http://schemas.microsoft.com/office/drawing/2014/main" id="{A7DC10EB-E4B5-F9DE-5A59-7A62103897B6}"/>
              </a:ext>
            </a:extLst>
          </p:cNvPr>
          <p:cNvSpPr txBox="1"/>
          <p:nvPr/>
        </p:nvSpPr>
        <p:spPr>
          <a:xfrm>
            <a:off x="3429000" y="2000250"/>
            <a:ext cx="5715000" cy="639763"/>
          </a:xfrm>
          <a:prstGeom prst="rect">
            <a:avLst/>
          </a:prstGeom>
        </p:spPr>
        <p:style>
          <a:lnRef idx="2">
            <a:schemeClr val="dk1">
              <a:shade val="50000"/>
            </a:schemeClr>
          </a:lnRef>
          <a:fillRef idx="1">
            <a:schemeClr val="dk1"/>
          </a:fillRef>
          <a:effectRef idx="0">
            <a:schemeClr val="dk1"/>
          </a:effectRef>
          <a:fontRef idx="minor">
            <a:schemeClr val="lt1"/>
          </a:fontRef>
        </p:style>
        <p:txBody>
          <a:bodyPr>
            <a:spAutoFit/>
          </a:bodyPr>
          <a:lstStyle/>
          <a:p>
            <a:pPr indent="292735" algn="ctr">
              <a:lnSpc>
                <a:spcPts val="1440"/>
              </a:lnSpc>
              <a:spcAft>
                <a:spcPts val="0"/>
              </a:spcAft>
              <a:defRPr/>
            </a:pPr>
            <a:r>
              <a:rPr lang="en-GB" sz="1800" spc="45" dirty="0">
                <a:solidFill>
                  <a:srgbClr val="FFFFFF"/>
                </a:solidFill>
                <a:latin typeface="Times New Roman"/>
                <a:ea typeface="Times New Roman"/>
              </a:rPr>
              <a:t>OUR PROMISE :</a:t>
            </a:r>
          </a:p>
          <a:p>
            <a:pPr indent="292735" algn="ctr">
              <a:lnSpc>
                <a:spcPts val="1440"/>
              </a:lnSpc>
              <a:spcAft>
                <a:spcPts val="0"/>
              </a:spcAft>
              <a:defRPr/>
            </a:pPr>
            <a:r>
              <a:rPr lang="en-GB" sz="1800" spc="35" dirty="0">
                <a:solidFill>
                  <a:srgbClr val="FFFFFF"/>
                </a:solidFill>
                <a:latin typeface="Times New Roman"/>
                <a:ea typeface="Times New Roman"/>
              </a:rPr>
              <a:t>If you find the same </a:t>
            </a:r>
            <a:r>
              <a:rPr lang="en-GB" sz="1800" spc="50" dirty="0">
                <a:solidFill>
                  <a:srgbClr val="FFFFFF"/>
                </a:solidFill>
                <a:latin typeface="Times New Roman"/>
                <a:ea typeface="Times New Roman"/>
              </a:rPr>
              <a:t>computer at a cheaper </a:t>
            </a:r>
            <a:r>
              <a:rPr lang="en-GB" sz="1800" dirty="0">
                <a:solidFill>
                  <a:srgbClr val="FFFFFF"/>
                </a:solidFill>
                <a:latin typeface="Times New Roman"/>
                <a:ea typeface="Times New Roman"/>
              </a:rPr>
              <a:t>price within 1 month, we </a:t>
            </a:r>
            <a:r>
              <a:rPr lang="en-GB" sz="1800" spc="-10" dirty="0">
                <a:solidFill>
                  <a:srgbClr val="FFFFFF"/>
                </a:solidFill>
                <a:latin typeface="Times New Roman"/>
                <a:ea typeface="Times New Roman"/>
              </a:rPr>
              <a:t>will </a:t>
            </a:r>
            <a:r>
              <a:rPr lang="en-GB" sz="1800" b="1" spc="-10" dirty="0">
                <a:solidFill>
                  <a:srgbClr val="FFFFFF"/>
                </a:solidFill>
                <a:latin typeface="Times New Roman"/>
                <a:ea typeface="Times New Roman"/>
              </a:rPr>
              <a:t>refund double the </a:t>
            </a:r>
            <a:r>
              <a:rPr lang="en-GB" sz="1800" b="1" dirty="0">
                <a:solidFill>
                  <a:srgbClr val="FFFFFF"/>
                </a:solidFill>
                <a:latin typeface="Times New Roman"/>
                <a:ea typeface="Times New Roman"/>
              </a:rPr>
              <a:t>difference.</a:t>
            </a:r>
            <a:endParaRPr lang="en-GB" sz="1800" dirty="0">
              <a:solidFill>
                <a:srgbClr val="FFFFFF"/>
              </a:solidFill>
              <a:latin typeface="Times New Roman"/>
              <a:ea typeface="Times New Roman"/>
            </a:endParaRPr>
          </a:p>
        </p:txBody>
      </p:sp>
      <p:sp>
        <p:nvSpPr>
          <p:cNvPr id="16" name="Rectangle 53">
            <a:extLst>
              <a:ext uri="{FF2B5EF4-FFF2-40B4-BE49-F238E27FC236}">
                <a16:creationId xmlns:a16="http://schemas.microsoft.com/office/drawing/2014/main" id="{749EC88F-7097-AE20-4F4B-9BC8B9CDAE36}"/>
              </a:ext>
            </a:extLst>
          </p:cNvPr>
          <p:cNvSpPr>
            <a:spLocks noChangeArrowheads="1"/>
          </p:cNvSpPr>
          <p:nvPr/>
        </p:nvSpPr>
        <p:spPr bwMode="auto">
          <a:xfrm>
            <a:off x="0" y="1687513"/>
            <a:ext cx="4079875" cy="2030412"/>
          </a:xfrm>
          <a:prstGeom prst="rect">
            <a:avLst/>
          </a:prstGeom>
          <a:noFill/>
          <a:ln w="9525">
            <a:noFill/>
            <a:miter lim="800000"/>
            <a:headEnd/>
            <a:tailEnd/>
          </a:ln>
          <a:effectLst/>
        </p:spPr>
        <p:txBody>
          <a:bodyPr anchor="ctr">
            <a:spAutoFit/>
          </a:bodyPr>
          <a:lstStyle/>
          <a:p>
            <a:pPr marL="342900" indent="-342900" eaLnBrk="0" hangingPunct="0">
              <a:defRPr/>
            </a:pPr>
            <a:r>
              <a:rPr lang="en-GB" sz="1800" dirty="0">
                <a:solidFill>
                  <a:srgbClr val="000000"/>
                </a:solidFill>
                <a:latin typeface="Bookman Old Style" pitchFamily="18" charset="0"/>
                <a:ea typeface="Times New Roman" pitchFamily="18" charset="0"/>
              </a:rPr>
              <a:t>(</a:t>
            </a:r>
            <a:r>
              <a:rPr lang="en-GB" sz="1800" i="1" dirty="0">
                <a:solidFill>
                  <a:srgbClr val="000000"/>
                </a:solidFill>
                <a:latin typeface="Bookman Old Style" pitchFamily="18" charset="0"/>
                <a:ea typeface="Times New Roman" pitchFamily="18" charset="0"/>
              </a:rPr>
              <a:t>a</a:t>
            </a:r>
            <a:r>
              <a:rPr lang="en-GB" sz="1800" dirty="0">
                <a:solidFill>
                  <a:srgbClr val="000000"/>
                </a:solidFill>
                <a:latin typeface="Bookman Old Style" pitchFamily="18" charset="0"/>
                <a:ea typeface="Times New Roman" pitchFamily="18" charset="0"/>
              </a:rPr>
              <a:t>) Andrea buys the </a:t>
            </a:r>
          </a:p>
          <a:p>
            <a:pPr marL="342900" indent="-342900" eaLnBrk="0" hangingPunct="0">
              <a:defRPr/>
            </a:pPr>
            <a:r>
              <a:rPr lang="en-GB" sz="1800" dirty="0">
                <a:solidFill>
                  <a:srgbClr val="000000"/>
                </a:solidFill>
                <a:latin typeface="Bookman Old Style" pitchFamily="18" charset="0"/>
                <a:ea typeface="Times New Roman" pitchFamily="18" charset="0"/>
              </a:rPr>
              <a:t>    computer from </a:t>
            </a:r>
            <a:r>
              <a:rPr lang="en-GB" sz="1800" dirty="0" err="1">
                <a:solidFill>
                  <a:srgbClr val="000000"/>
                </a:solidFill>
                <a:latin typeface="Bookman Old Style" pitchFamily="18" charset="0"/>
                <a:ea typeface="Times New Roman" pitchFamily="18" charset="0"/>
              </a:rPr>
              <a:t>CompCo</a:t>
            </a:r>
            <a:r>
              <a:rPr lang="en-GB" sz="1800" dirty="0">
                <a:solidFill>
                  <a:srgbClr val="000000"/>
                </a:solidFill>
                <a:latin typeface="Bookman Old Style" pitchFamily="18" charset="0"/>
                <a:ea typeface="Times New Roman" pitchFamily="18" charset="0"/>
              </a:rPr>
              <a:t>.   </a:t>
            </a:r>
          </a:p>
          <a:p>
            <a:pPr eaLnBrk="0" hangingPunct="0">
              <a:defRPr/>
            </a:pPr>
            <a:r>
              <a:rPr lang="en-GB" sz="1800" dirty="0">
                <a:solidFill>
                  <a:srgbClr val="000000"/>
                </a:solidFill>
                <a:latin typeface="Bookman Old Style" pitchFamily="18" charset="0"/>
                <a:ea typeface="Times New Roman" pitchFamily="18" charset="0"/>
              </a:rPr>
              <a:t>    VAT is 17.5%.</a:t>
            </a:r>
            <a:endParaRPr lang="en-GB" sz="1800" dirty="0">
              <a:latin typeface="Bookman Old Style" pitchFamily="18" charset="0"/>
            </a:endParaRPr>
          </a:p>
          <a:p>
            <a:pPr eaLnBrk="0" hangingPunct="0">
              <a:defRPr/>
            </a:pPr>
            <a:r>
              <a:rPr lang="en-GB" sz="1800" dirty="0">
                <a:solidFill>
                  <a:srgbClr val="000000"/>
                </a:solidFill>
                <a:latin typeface="Bookman Old Style" pitchFamily="18" charset="0"/>
                <a:ea typeface="Times New Roman" pitchFamily="18" charset="0"/>
              </a:rPr>
              <a:t>    What is the total cost of the computer?</a:t>
            </a:r>
          </a:p>
          <a:p>
            <a:pPr eaLnBrk="0" hangingPunct="0">
              <a:defRPr/>
            </a:pPr>
            <a:r>
              <a:rPr lang="en-GB" sz="1800" dirty="0">
                <a:solidFill>
                  <a:srgbClr val="000000"/>
                </a:solidFill>
                <a:latin typeface="Bookman Old Style" pitchFamily="18" charset="0"/>
                <a:ea typeface="Times New Roman" pitchFamily="18" charset="0"/>
              </a:rPr>
              <a:t>    Round your answer to the</a:t>
            </a:r>
          </a:p>
          <a:p>
            <a:pPr eaLnBrk="0" hangingPunct="0">
              <a:defRPr/>
            </a:pPr>
            <a:r>
              <a:rPr lang="en-GB" sz="1800" dirty="0">
                <a:solidFill>
                  <a:srgbClr val="000000"/>
                </a:solidFill>
                <a:latin typeface="Bookman Old Style" pitchFamily="18" charset="0"/>
                <a:ea typeface="Times New Roman" pitchFamily="18" charset="0"/>
              </a:rPr>
              <a:t>    nearest penny</a:t>
            </a:r>
            <a:r>
              <a:rPr lang="en-GB" sz="1800" dirty="0">
                <a:latin typeface="Bookman Old Style" pitchFamily="18" charset="0"/>
              </a:rPr>
              <a:t> </a:t>
            </a:r>
          </a:p>
        </p:txBody>
      </p:sp>
      <p:sp>
        <p:nvSpPr>
          <p:cNvPr id="17" name="Rectangle 16">
            <a:extLst>
              <a:ext uri="{FF2B5EF4-FFF2-40B4-BE49-F238E27FC236}">
                <a16:creationId xmlns:a16="http://schemas.microsoft.com/office/drawing/2014/main" id="{3E38BC1D-08F5-ED97-3206-FCEA3F4B78D6}"/>
              </a:ext>
            </a:extLst>
          </p:cNvPr>
          <p:cNvSpPr>
            <a:spLocks noChangeArrowheads="1"/>
          </p:cNvSpPr>
          <p:nvPr/>
        </p:nvSpPr>
        <p:spPr bwMode="auto">
          <a:xfrm>
            <a:off x="4786313" y="3643313"/>
            <a:ext cx="272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1800">
                <a:latin typeface="Bookman Old Style" panose="02050604050505020204" pitchFamily="18" charset="0"/>
              </a:rPr>
              <a:t>TOTAL=£136.33+£779</a:t>
            </a:r>
          </a:p>
        </p:txBody>
      </p:sp>
      <p:sp>
        <p:nvSpPr>
          <p:cNvPr id="14354" name="Rectangle 37">
            <a:extLst>
              <a:ext uri="{FF2B5EF4-FFF2-40B4-BE49-F238E27FC236}">
                <a16:creationId xmlns:a16="http://schemas.microsoft.com/office/drawing/2014/main" id="{6DC42A2E-7758-1160-0D11-6179D9EFFBB9}"/>
              </a:ext>
            </a:extLst>
          </p:cNvPr>
          <p:cNvSpPr>
            <a:spLocks noChangeArrowheads="1"/>
          </p:cNvSpPr>
          <p:nvPr/>
        </p:nvSpPr>
        <p:spPr bwMode="auto">
          <a:xfrm>
            <a:off x="0" y="3875088"/>
            <a:ext cx="4572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1800">
                <a:latin typeface="Bookman Old Style" panose="02050604050505020204" pitchFamily="18" charset="0"/>
              </a:rPr>
              <a:t>(</a:t>
            </a:r>
            <a:r>
              <a:rPr lang="en-GB" altLang="en-US" sz="1800" i="1">
                <a:latin typeface="Bookman Old Style" panose="02050604050505020204" pitchFamily="18" charset="0"/>
              </a:rPr>
              <a:t>b</a:t>
            </a:r>
            <a:r>
              <a:rPr lang="en-GB" altLang="en-US" sz="1800">
                <a:latin typeface="Bookman Old Style" panose="02050604050505020204" pitchFamily="18" charset="0"/>
              </a:rPr>
              <a:t>) One week later, Andrea sees the</a:t>
            </a:r>
          </a:p>
          <a:p>
            <a:pPr eaLnBrk="1" hangingPunct="1"/>
            <a:r>
              <a:rPr lang="en-GB" altLang="en-US" sz="1800">
                <a:latin typeface="Bookman Old Style" panose="02050604050505020204" pitchFamily="18" charset="0"/>
              </a:rPr>
              <a:t>     same computer in a different shop</a:t>
            </a:r>
          </a:p>
          <a:p>
            <a:pPr eaLnBrk="1" hangingPunct="1"/>
            <a:r>
              <a:rPr lang="en-GB" altLang="en-US" sz="1800">
                <a:latin typeface="Bookman Old Style" panose="02050604050505020204" pitchFamily="18" charset="0"/>
              </a:rPr>
              <a:t>     at £900 including VAT.</a:t>
            </a:r>
          </a:p>
          <a:p>
            <a:pPr eaLnBrk="1" hangingPunct="1"/>
            <a:r>
              <a:rPr lang="en-GB" altLang="en-US" sz="1800">
                <a:latin typeface="Bookman Old Style" panose="02050604050505020204" pitchFamily="18" charset="0"/>
              </a:rPr>
              <a:t>     She remembers the promise in the</a:t>
            </a:r>
          </a:p>
          <a:p>
            <a:pPr eaLnBrk="1" hangingPunct="1"/>
            <a:r>
              <a:rPr lang="en-GB" altLang="en-US" sz="1800">
                <a:latin typeface="Bookman Old Style" panose="02050604050505020204" pitchFamily="18" charset="0"/>
              </a:rPr>
              <a:t>     CompCo advertisement and returns</a:t>
            </a:r>
          </a:p>
          <a:p>
            <a:pPr eaLnBrk="1" hangingPunct="1"/>
            <a:r>
              <a:rPr lang="en-GB" altLang="en-US" sz="1800">
                <a:latin typeface="Bookman Old Style" panose="02050604050505020204" pitchFamily="18" charset="0"/>
              </a:rPr>
              <a:t>     to the shop to claim a refund.</a:t>
            </a:r>
          </a:p>
          <a:p>
            <a:pPr eaLnBrk="1" hangingPunct="1"/>
            <a:r>
              <a:rPr lang="en-GB" altLang="en-US" sz="1800">
                <a:latin typeface="Bookman Old Style" panose="02050604050505020204" pitchFamily="18" charset="0"/>
              </a:rPr>
              <a:t>     How much money should be</a:t>
            </a:r>
          </a:p>
          <a:p>
            <a:pPr eaLnBrk="1" hangingPunct="1"/>
            <a:r>
              <a:rPr lang="en-GB" altLang="en-US" sz="1800">
                <a:latin typeface="Bookman Old Style" panose="02050604050505020204" pitchFamily="18" charset="0"/>
              </a:rPr>
              <a:t>     refunded to her?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8" grpId="0" animBg="1" autoUpdateAnimBg="0"/>
      <p:bldP spid="10" grpId="0" autoUpdateAnimBg="0"/>
      <p:bldP spid="11" grpId="0" animBg="1" autoUpdateAnimBg="0"/>
      <p:bldP spid="17"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2">
            <a:extLst>
              <a:ext uri="{FF2B5EF4-FFF2-40B4-BE49-F238E27FC236}">
                <a16:creationId xmlns:a16="http://schemas.microsoft.com/office/drawing/2014/main" id="{BA9A564C-DDD0-167F-129B-BCE424CA0725}"/>
              </a:ext>
            </a:extLst>
          </p:cNvPr>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name="Equation" r:id="rId2" imgW="114120" imgH="215640" progId="Equation.3">
                  <p:embed/>
                </p:oleObj>
              </mc:Choice>
              <mc:Fallback>
                <p:oleObj name="Equation" r:id="rId2" imgW="114120" imgH="21564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 name="Object 20">
            <a:extLst>
              <a:ext uri="{FF2B5EF4-FFF2-40B4-BE49-F238E27FC236}">
                <a16:creationId xmlns:a16="http://schemas.microsoft.com/office/drawing/2014/main" id="{EE2AB238-F3E4-149A-EEA7-A5EAB9605AA4}"/>
              </a:ext>
            </a:extLst>
          </p:cNvPr>
          <p:cNvGraphicFramePr>
            <a:graphicFrameLocks noChangeAspect="1"/>
          </p:cNvGraphicFramePr>
          <p:nvPr/>
        </p:nvGraphicFramePr>
        <p:xfrm>
          <a:off x="2571750" y="5072063"/>
          <a:ext cx="5381625" cy="552450"/>
        </p:xfrm>
        <a:graphic>
          <a:graphicData uri="http://schemas.openxmlformats.org/presentationml/2006/ole">
            <mc:AlternateContent xmlns:mc="http://schemas.openxmlformats.org/markup-compatibility/2006">
              <mc:Choice xmlns:v="urn:schemas-microsoft-com:vml" Requires="v">
                <p:oleObj name="Equation" r:id="rId4" imgW="1955520" imgH="203040" progId="Equation.3">
                  <p:embed/>
                </p:oleObj>
              </mc:Choice>
              <mc:Fallback>
                <p:oleObj name="Equation" r:id="rId4" imgW="1955520" imgH="203040" progId="Equation.3">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1750" y="5072063"/>
                        <a:ext cx="5381625" cy="552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Object 49">
            <a:extLst>
              <a:ext uri="{FF2B5EF4-FFF2-40B4-BE49-F238E27FC236}">
                <a16:creationId xmlns:a16="http://schemas.microsoft.com/office/drawing/2014/main" id="{193A2E0A-FC73-40EF-8725-80BAE1B9943C}"/>
              </a:ext>
            </a:extLst>
          </p:cNvPr>
          <p:cNvGraphicFramePr>
            <a:graphicFrameLocks noChangeAspect="1"/>
          </p:cNvGraphicFramePr>
          <p:nvPr/>
        </p:nvGraphicFramePr>
        <p:xfrm>
          <a:off x="2286000" y="4429125"/>
          <a:ext cx="4683125" cy="554038"/>
        </p:xfrm>
        <a:graphic>
          <a:graphicData uri="http://schemas.openxmlformats.org/presentationml/2006/ole">
            <mc:AlternateContent xmlns:mc="http://schemas.openxmlformats.org/markup-compatibility/2006">
              <mc:Choice xmlns:v="urn:schemas-microsoft-com:vml" Requires="v">
                <p:oleObj name="Equation" r:id="rId6" imgW="1701720" imgH="203040" progId="Equation.3">
                  <p:embed/>
                </p:oleObj>
              </mc:Choice>
              <mc:Fallback>
                <p:oleObj name="Equation" r:id="rId6" imgW="1701720" imgH="203040" progId="Equation.3">
                  <p:embed/>
                  <p:pic>
                    <p:nvPicPr>
                      <p:cNvPr id="0" name="Object 4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0" y="4429125"/>
                        <a:ext cx="4683125" cy="554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 name="Object 50">
            <a:extLst>
              <a:ext uri="{FF2B5EF4-FFF2-40B4-BE49-F238E27FC236}">
                <a16:creationId xmlns:a16="http://schemas.microsoft.com/office/drawing/2014/main" id="{524F7189-18F4-5FE2-8C05-990672DE5637}"/>
              </a:ext>
            </a:extLst>
          </p:cNvPr>
          <p:cNvGraphicFramePr>
            <a:graphicFrameLocks noChangeAspect="1"/>
          </p:cNvGraphicFramePr>
          <p:nvPr/>
        </p:nvGraphicFramePr>
        <p:xfrm>
          <a:off x="2849563" y="5715000"/>
          <a:ext cx="3949700" cy="642938"/>
        </p:xfrm>
        <a:graphic>
          <a:graphicData uri="http://schemas.openxmlformats.org/presentationml/2006/ole">
            <mc:AlternateContent xmlns:mc="http://schemas.openxmlformats.org/markup-compatibility/2006">
              <mc:Choice xmlns:v="urn:schemas-microsoft-com:vml" Requires="v">
                <p:oleObj name="Equation" r:id="rId8" imgW="1218960" imgH="203040" progId="Equation.3">
                  <p:embed/>
                </p:oleObj>
              </mc:Choice>
              <mc:Fallback>
                <p:oleObj name="Equation" r:id="rId8" imgW="1218960" imgH="203040" progId="Equation.3">
                  <p:embed/>
                  <p:pic>
                    <p:nvPicPr>
                      <p:cNvPr id="0" name="Object 5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49563" y="5715000"/>
                        <a:ext cx="3949700" cy="642938"/>
                      </a:xfrm>
                      <a:prstGeom prst="rect">
                        <a:avLst/>
                      </a:prstGeom>
                      <a:solidFill>
                        <a:srgbClr val="FFFF00"/>
                      </a:solidFill>
                    </p:spPr>
                  </p:pic>
                </p:oleObj>
              </mc:Fallback>
            </mc:AlternateContent>
          </a:graphicData>
        </a:graphic>
      </p:graphicFrame>
      <p:sp>
        <p:nvSpPr>
          <p:cNvPr id="15366" name="Rectangle 6">
            <a:extLst>
              <a:ext uri="{FF2B5EF4-FFF2-40B4-BE49-F238E27FC236}">
                <a16:creationId xmlns:a16="http://schemas.microsoft.com/office/drawing/2014/main" id="{88B471CB-73C8-55F2-32D0-A0229E178A09}"/>
              </a:ext>
            </a:extLst>
          </p:cNvPr>
          <p:cNvSpPr>
            <a:spLocks noChangeArrowheads="1"/>
          </p:cNvSpPr>
          <p:nvPr/>
        </p:nvSpPr>
        <p:spPr bwMode="auto">
          <a:xfrm>
            <a:off x="0" y="84138"/>
            <a:ext cx="9001125" cy="440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968375" algn="l"/>
              </a:tabLst>
              <a:defRPr sz="2400">
                <a:solidFill>
                  <a:schemeClr val="tx1"/>
                </a:solidFill>
                <a:latin typeface="Comic Sans MS" panose="030F0702030302020204" pitchFamily="66" charset="0"/>
                <a:cs typeface="Arial" panose="020B0604020202020204" pitchFamily="34" charset="0"/>
              </a:defRPr>
            </a:lvl1pPr>
            <a:lvl2pPr marL="742950" indent="-285750" eaLnBrk="0" hangingPunct="0">
              <a:tabLst>
                <a:tab pos="968375" algn="l"/>
              </a:tabLst>
              <a:defRPr sz="2400">
                <a:solidFill>
                  <a:schemeClr val="tx1"/>
                </a:solidFill>
                <a:latin typeface="Comic Sans MS" panose="030F0702030302020204" pitchFamily="66" charset="0"/>
                <a:cs typeface="Arial" panose="020B0604020202020204" pitchFamily="34" charset="0"/>
              </a:defRPr>
            </a:lvl2pPr>
            <a:lvl3pPr marL="1143000" indent="-228600" eaLnBrk="0" hangingPunct="0">
              <a:tabLst>
                <a:tab pos="968375" algn="l"/>
              </a:tabLst>
              <a:defRPr sz="2400">
                <a:solidFill>
                  <a:schemeClr val="tx1"/>
                </a:solidFill>
                <a:latin typeface="Comic Sans MS" panose="030F0702030302020204" pitchFamily="66" charset="0"/>
                <a:cs typeface="Arial" panose="020B0604020202020204" pitchFamily="34" charset="0"/>
              </a:defRPr>
            </a:lvl3pPr>
            <a:lvl4pPr marL="1600200" indent="-228600" eaLnBrk="0" hangingPunct="0">
              <a:tabLst>
                <a:tab pos="968375" algn="l"/>
              </a:tabLst>
              <a:defRPr sz="2400">
                <a:solidFill>
                  <a:schemeClr val="tx1"/>
                </a:solidFill>
                <a:latin typeface="Comic Sans MS" panose="030F0702030302020204" pitchFamily="66" charset="0"/>
                <a:cs typeface="Arial" panose="020B0604020202020204" pitchFamily="34" charset="0"/>
              </a:defRPr>
            </a:lvl4pPr>
            <a:lvl5pPr marL="2057400" indent="-228600" eaLnBrk="0" hangingPunct="0">
              <a:tabLst>
                <a:tab pos="968375" algn="l"/>
              </a:tabLst>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tabLst>
                <a:tab pos="968375" algn="l"/>
              </a:tabLs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tabLst>
                <a:tab pos="968375" algn="l"/>
              </a:tabLs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tabLst>
                <a:tab pos="968375" algn="l"/>
              </a:tabLs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tabLst>
                <a:tab pos="968375" algn="l"/>
              </a:tabLst>
              <a:defRPr sz="2400">
                <a:solidFill>
                  <a:schemeClr val="tx1"/>
                </a:solidFill>
                <a:latin typeface="Comic Sans MS" panose="030F0702030302020204" pitchFamily="66" charset="0"/>
                <a:cs typeface="Arial" panose="020B0604020202020204" pitchFamily="34" charset="0"/>
              </a:defRPr>
            </a:lvl9pPr>
          </a:lstStyle>
          <a:p>
            <a:r>
              <a:rPr lang="en-GB" altLang="en-US" sz="2000">
                <a:solidFill>
                  <a:srgbClr val="000000"/>
                </a:solidFill>
                <a:latin typeface="Bookman Old Style" panose="02050604050505020204" pitchFamily="18" charset="0"/>
                <a:cs typeface="Times New Roman" panose="02020603050405020304" pitchFamily="18" charset="0"/>
              </a:rPr>
              <a:t>A basic cable television package, which includes 30 channels, costs £8.75 per month.</a:t>
            </a:r>
            <a:endParaRPr lang="en-GB" altLang="en-US" sz="2000">
              <a:latin typeface="Bookman Old Style" panose="02050604050505020204" pitchFamily="18" charset="0"/>
            </a:endParaRPr>
          </a:p>
          <a:p>
            <a:r>
              <a:rPr lang="en-GB" altLang="en-US" sz="2000">
                <a:solidFill>
                  <a:srgbClr val="000000"/>
                </a:solidFill>
                <a:latin typeface="Bookman Old Style" panose="02050604050505020204" pitchFamily="18" charset="0"/>
                <a:cs typeface="Times New Roman" panose="02020603050405020304" pitchFamily="18" charset="0"/>
              </a:rPr>
              <a:t>The cost of installation is £75 which will be included in the first month's bill.</a:t>
            </a:r>
            <a:endParaRPr lang="en-GB" altLang="en-US" sz="2000">
              <a:latin typeface="Bookman Old Style" panose="02050604050505020204" pitchFamily="18" charset="0"/>
            </a:endParaRPr>
          </a:p>
          <a:p>
            <a:r>
              <a:rPr lang="en-GB" altLang="en-US" sz="2000">
                <a:solidFill>
                  <a:srgbClr val="000000"/>
                </a:solidFill>
                <a:latin typeface="Bookman Old Style" panose="02050604050505020204" pitchFamily="18" charset="0"/>
                <a:cs typeface="Times New Roman" panose="02020603050405020304" pitchFamily="18" charset="0"/>
              </a:rPr>
              <a:t>Additional channels can be added to the basic service.</a:t>
            </a:r>
            <a:endParaRPr lang="en-GB" altLang="en-US" sz="2000">
              <a:latin typeface="Bookman Old Style" panose="02050604050505020204" pitchFamily="18" charset="0"/>
            </a:endParaRPr>
          </a:p>
          <a:p>
            <a:pPr>
              <a:buFontTx/>
              <a:buChar char="•"/>
            </a:pPr>
            <a:r>
              <a:rPr lang="en-GB" altLang="en-US" sz="2000">
                <a:solidFill>
                  <a:srgbClr val="000000"/>
                </a:solidFill>
                <a:latin typeface="Bookman Old Style" panose="02050604050505020204" pitchFamily="18" charset="0"/>
                <a:cs typeface="Times New Roman" panose="02020603050405020304" pitchFamily="18" charset="0"/>
              </a:rPr>
              <a:t>The movie channels package costs £12-50 per month.</a:t>
            </a:r>
            <a:endParaRPr lang="en-GB" altLang="en-US" sz="2000">
              <a:latin typeface="Bookman Old Style" panose="02050604050505020204" pitchFamily="18" charset="0"/>
            </a:endParaRPr>
          </a:p>
          <a:p>
            <a:pPr>
              <a:buFontTx/>
              <a:buChar char="•"/>
            </a:pPr>
            <a:r>
              <a:rPr lang="en-GB" altLang="en-US" sz="2000">
                <a:solidFill>
                  <a:srgbClr val="000000"/>
                </a:solidFill>
                <a:latin typeface="Bookman Old Style" panose="02050604050505020204" pitchFamily="18" charset="0"/>
                <a:cs typeface="Times New Roman" panose="02020603050405020304" pitchFamily="18" charset="0"/>
              </a:rPr>
              <a:t>The music channels package costs £7.50 per month.</a:t>
            </a:r>
            <a:endParaRPr lang="en-GB" altLang="en-US" sz="2000">
              <a:latin typeface="Bookman Old Style" panose="02050604050505020204" pitchFamily="18" charset="0"/>
            </a:endParaRPr>
          </a:p>
          <a:p>
            <a:pPr>
              <a:buFontTx/>
              <a:buChar char="•"/>
            </a:pPr>
            <a:r>
              <a:rPr lang="en-GB" altLang="en-US" sz="2000">
                <a:solidFill>
                  <a:srgbClr val="000000"/>
                </a:solidFill>
                <a:latin typeface="Bookman Old Style" panose="02050604050505020204" pitchFamily="18" charset="0"/>
                <a:cs typeface="Times New Roman" panose="02020603050405020304" pitchFamily="18" charset="0"/>
              </a:rPr>
              <a:t>The sports channels package costs £14.50 per month.</a:t>
            </a:r>
            <a:endParaRPr lang="en-GB" altLang="en-US" sz="2000">
              <a:latin typeface="Bookman Old Style" panose="02050604050505020204" pitchFamily="18" charset="0"/>
            </a:endParaRPr>
          </a:p>
          <a:p>
            <a:r>
              <a:rPr lang="en-GB" altLang="en-US" sz="2000">
                <a:solidFill>
                  <a:srgbClr val="000000"/>
                </a:solidFill>
                <a:latin typeface="Bookman Old Style" panose="02050604050505020204" pitchFamily="18" charset="0"/>
                <a:cs typeface="Times New Roman" panose="02020603050405020304" pitchFamily="18" charset="0"/>
              </a:rPr>
              <a:t>The Mackie family's first bill after having cable television installed was £98.25.</a:t>
            </a:r>
            <a:endParaRPr lang="en-GB" altLang="en-US" sz="2000">
              <a:latin typeface="Bookman Old Style" panose="02050604050505020204" pitchFamily="18" charset="0"/>
            </a:endParaRPr>
          </a:p>
          <a:p>
            <a:r>
              <a:rPr lang="en-GB" altLang="en-US" sz="2000">
                <a:solidFill>
                  <a:srgbClr val="000000"/>
                </a:solidFill>
                <a:latin typeface="Bookman Old Style" panose="02050604050505020204" pitchFamily="18" charset="0"/>
                <a:cs typeface="Times New Roman" panose="02020603050405020304" pitchFamily="18" charset="0"/>
              </a:rPr>
              <a:t>They chose the basic cable television package plus one additional channels package.</a:t>
            </a:r>
            <a:endParaRPr lang="en-GB" altLang="en-US" sz="2000">
              <a:latin typeface="Bookman Old Style" panose="02050604050505020204" pitchFamily="18" charset="0"/>
            </a:endParaRPr>
          </a:p>
          <a:p>
            <a:r>
              <a:rPr lang="en-GB" altLang="en-US" sz="2000">
                <a:solidFill>
                  <a:srgbClr val="000000"/>
                </a:solidFill>
                <a:latin typeface="Bookman Old Style" panose="02050604050505020204" pitchFamily="18" charset="0"/>
                <a:cs typeface="Times New Roman" panose="02020603050405020304" pitchFamily="18" charset="0"/>
              </a:rPr>
              <a:t>Which additional package did they choose? </a:t>
            </a:r>
            <a:r>
              <a:rPr lang="en-GB" altLang="en-US" sz="2000" b="1">
                <a:solidFill>
                  <a:srgbClr val="000000"/>
                </a:solidFill>
                <a:latin typeface="Bookman Old Style" panose="02050604050505020204" pitchFamily="18" charset="0"/>
                <a:cs typeface="Times New Roman" panose="02020603050405020304" pitchFamily="18" charset="0"/>
              </a:rPr>
              <a:t>Give a reason for your answer.</a:t>
            </a:r>
            <a:endParaRPr lang="en-GB" altLang="en-US" sz="2000">
              <a:latin typeface="Bookman Old Style" panose="02050604050505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amond(in)">
                                      <p:cBhvr>
                                        <p:cTn id="7" dur="2000"/>
                                        <p:tgtEl>
                                          <p:spTgt spid="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diamond(in)">
                                      <p:cBhvr>
                                        <p:cTn id="12" dur="2000"/>
                                        <p:tgtEl>
                                          <p:spTgt spid="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amond(in)">
                                      <p:cBhvr>
                                        <p:cTn id="1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a:extLst>
              <a:ext uri="{FF2B5EF4-FFF2-40B4-BE49-F238E27FC236}">
                <a16:creationId xmlns:a16="http://schemas.microsoft.com/office/drawing/2014/main" id="{494BB8CA-8E2A-1001-7328-FB1D8B677A9D}"/>
              </a:ext>
            </a:extLst>
          </p:cNvPr>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name="Equation" r:id="rId2" imgW="114120" imgH="215640" progId="Equation.3">
                  <p:embed/>
                </p:oleObj>
              </mc:Choice>
              <mc:Fallback>
                <p:oleObj name="Equation" r:id="rId2" imgW="114120" imgH="21564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Rectangle 7">
            <a:extLst>
              <a:ext uri="{FF2B5EF4-FFF2-40B4-BE49-F238E27FC236}">
                <a16:creationId xmlns:a16="http://schemas.microsoft.com/office/drawing/2014/main" id="{41FAB5D3-40D5-2600-C6BD-DB140549E21A}"/>
              </a:ext>
            </a:extLst>
          </p:cNvPr>
          <p:cNvSpPr/>
          <p:nvPr/>
        </p:nvSpPr>
        <p:spPr>
          <a:xfrm>
            <a:off x="3357563" y="4286250"/>
            <a:ext cx="1974850" cy="142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aphicFrame>
        <p:nvGraphicFramePr>
          <p:cNvPr id="9" name="Object 20">
            <a:extLst>
              <a:ext uri="{FF2B5EF4-FFF2-40B4-BE49-F238E27FC236}">
                <a16:creationId xmlns:a16="http://schemas.microsoft.com/office/drawing/2014/main" id="{21531814-BA2E-4F57-E9A9-D06DAE418B97}"/>
              </a:ext>
            </a:extLst>
          </p:cNvPr>
          <p:cNvGraphicFramePr>
            <a:graphicFrameLocks noChangeAspect="1"/>
          </p:cNvGraphicFramePr>
          <p:nvPr/>
        </p:nvGraphicFramePr>
        <p:xfrm>
          <a:off x="3071813" y="4500563"/>
          <a:ext cx="3529012" cy="552450"/>
        </p:xfrm>
        <a:graphic>
          <a:graphicData uri="http://schemas.openxmlformats.org/presentationml/2006/ole">
            <mc:AlternateContent xmlns:mc="http://schemas.openxmlformats.org/markup-compatibility/2006">
              <mc:Choice xmlns:v="urn:schemas-microsoft-com:vml" Requires="v">
                <p:oleObj name="Equation" r:id="rId4" imgW="1282680" imgH="203040" progId="Equation.3">
                  <p:embed/>
                </p:oleObj>
              </mc:Choice>
              <mc:Fallback>
                <p:oleObj name="Equation" r:id="rId4" imgW="1282680" imgH="203040" progId="Equation.3">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1813" y="4500563"/>
                        <a:ext cx="3529012" cy="552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49">
            <a:extLst>
              <a:ext uri="{FF2B5EF4-FFF2-40B4-BE49-F238E27FC236}">
                <a16:creationId xmlns:a16="http://schemas.microsoft.com/office/drawing/2014/main" id="{3F09AA9C-53F9-5E7D-A70F-E9B2E3A87716}"/>
              </a:ext>
            </a:extLst>
          </p:cNvPr>
          <p:cNvGraphicFramePr>
            <a:graphicFrameLocks noChangeAspect="1"/>
          </p:cNvGraphicFramePr>
          <p:nvPr/>
        </p:nvGraphicFramePr>
        <p:xfrm>
          <a:off x="0" y="4143375"/>
          <a:ext cx="2865438" cy="1073150"/>
        </p:xfrm>
        <a:graphic>
          <a:graphicData uri="http://schemas.openxmlformats.org/presentationml/2006/ole">
            <mc:AlternateContent xmlns:mc="http://schemas.openxmlformats.org/markup-compatibility/2006">
              <mc:Choice xmlns:v="urn:schemas-microsoft-com:vml" Requires="v">
                <p:oleObj name="Equation" r:id="rId6" imgW="1041120" imgH="393480" progId="Equation.3">
                  <p:embed/>
                </p:oleObj>
              </mc:Choice>
              <mc:Fallback>
                <p:oleObj name="Equation" r:id="rId6" imgW="1041120" imgH="393480" progId="Equation.3">
                  <p:embed/>
                  <p:pic>
                    <p:nvPicPr>
                      <p:cNvPr id="0" name="Object 4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4143375"/>
                        <a:ext cx="2865438" cy="1073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50">
            <a:extLst>
              <a:ext uri="{FF2B5EF4-FFF2-40B4-BE49-F238E27FC236}">
                <a16:creationId xmlns:a16="http://schemas.microsoft.com/office/drawing/2014/main" id="{96A03BFD-6F9D-88C5-D996-E6D67C8C72F6}"/>
              </a:ext>
            </a:extLst>
          </p:cNvPr>
          <p:cNvGraphicFramePr>
            <a:graphicFrameLocks noChangeAspect="1"/>
          </p:cNvGraphicFramePr>
          <p:nvPr/>
        </p:nvGraphicFramePr>
        <p:xfrm>
          <a:off x="7000875" y="4357688"/>
          <a:ext cx="1919288" cy="1962150"/>
        </p:xfrm>
        <a:graphic>
          <a:graphicData uri="http://schemas.openxmlformats.org/presentationml/2006/ole">
            <mc:AlternateContent xmlns:mc="http://schemas.openxmlformats.org/markup-compatibility/2006">
              <mc:Choice xmlns:v="urn:schemas-microsoft-com:vml" Requires="v">
                <p:oleObj name="Equation" r:id="rId8" imgW="812520" imgH="850680" progId="Equation.3">
                  <p:embed/>
                </p:oleObj>
              </mc:Choice>
              <mc:Fallback>
                <p:oleObj name="Equation" r:id="rId8" imgW="812520" imgH="850680" progId="Equation.3">
                  <p:embed/>
                  <p:pic>
                    <p:nvPicPr>
                      <p:cNvPr id="0" name="Object 5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00875" y="4357688"/>
                        <a:ext cx="1919288" cy="1962150"/>
                      </a:xfrm>
                      <a:prstGeom prst="rect">
                        <a:avLst/>
                      </a:prstGeom>
                      <a:solidFill>
                        <a:srgbClr val="FFFF00"/>
                      </a:solidFill>
                    </p:spPr>
                  </p:pic>
                </p:oleObj>
              </mc:Fallback>
            </mc:AlternateContent>
          </a:graphicData>
        </a:graphic>
      </p:graphicFrame>
      <p:sp>
        <p:nvSpPr>
          <p:cNvPr id="16394" name="Rectangle 6">
            <a:extLst>
              <a:ext uri="{FF2B5EF4-FFF2-40B4-BE49-F238E27FC236}">
                <a16:creationId xmlns:a16="http://schemas.microsoft.com/office/drawing/2014/main" id="{4D63BF9D-B3E5-D394-7F3D-C67F20A87124}"/>
              </a:ext>
            </a:extLst>
          </p:cNvPr>
          <p:cNvSpPr>
            <a:spLocks noChangeArrowheads="1"/>
          </p:cNvSpPr>
          <p:nvPr/>
        </p:nvSpPr>
        <p:spPr bwMode="auto">
          <a:xfrm>
            <a:off x="0" y="133350"/>
            <a:ext cx="902811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r>
              <a:rPr lang="en-GB" altLang="en-US" sz="2000">
                <a:solidFill>
                  <a:srgbClr val="000000"/>
                </a:solidFill>
                <a:latin typeface="Bookman Old Style" panose="02050604050505020204" pitchFamily="18" charset="0"/>
                <a:cs typeface="Times New Roman" panose="02020603050405020304" pitchFamily="18" charset="0"/>
              </a:rPr>
              <a:t>Mara travels 1850 miles every month.</a:t>
            </a:r>
            <a:endParaRPr lang="en-GB" altLang="en-US" sz="2000">
              <a:latin typeface="Bookman Old Style" panose="02050604050505020204" pitchFamily="18" charset="0"/>
            </a:endParaRPr>
          </a:p>
          <a:p>
            <a:r>
              <a:rPr lang="en-GB" altLang="en-US" sz="2000">
                <a:solidFill>
                  <a:srgbClr val="000000"/>
                </a:solidFill>
                <a:latin typeface="Bookman Old Style" panose="02050604050505020204" pitchFamily="18" charset="0"/>
                <a:cs typeface="Times New Roman" panose="02020603050405020304" pitchFamily="18" charset="0"/>
              </a:rPr>
              <a:t>Currently her car runs on unleaded petrol, which costs 76.9p per litre and her car travels 8.5 miles per litre.</a:t>
            </a:r>
            <a:endParaRPr lang="en-GB" altLang="en-US" sz="2000">
              <a:latin typeface="Bookman Old Style" panose="02050604050505020204" pitchFamily="18" charset="0"/>
            </a:endParaRPr>
          </a:p>
          <a:p>
            <a:r>
              <a:rPr lang="en-GB" altLang="en-US" sz="2000">
                <a:solidFill>
                  <a:srgbClr val="000000"/>
                </a:solidFill>
                <a:latin typeface="Bookman Old Style" panose="02050604050505020204" pitchFamily="18" charset="0"/>
                <a:cs typeface="Times New Roman" panose="02020603050405020304" pitchFamily="18" charset="0"/>
              </a:rPr>
              <a:t>(</a:t>
            </a:r>
            <a:r>
              <a:rPr lang="en-GB" altLang="en-US" sz="2000" i="1">
                <a:solidFill>
                  <a:srgbClr val="000000"/>
                </a:solidFill>
                <a:latin typeface="Bookman Old Style" panose="02050604050505020204" pitchFamily="18" charset="0"/>
                <a:cs typeface="Times New Roman" panose="02020603050405020304" pitchFamily="18" charset="0"/>
              </a:rPr>
              <a:t>a</a:t>
            </a:r>
            <a:r>
              <a:rPr lang="en-GB" altLang="en-US" sz="2000">
                <a:solidFill>
                  <a:srgbClr val="000000"/>
                </a:solidFill>
                <a:latin typeface="Bookman Old Style" panose="02050604050505020204" pitchFamily="18" charset="0"/>
                <a:cs typeface="Times New Roman" panose="02020603050405020304" pitchFamily="18" charset="0"/>
              </a:rPr>
              <a:t>)  What is her monthly petrol bill?</a:t>
            </a:r>
            <a:endParaRPr lang="en-GB" altLang="en-US" sz="2000">
              <a:latin typeface="Bookman Old Style" panose="02050604050505020204" pitchFamily="18" charset="0"/>
            </a:endParaRPr>
          </a:p>
          <a:p>
            <a:r>
              <a:rPr lang="en-GB" altLang="en-US" sz="2000">
                <a:solidFill>
                  <a:srgbClr val="000000"/>
                </a:solidFill>
                <a:latin typeface="Bookman Old Style" panose="02050604050505020204" pitchFamily="18" charset="0"/>
                <a:cs typeface="Times New Roman" panose="02020603050405020304" pitchFamily="18" charset="0"/>
              </a:rPr>
              <a:t>Mara is thinking of having her car converted to run on Liquid Petroleum Gas (LPG).LPG costs 38.9p per litre and using this fuel her car will travel 7.8 miles per litre.</a:t>
            </a:r>
            <a:endParaRPr lang="en-GB" altLang="en-US" sz="2000">
              <a:latin typeface="Bookman Old Style" panose="02050604050505020204" pitchFamily="18" charset="0"/>
            </a:endParaRPr>
          </a:p>
          <a:p>
            <a:r>
              <a:rPr lang="en-GB" altLang="en-US" sz="2000" i="1">
                <a:solidFill>
                  <a:srgbClr val="000000"/>
                </a:solidFill>
                <a:latin typeface="Bookman Old Style" panose="02050604050505020204" pitchFamily="18" charset="0"/>
                <a:cs typeface="Times New Roman" panose="02020603050405020304" pitchFamily="18" charset="0"/>
              </a:rPr>
              <a:t>(b)   </a:t>
            </a:r>
            <a:r>
              <a:rPr lang="en-GB" altLang="en-US" sz="2000">
                <a:solidFill>
                  <a:srgbClr val="000000"/>
                </a:solidFill>
                <a:latin typeface="Bookman Old Style" panose="02050604050505020204" pitchFamily="18" charset="0"/>
                <a:cs typeface="Times New Roman" panose="02020603050405020304" pitchFamily="18" charset="0"/>
              </a:rPr>
              <a:t>What will be her monthly saving if she converts her car to run on LPG?</a:t>
            </a:r>
            <a:endParaRPr lang="en-GB" altLang="en-US" sz="2000">
              <a:latin typeface="Bookman Old Style" panose="02050604050505020204" pitchFamily="18" charset="0"/>
            </a:endParaRPr>
          </a:p>
        </p:txBody>
      </p:sp>
      <p:sp>
        <p:nvSpPr>
          <p:cNvPr id="16395" name="Rectangle 21">
            <a:extLst>
              <a:ext uri="{FF2B5EF4-FFF2-40B4-BE49-F238E27FC236}">
                <a16:creationId xmlns:a16="http://schemas.microsoft.com/office/drawing/2014/main" id="{C669ABB8-EE1F-01E3-5CFB-D96E8568F54A}"/>
              </a:ext>
            </a:extLst>
          </p:cNvPr>
          <p:cNvSpPr>
            <a:spLocks noChangeArrowheads="1"/>
          </p:cNvSpPr>
          <p:nvPr/>
        </p:nvSpPr>
        <p:spPr bwMode="auto">
          <a:xfrm>
            <a:off x="0" y="3108325"/>
            <a:ext cx="914400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000">
                <a:latin typeface="Bookman Old Style" panose="02050604050505020204" pitchFamily="18" charset="0"/>
              </a:rPr>
              <a:t>(</a:t>
            </a:r>
            <a:r>
              <a:rPr lang="en-GB" altLang="en-US" sz="2000" i="1">
                <a:latin typeface="Bookman Old Style" panose="02050604050505020204" pitchFamily="18" charset="0"/>
              </a:rPr>
              <a:t>c</a:t>
            </a:r>
            <a:r>
              <a:rPr lang="en-GB" altLang="en-US" sz="2000">
                <a:latin typeface="Bookman Old Style" panose="02050604050505020204" pitchFamily="18" charset="0"/>
              </a:rPr>
              <a:t>)   The cost of converting Mara's car to run on LPG is £800.</a:t>
            </a:r>
          </a:p>
          <a:p>
            <a:pPr eaLnBrk="1" hangingPunct="1"/>
            <a:r>
              <a:rPr lang="en-GB" altLang="en-US" sz="2000">
                <a:latin typeface="Bookman Old Style" panose="02050604050505020204" pitchFamily="18" charset="0"/>
              </a:rPr>
              <a:t>How many months of savings will it take to recover the cost of the conversion?</a:t>
            </a:r>
          </a:p>
        </p:txBody>
      </p:sp>
      <p:graphicFrame>
        <p:nvGraphicFramePr>
          <p:cNvPr id="14" name="Object 7">
            <a:extLst>
              <a:ext uri="{FF2B5EF4-FFF2-40B4-BE49-F238E27FC236}">
                <a16:creationId xmlns:a16="http://schemas.microsoft.com/office/drawing/2014/main" id="{9F947AB4-BE83-1029-104F-53D00F7F6018}"/>
              </a:ext>
            </a:extLst>
          </p:cNvPr>
          <p:cNvGraphicFramePr>
            <a:graphicFrameLocks noChangeAspect="1"/>
          </p:cNvGraphicFramePr>
          <p:nvPr/>
        </p:nvGraphicFramePr>
        <p:xfrm>
          <a:off x="0" y="5214938"/>
          <a:ext cx="2830513" cy="1073150"/>
        </p:xfrm>
        <a:graphic>
          <a:graphicData uri="http://schemas.openxmlformats.org/presentationml/2006/ole">
            <mc:AlternateContent xmlns:mc="http://schemas.openxmlformats.org/markup-compatibility/2006">
              <mc:Choice xmlns:v="urn:schemas-microsoft-com:vml" Requires="v">
                <p:oleObj name="Equation" r:id="rId10" imgW="1028520" imgH="393480" progId="Equation.3">
                  <p:embed/>
                </p:oleObj>
              </mc:Choice>
              <mc:Fallback>
                <p:oleObj name="Equation" r:id="rId10" imgW="1028520" imgH="393480" progId="Equation.3">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5214938"/>
                        <a:ext cx="2830513" cy="1073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Object 8">
            <a:extLst>
              <a:ext uri="{FF2B5EF4-FFF2-40B4-BE49-F238E27FC236}">
                <a16:creationId xmlns:a16="http://schemas.microsoft.com/office/drawing/2014/main" id="{3B685746-4B33-784A-416D-667A2473211C}"/>
              </a:ext>
            </a:extLst>
          </p:cNvPr>
          <p:cNvGraphicFramePr>
            <a:graphicFrameLocks noChangeAspect="1"/>
          </p:cNvGraphicFramePr>
          <p:nvPr/>
        </p:nvGraphicFramePr>
        <p:xfrm>
          <a:off x="2857500" y="5500688"/>
          <a:ext cx="1606550" cy="482600"/>
        </p:xfrm>
        <a:graphic>
          <a:graphicData uri="http://schemas.openxmlformats.org/presentationml/2006/ole">
            <mc:AlternateContent xmlns:mc="http://schemas.openxmlformats.org/markup-compatibility/2006">
              <mc:Choice xmlns:v="urn:schemas-microsoft-com:vml" Requires="v">
                <p:oleObj name="Equation" r:id="rId12" imgW="583920" imgH="177480" progId="Equation.3">
                  <p:embed/>
                </p:oleObj>
              </mc:Choice>
              <mc:Fallback>
                <p:oleObj name="Equation" r:id="rId12" imgW="583920" imgH="177480" progId="Equation.3">
                  <p:embed/>
                  <p:pic>
                    <p:nvPicPr>
                      <p:cNvPr id="0" name="Object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57500" y="5500688"/>
                        <a:ext cx="1606550" cy="48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9">
            <a:extLst>
              <a:ext uri="{FF2B5EF4-FFF2-40B4-BE49-F238E27FC236}">
                <a16:creationId xmlns:a16="http://schemas.microsoft.com/office/drawing/2014/main" id="{A8D50843-1D0D-8258-D87D-DFFD5FDF0BF7}"/>
              </a:ext>
            </a:extLst>
          </p:cNvPr>
          <p:cNvGraphicFramePr>
            <a:graphicFrameLocks noChangeAspect="1"/>
          </p:cNvGraphicFramePr>
          <p:nvPr/>
        </p:nvGraphicFramePr>
        <p:xfrm>
          <a:off x="4573588" y="5500688"/>
          <a:ext cx="1746250" cy="482600"/>
        </p:xfrm>
        <a:graphic>
          <a:graphicData uri="http://schemas.openxmlformats.org/presentationml/2006/ole">
            <mc:AlternateContent xmlns:mc="http://schemas.openxmlformats.org/markup-compatibility/2006">
              <mc:Choice xmlns:v="urn:schemas-microsoft-com:vml" Requires="v">
                <p:oleObj name="Equation" r:id="rId14" imgW="634680" imgH="177480" progId="Equation.3">
                  <p:embed/>
                </p:oleObj>
              </mc:Choice>
              <mc:Fallback>
                <p:oleObj name="Equation" r:id="rId14" imgW="634680" imgH="177480" progId="Equation.3">
                  <p:embed/>
                  <p:pic>
                    <p:nvPicPr>
                      <p:cNvPr id="0" name="Object 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573588" y="5500688"/>
                        <a:ext cx="1746250" cy="48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8" presetClass="entr" presetSubtype="16"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diamond(in)">
                                      <p:cBhvr>
                                        <p:cTn id="11" dur="2000"/>
                                        <p:tgtEl>
                                          <p:spTgt spid="1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8" presetClass="entr" presetSubtype="16"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diamond(in)">
                                      <p:cBhvr>
                                        <p:cTn id="16" dur="2000"/>
                                        <p:tgtEl>
                                          <p:spTgt spid="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8" presetClass="entr" presetSubtype="16"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diamond(in)">
                                      <p:cBhvr>
                                        <p:cTn id="21" dur="2000"/>
                                        <p:tgtEl>
                                          <p:spTgt spid="1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8" presetClass="entr" presetSubtype="16"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diamond(in)">
                                      <p:cBhvr>
                                        <p:cTn id="26" dur="2000"/>
                                        <p:tgtEl>
                                          <p:spTgt spid="1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8" presetClass="entr" presetSubtype="16"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diamond(in)">
                                      <p:cBhvr>
                                        <p:cTn id="31" dur="2000"/>
                                        <p:tgtEl>
                                          <p:spTgt spid="1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8" presetClass="entr" presetSubtype="16"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diamond(in)">
                                      <p:cBhvr>
                                        <p:cTn id="3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8">
            <a:extLst>
              <a:ext uri="{FF2B5EF4-FFF2-40B4-BE49-F238E27FC236}">
                <a16:creationId xmlns:a16="http://schemas.microsoft.com/office/drawing/2014/main" id="{1B28CC27-77BB-CDE6-7591-90ACDC440C55}"/>
              </a:ext>
            </a:extLst>
          </p:cNvPr>
          <p:cNvSpPr txBox="1">
            <a:spLocks noChangeArrowheads="1"/>
          </p:cNvSpPr>
          <p:nvPr/>
        </p:nvSpPr>
        <p:spPr bwMode="auto">
          <a:xfrm>
            <a:off x="7491413" y="5378450"/>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spcBef>
                <a:spcPct val="50000"/>
              </a:spcBef>
            </a:pPr>
            <a:r>
              <a:rPr lang="en-GB" altLang="en-US" b="1">
                <a:solidFill>
                  <a:srgbClr val="000000"/>
                </a:solidFill>
              </a:rPr>
              <a:t>2 KU</a:t>
            </a:r>
          </a:p>
        </p:txBody>
      </p:sp>
      <p:pic>
        <p:nvPicPr>
          <p:cNvPr id="43011" name="Picture 18">
            <a:extLst>
              <a:ext uri="{FF2B5EF4-FFF2-40B4-BE49-F238E27FC236}">
                <a16:creationId xmlns:a16="http://schemas.microsoft.com/office/drawing/2014/main" id="{BD898E2D-A385-A899-E430-7A44A5CDBF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 y="119063"/>
            <a:ext cx="6091238" cy="423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20">
            <a:extLst>
              <a:ext uri="{FF2B5EF4-FFF2-40B4-BE49-F238E27FC236}">
                <a16:creationId xmlns:a16="http://schemas.microsoft.com/office/drawing/2014/main" id="{E7239DF1-D067-042A-22CE-0A2193E998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188" y="4437063"/>
            <a:ext cx="6437312"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F2087E5E">
            <a:extLst>
              <a:ext uri="{FF2B5EF4-FFF2-40B4-BE49-F238E27FC236}">
                <a16:creationId xmlns:a16="http://schemas.microsoft.com/office/drawing/2014/main" id="{3720B3C3-9525-3268-EE21-C8D8F4DB6F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649" t="9294" r="21964" b="63176"/>
          <a:stretch>
            <a:fillRect/>
          </a:stretch>
        </p:blipFill>
        <p:spPr bwMode="auto">
          <a:xfrm>
            <a:off x="250825" y="260350"/>
            <a:ext cx="73533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Group 5">
            <a:extLst>
              <a:ext uri="{FF2B5EF4-FFF2-40B4-BE49-F238E27FC236}">
                <a16:creationId xmlns:a16="http://schemas.microsoft.com/office/drawing/2014/main" id="{0CE5BD89-F6A2-49F4-787A-B6831FB947C9}"/>
              </a:ext>
            </a:extLst>
          </p:cNvPr>
          <p:cNvGrpSpPr>
            <a:grpSpLocks/>
          </p:cNvGrpSpPr>
          <p:nvPr/>
        </p:nvGrpSpPr>
        <p:grpSpPr bwMode="auto">
          <a:xfrm>
            <a:off x="395288" y="404813"/>
            <a:ext cx="7408862" cy="2663825"/>
            <a:chOff x="395536" y="404664"/>
            <a:chExt cx="7409016" cy="2664296"/>
          </a:xfrm>
        </p:grpSpPr>
        <p:pic>
          <p:nvPicPr>
            <p:cNvPr id="45059" name="Picture 2">
              <a:extLst>
                <a:ext uri="{FF2B5EF4-FFF2-40B4-BE49-F238E27FC236}">
                  <a16:creationId xmlns:a16="http://schemas.microsoft.com/office/drawing/2014/main" id="{9A3C88F3-5F62-24D6-60FA-EC24E98E86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04664"/>
              <a:ext cx="6975776"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3">
              <a:extLst>
                <a:ext uri="{FF2B5EF4-FFF2-40B4-BE49-F238E27FC236}">
                  <a16:creationId xmlns:a16="http://schemas.microsoft.com/office/drawing/2014/main" id="{88F24A2D-6EE8-621A-57E0-311A66E29E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420888"/>
              <a:ext cx="7409016"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4">
            <a:extLst>
              <a:ext uri="{FF2B5EF4-FFF2-40B4-BE49-F238E27FC236}">
                <a16:creationId xmlns:a16="http://schemas.microsoft.com/office/drawing/2014/main" id="{2A7821E8-DA9C-BB50-ADC4-45C2965EC1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55344" b="28642"/>
          <a:stretch>
            <a:fillRect/>
          </a:stretch>
        </p:blipFill>
        <p:spPr bwMode="auto">
          <a:xfrm>
            <a:off x="214313" y="0"/>
            <a:ext cx="5286375" cy="362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 Box 6">
            <a:extLst>
              <a:ext uri="{FF2B5EF4-FFF2-40B4-BE49-F238E27FC236}">
                <a16:creationId xmlns:a16="http://schemas.microsoft.com/office/drawing/2014/main" id="{3CB71441-AFCF-DC9B-FA4A-18BB8AF567F2}"/>
              </a:ext>
            </a:extLst>
          </p:cNvPr>
          <p:cNvSpPr txBox="1">
            <a:spLocks noChangeArrowheads="1"/>
          </p:cNvSpPr>
          <p:nvPr/>
        </p:nvSpPr>
        <p:spPr bwMode="auto">
          <a:xfrm>
            <a:off x="2714625" y="3214688"/>
            <a:ext cx="1295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spcBef>
                <a:spcPct val="50000"/>
              </a:spcBef>
            </a:pPr>
            <a:r>
              <a:rPr lang="en-GB" altLang="en-US" b="1"/>
              <a:t>4 RE</a:t>
            </a:r>
          </a:p>
        </p:txBody>
      </p:sp>
      <p:pic>
        <p:nvPicPr>
          <p:cNvPr id="46084" name="Picture 4">
            <a:extLst>
              <a:ext uri="{FF2B5EF4-FFF2-40B4-BE49-F238E27FC236}">
                <a16:creationId xmlns:a16="http://schemas.microsoft.com/office/drawing/2014/main" id="{64E6DD3D-2F69-F325-2D41-64B2035A20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882"/>
          <a:stretch>
            <a:fillRect/>
          </a:stretch>
        </p:blipFill>
        <p:spPr bwMode="auto">
          <a:xfrm>
            <a:off x="4937125" y="3184525"/>
            <a:ext cx="4206875" cy="353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384074DC-567B-9354-4C59-D0CD88572BDC}"/>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3C88FE60-6D8A-8EE9-367A-BF2092D5A8D5}"/>
              </a:ext>
            </a:extLst>
          </p:cNvPr>
          <p:cNvSpPr>
            <a:spLocks noGrp="1"/>
          </p:cNvSpPr>
          <p:nvPr>
            <p:ph type="ftr" sz="quarter" idx="11"/>
          </p:nvPr>
        </p:nvSpPr>
        <p:spPr/>
        <p:txBody>
          <a:bodyPr/>
          <a:lstStyle/>
          <a:p>
            <a:pPr>
              <a:defRPr/>
            </a:pPr>
            <a:r>
              <a:rPr lang="en-GB"/>
              <a:t>Created by Mr.Lafferty Maths Dept</a:t>
            </a:r>
          </a:p>
        </p:txBody>
      </p:sp>
      <p:pic>
        <p:nvPicPr>
          <p:cNvPr id="1030" name="Picture 2" descr="scottishflag">
            <a:extLst>
              <a:ext uri="{FF2B5EF4-FFF2-40B4-BE49-F238E27FC236}">
                <a16:creationId xmlns:a16="http://schemas.microsoft.com/office/drawing/2014/main" id="{C665B087-E79A-4E02-5E7F-6C080034F09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3" descr="Office Objects 0572">
            <a:extLst>
              <a:ext uri="{FF2B5EF4-FFF2-40B4-BE49-F238E27FC236}">
                <a16:creationId xmlns:a16="http://schemas.microsoft.com/office/drawing/2014/main" id="{D112F40A-0D57-2CC9-4D2F-9086EAE501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4">
            <a:extLst>
              <a:ext uri="{FF2B5EF4-FFF2-40B4-BE49-F238E27FC236}">
                <a16:creationId xmlns:a16="http://schemas.microsoft.com/office/drawing/2014/main" id="{9D92A9D1-BE12-60FA-0F2C-34C28358C33A}"/>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1033" name="Text Box 17">
            <a:extLst>
              <a:ext uri="{FF2B5EF4-FFF2-40B4-BE49-F238E27FC236}">
                <a16:creationId xmlns:a16="http://schemas.microsoft.com/office/drawing/2014/main" id="{2E9082EC-0F28-C1DF-B5E4-D909BDF7CFCB}"/>
              </a:ext>
            </a:extLst>
          </p:cNvPr>
          <p:cNvSpPr txBox="1">
            <a:spLocks noChangeArrowheads="1"/>
          </p:cNvSpPr>
          <p:nvPr/>
        </p:nvSpPr>
        <p:spPr bwMode="auto">
          <a:xfrm>
            <a:off x="1050925" y="2154238"/>
            <a:ext cx="6956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u="sng"/>
              <a:t>Ex</a:t>
            </a:r>
            <a:r>
              <a:rPr lang="en-GB" altLang="en-US"/>
              <a:t> : 	What is the best deal for Soap Powder ?</a:t>
            </a:r>
          </a:p>
        </p:txBody>
      </p:sp>
      <p:sp>
        <p:nvSpPr>
          <p:cNvPr id="30" name="Cloud 29">
            <a:extLst>
              <a:ext uri="{FF2B5EF4-FFF2-40B4-BE49-F238E27FC236}">
                <a16:creationId xmlns:a16="http://schemas.microsoft.com/office/drawing/2014/main" id="{AC0050E6-1768-5B89-8932-BD013EA2AF3C}"/>
              </a:ext>
            </a:extLst>
          </p:cNvPr>
          <p:cNvSpPr/>
          <p:nvPr/>
        </p:nvSpPr>
        <p:spPr bwMode="auto">
          <a:xfrm>
            <a:off x="471488" y="2963863"/>
            <a:ext cx="6080125" cy="330993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dirty="0">
                <a:solidFill>
                  <a:srgbClr val="080808"/>
                </a:solidFill>
                <a:latin typeface="Comic Sans MS" pitchFamily="66" charset="0"/>
              </a:rPr>
              <a:t>Deal 1 - Proportion method</a:t>
            </a:r>
          </a:p>
          <a:p>
            <a:pPr algn="ctr">
              <a:defRPr/>
            </a:pPr>
            <a:r>
              <a:rPr lang="en-GB" dirty="0">
                <a:solidFill>
                  <a:schemeClr val="bg1">
                    <a:lumMod val="50000"/>
                  </a:schemeClr>
                </a:solidFill>
                <a:latin typeface="Comic Sans MS" pitchFamily="66" charset="0"/>
              </a:rPr>
              <a:t>    g</a:t>
            </a:r>
            <a:r>
              <a:rPr lang="en-GB" dirty="0">
                <a:solidFill>
                  <a:srgbClr val="080808"/>
                </a:solidFill>
                <a:latin typeface="Comic Sans MS" pitchFamily="66" charset="0"/>
              </a:rPr>
              <a:t>  		</a:t>
            </a:r>
            <a:r>
              <a:rPr lang="en-GB" dirty="0">
                <a:solidFill>
                  <a:srgbClr val="FFFF00"/>
                </a:solidFill>
                <a:sym typeface="Wingdings" pitchFamily="2" charset="2"/>
              </a:rPr>
              <a:t> </a:t>
            </a:r>
            <a:r>
              <a:rPr lang="en-GB" dirty="0">
                <a:solidFill>
                  <a:schemeClr val="bg1">
                    <a:lumMod val="50000"/>
                  </a:schemeClr>
                </a:solidFill>
                <a:latin typeface="Comic Sans MS" pitchFamily="66" charset="0"/>
              </a:rPr>
              <a:t>£</a:t>
            </a:r>
          </a:p>
          <a:p>
            <a:pPr algn="ctr">
              <a:defRPr/>
            </a:pPr>
            <a:r>
              <a:rPr lang="en-GB" dirty="0">
                <a:solidFill>
                  <a:schemeClr val="bg1">
                    <a:lumMod val="50000"/>
                  </a:schemeClr>
                </a:solidFill>
                <a:latin typeface="Comic Sans MS" pitchFamily="66" charset="0"/>
              </a:rPr>
              <a:t>350 </a:t>
            </a:r>
            <a:r>
              <a:rPr lang="en-GB" dirty="0">
                <a:solidFill>
                  <a:srgbClr val="080808"/>
                </a:solidFill>
                <a:latin typeface="Comic Sans MS" pitchFamily="66" charset="0"/>
              </a:rPr>
              <a:t>	</a:t>
            </a:r>
            <a:r>
              <a:rPr lang="en-GB" dirty="0">
                <a:solidFill>
                  <a:srgbClr val="080808"/>
                </a:solidFill>
                <a:latin typeface="Comic Sans MS" pitchFamily="66" charset="0"/>
                <a:sym typeface="Wingdings"/>
              </a:rPr>
              <a:t></a:t>
            </a:r>
            <a:r>
              <a:rPr lang="en-GB" dirty="0">
                <a:solidFill>
                  <a:srgbClr val="080808"/>
                </a:solidFill>
                <a:latin typeface="Comic Sans MS" pitchFamily="66" charset="0"/>
              </a:rPr>
              <a:t>	10.50</a:t>
            </a:r>
          </a:p>
          <a:p>
            <a:pPr>
              <a:defRPr/>
            </a:pPr>
            <a:r>
              <a:rPr lang="en-GB" dirty="0">
                <a:solidFill>
                  <a:srgbClr val="080808"/>
                </a:solidFill>
                <a:latin typeface="Comic Sans MS" pitchFamily="66" charset="0"/>
              </a:rPr>
              <a:t>           1	</a:t>
            </a:r>
          </a:p>
          <a:p>
            <a:pPr algn="ctr">
              <a:defRPr/>
            </a:pPr>
            <a:endParaRPr lang="en-GB" dirty="0">
              <a:solidFill>
                <a:srgbClr val="080808"/>
              </a:solidFill>
              <a:latin typeface="Comic Sans MS" pitchFamily="66" charset="0"/>
            </a:endParaRPr>
          </a:p>
          <a:p>
            <a:pPr algn="ctr">
              <a:defRPr/>
            </a:pPr>
            <a:endParaRPr lang="en-GB" dirty="0">
              <a:solidFill>
                <a:srgbClr val="080808"/>
              </a:solidFill>
              <a:latin typeface="Comic Sans MS" pitchFamily="66" charset="0"/>
            </a:endParaRPr>
          </a:p>
        </p:txBody>
      </p:sp>
      <p:sp>
        <p:nvSpPr>
          <p:cNvPr id="31" name="Cloud 30">
            <a:extLst>
              <a:ext uri="{FF2B5EF4-FFF2-40B4-BE49-F238E27FC236}">
                <a16:creationId xmlns:a16="http://schemas.microsoft.com/office/drawing/2014/main" id="{4BC530CF-5E3D-E300-5F3D-16E9333553FA}"/>
              </a:ext>
            </a:extLst>
          </p:cNvPr>
          <p:cNvSpPr/>
          <p:nvPr/>
        </p:nvSpPr>
        <p:spPr>
          <a:xfrm>
            <a:off x="0" y="354013"/>
            <a:ext cx="3106738" cy="153828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Are we expecting more or less</a:t>
            </a:r>
          </a:p>
        </p:txBody>
      </p:sp>
      <p:sp>
        <p:nvSpPr>
          <p:cNvPr id="32" name="Rectangle 31">
            <a:extLst>
              <a:ext uri="{FF2B5EF4-FFF2-40B4-BE49-F238E27FC236}">
                <a16:creationId xmlns:a16="http://schemas.microsoft.com/office/drawing/2014/main" id="{0EC2E9A7-8ABA-BFDD-7117-C4A3070E633A}"/>
              </a:ext>
            </a:extLst>
          </p:cNvPr>
          <p:cNvSpPr>
            <a:spLocks noChangeArrowheads="1"/>
          </p:cNvSpPr>
          <p:nvPr/>
        </p:nvSpPr>
        <p:spPr bwMode="auto">
          <a:xfrm>
            <a:off x="922338" y="4487863"/>
            <a:ext cx="10525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080808"/>
                </a:solidFill>
              </a:rPr>
              <a:t>(less) </a:t>
            </a:r>
            <a:endParaRPr lang="en-GB" altLang="en-US"/>
          </a:p>
        </p:txBody>
      </p:sp>
      <p:graphicFrame>
        <p:nvGraphicFramePr>
          <p:cNvPr id="33" name="Object 30">
            <a:extLst>
              <a:ext uri="{FF2B5EF4-FFF2-40B4-BE49-F238E27FC236}">
                <a16:creationId xmlns:a16="http://schemas.microsoft.com/office/drawing/2014/main" id="{3799EF7D-4DA2-F7A6-7F6F-C109D6420616}"/>
              </a:ext>
            </a:extLst>
          </p:cNvPr>
          <p:cNvGraphicFramePr>
            <a:graphicFrameLocks noChangeAspect="1"/>
          </p:cNvGraphicFramePr>
          <p:nvPr/>
        </p:nvGraphicFramePr>
        <p:xfrm>
          <a:off x="2725738" y="4640263"/>
          <a:ext cx="1722437" cy="844550"/>
        </p:xfrm>
        <a:graphic>
          <a:graphicData uri="http://schemas.openxmlformats.org/presentationml/2006/ole">
            <mc:AlternateContent xmlns:mc="http://schemas.openxmlformats.org/markup-compatibility/2006">
              <mc:Choice xmlns:v="urn:schemas-microsoft-com:vml" Requires="v">
                <p:oleObj name="Equation" r:id="rId4" imgW="622080" imgH="304560" progId="Equation.DSMT4">
                  <p:embed/>
                </p:oleObj>
              </mc:Choice>
              <mc:Fallback>
                <p:oleObj name="Equation" r:id="rId4" imgW="622080" imgH="304560" progId="Equation.DSMT4">
                  <p:embed/>
                  <p:pic>
                    <p:nvPicPr>
                      <p:cNvPr id="0" name="Object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25738" y="4640263"/>
                        <a:ext cx="17224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 name="Object 31">
            <a:extLst>
              <a:ext uri="{FF2B5EF4-FFF2-40B4-BE49-F238E27FC236}">
                <a16:creationId xmlns:a16="http://schemas.microsoft.com/office/drawing/2014/main" id="{80781F4C-0128-BF03-4D17-A81DE2280A8B}"/>
              </a:ext>
            </a:extLst>
          </p:cNvPr>
          <p:cNvGraphicFramePr>
            <a:graphicFrameLocks noChangeAspect="1"/>
          </p:cNvGraphicFramePr>
          <p:nvPr/>
        </p:nvGraphicFramePr>
        <p:xfrm>
          <a:off x="4435475" y="4835525"/>
          <a:ext cx="911225" cy="454025"/>
        </p:xfrm>
        <a:graphic>
          <a:graphicData uri="http://schemas.openxmlformats.org/presentationml/2006/ole">
            <mc:AlternateContent xmlns:mc="http://schemas.openxmlformats.org/markup-compatibility/2006">
              <mc:Choice xmlns:v="urn:schemas-microsoft-com:vml" Requires="v">
                <p:oleObj name="Equation" r:id="rId6" imgW="304560" imgH="152280" progId="Equation.DSMT4">
                  <p:embed/>
                </p:oleObj>
              </mc:Choice>
              <mc:Fallback>
                <p:oleObj name="Equation" r:id="rId6" imgW="304560" imgH="152280" progId="Equation.DSMT4">
                  <p:embed/>
                  <p:pic>
                    <p:nvPicPr>
                      <p:cNvPr id="0" name="Object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5475" y="4835525"/>
                        <a:ext cx="9112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37" name="Rectangle 10">
            <a:extLst>
              <a:ext uri="{FF2B5EF4-FFF2-40B4-BE49-F238E27FC236}">
                <a16:creationId xmlns:a16="http://schemas.microsoft.com/office/drawing/2014/main" id="{0391E928-ECD9-62AA-CAE4-C45FD3D1DD29}"/>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Money Management</a:t>
            </a:r>
          </a:p>
        </p:txBody>
      </p:sp>
      <p:graphicFrame>
        <p:nvGraphicFramePr>
          <p:cNvPr id="25" name="Table 24">
            <a:extLst>
              <a:ext uri="{FF2B5EF4-FFF2-40B4-BE49-F238E27FC236}">
                <a16:creationId xmlns:a16="http://schemas.microsoft.com/office/drawing/2014/main" id="{B2F8719B-8657-14D8-27D2-F748C49506D6}"/>
              </a:ext>
            </a:extLst>
          </p:cNvPr>
          <p:cNvGraphicFramePr>
            <a:graphicFrameLocks noGrp="1"/>
          </p:cNvGraphicFramePr>
          <p:nvPr/>
        </p:nvGraphicFramePr>
        <p:xfrm>
          <a:off x="6315075" y="2952750"/>
          <a:ext cx="2828925" cy="1112838"/>
        </p:xfrm>
        <a:graphic>
          <a:graphicData uri="http://schemas.openxmlformats.org/drawingml/2006/table">
            <a:tbl>
              <a:tblPr firstRow="1" bandRow="1">
                <a:tableStyleId>{5C22544A-7EE6-4342-B048-85BDC9FD1C3A}</a:tableStyleId>
              </a:tblPr>
              <a:tblGrid>
                <a:gridCol w="1414463">
                  <a:extLst>
                    <a:ext uri="{9D8B030D-6E8A-4147-A177-3AD203B41FA5}">
                      <a16:colId xmlns:a16="http://schemas.microsoft.com/office/drawing/2014/main" val="20000"/>
                    </a:ext>
                  </a:extLst>
                </a:gridCol>
                <a:gridCol w="1414463">
                  <a:extLst>
                    <a:ext uri="{9D8B030D-6E8A-4147-A177-3AD203B41FA5}">
                      <a16:colId xmlns:a16="http://schemas.microsoft.com/office/drawing/2014/main" val="20001"/>
                    </a:ext>
                  </a:extLst>
                </a:gridCol>
              </a:tblGrid>
              <a:tr h="370946">
                <a:tc>
                  <a:txBody>
                    <a:bodyPr/>
                    <a:lstStyle/>
                    <a:p>
                      <a:pPr algn="ctr"/>
                      <a:r>
                        <a:rPr lang="en-GB" sz="1800" b="0" dirty="0">
                          <a:solidFill>
                            <a:srgbClr val="FFFF00"/>
                          </a:solidFill>
                          <a:latin typeface="Comic Sans MS" pitchFamily="66" charset="0"/>
                        </a:rPr>
                        <a:t>Deal</a:t>
                      </a:r>
                      <a:r>
                        <a:rPr lang="en-GB" sz="1800" b="0" baseline="0" dirty="0">
                          <a:solidFill>
                            <a:srgbClr val="FFFF00"/>
                          </a:solidFill>
                          <a:latin typeface="Comic Sans MS" pitchFamily="66" charset="0"/>
                        </a:rPr>
                        <a:t> 1</a:t>
                      </a:r>
                      <a:endParaRPr lang="en-GB" sz="1800" b="0" dirty="0">
                        <a:solidFill>
                          <a:srgbClr val="FFFF00"/>
                        </a:solidFill>
                        <a:latin typeface="Comic Sans MS" pitchFamily="66" charset="0"/>
                      </a:endParaRP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Deal 2</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946">
                <a:tc>
                  <a:txBody>
                    <a:bodyPr/>
                    <a:lstStyle/>
                    <a:p>
                      <a:pPr algn="ctr"/>
                      <a:r>
                        <a:rPr lang="en-GB" sz="1800" b="0" dirty="0">
                          <a:solidFill>
                            <a:srgbClr val="FFFF00"/>
                          </a:solidFill>
                          <a:latin typeface="Comic Sans MS" pitchFamily="66" charset="0"/>
                        </a:rPr>
                        <a:t>350g</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250g</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946">
                <a:tc>
                  <a:txBody>
                    <a:bodyPr/>
                    <a:lstStyle/>
                    <a:p>
                      <a:pPr algn="ctr"/>
                      <a:r>
                        <a:rPr lang="en-GB" sz="1800" b="0" dirty="0">
                          <a:solidFill>
                            <a:srgbClr val="FFFF00"/>
                          </a:solidFill>
                          <a:latin typeface="Comic Sans MS" pitchFamily="66" charset="0"/>
                        </a:rPr>
                        <a:t>£10.50</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£10.00</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
                                            <p:bg/>
                                          </p:spTgt>
                                        </p:tgtEl>
                                        <p:attrNameLst>
                                          <p:attrName>style.visibility</p:attrName>
                                        </p:attrNameLst>
                                      </p:cBhvr>
                                      <p:to>
                                        <p:strVal val="visible"/>
                                      </p:to>
                                    </p:set>
                                    <p:anim calcmode="lin" valueType="num">
                                      <p:cBhvr additive="base">
                                        <p:cTn id="7" dur="500" fill="hold"/>
                                        <p:tgtEl>
                                          <p:spTgt spid="3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
                                            <p:bg/>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7" presetClass="entr" presetSubtype="0" fill="hold" nodeType="afterEffect">
                                  <p:stCondLst>
                                    <p:cond delay="0"/>
                                  </p:stCondLst>
                                  <p:iterate type="lt">
                                    <p:tmPct val="50000"/>
                                  </p:iterate>
                                  <p:childTnLst>
                                    <p:set>
                                      <p:cBhvr>
                                        <p:cTn id="11" dur="1" fill="hold">
                                          <p:stCondLst>
                                            <p:cond delay="0"/>
                                          </p:stCondLst>
                                        </p:cTn>
                                        <p:tgtEl>
                                          <p:spTgt spid="30">
                                            <p:txEl>
                                              <p:pRg st="0" end="0"/>
                                            </p:txEl>
                                          </p:spTgt>
                                        </p:tgtEl>
                                        <p:attrNameLst>
                                          <p:attrName>style.visibility</p:attrName>
                                        </p:attrNameLst>
                                      </p:cBhvr>
                                      <p:to>
                                        <p:strVal val="visible"/>
                                      </p:to>
                                    </p:set>
                                    <p:anim calcmode="discrete" valueType="clr">
                                      <p:cBhvr override="childStyle">
                                        <p:cTn id="12" dur="80"/>
                                        <p:tgtEl>
                                          <p:spTgt spid="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0">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30">
                                            <p:txEl>
                                              <p:pRg st="0" end="0"/>
                                            </p:txEl>
                                          </p:spTgt>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30">
                                            <p:txEl>
                                              <p:pRg st="1" end="1"/>
                                            </p:txEl>
                                          </p:spTgt>
                                        </p:tgtEl>
                                        <p:attrNameLst>
                                          <p:attrName>style.visibility</p:attrName>
                                        </p:attrNameLst>
                                      </p:cBhvr>
                                      <p:to>
                                        <p:strVal val="visible"/>
                                      </p:to>
                                    </p:set>
                                    <p:anim calcmode="discrete" valueType="clr">
                                      <p:cBhvr override="childStyle">
                                        <p:cTn id="19" dur="80"/>
                                        <p:tgtEl>
                                          <p:spTgt spid="3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0">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30">
                                            <p:txEl>
                                              <p:pRg st="1" end="1"/>
                                            </p:txEl>
                                          </p:spTgt>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30">
                                            <p:txEl>
                                              <p:pRg st="2" end="2"/>
                                            </p:txEl>
                                          </p:spTgt>
                                        </p:tgtEl>
                                        <p:attrNameLst>
                                          <p:attrName>style.visibility</p:attrName>
                                        </p:attrNameLst>
                                      </p:cBhvr>
                                      <p:to>
                                        <p:strVal val="visible"/>
                                      </p:to>
                                    </p:set>
                                    <p:anim calcmode="discrete" valueType="clr">
                                      <p:cBhvr override="childStyle">
                                        <p:cTn id="26" dur="80"/>
                                        <p:tgtEl>
                                          <p:spTgt spid="3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0">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30">
                                            <p:txEl>
                                              <p:pRg st="2" end="2"/>
                                            </p:txEl>
                                          </p:spTgt>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30">
                                            <p:txEl>
                                              <p:pRg st="3" end="3"/>
                                            </p:txEl>
                                          </p:spTgt>
                                        </p:tgtEl>
                                        <p:attrNameLst>
                                          <p:attrName>style.visibility</p:attrName>
                                        </p:attrNameLst>
                                      </p:cBhvr>
                                      <p:to>
                                        <p:strVal val="visible"/>
                                      </p:to>
                                    </p:set>
                                    <p:anim calcmode="discrete" valueType="clr">
                                      <p:cBhvr override="childStyle">
                                        <p:cTn id="33" dur="80"/>
                                        <p:tgtEl>
                                          <p:spTgt spid="30">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0">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30">
                                            <p:txEl>
                                              <p:pRg st="3" end="3"/>
                                            </p:txEl>
                                          </p:spTgt>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additive="base">
                                        <p:cTn id="40" dur="500" fill="hold"/>
                                        <p:tgtEl>
                                          <p:spTgt spid="31"/>
                                        </p:tgtEl>
                                        <p:attrNameLst>
                                          <p:attrName>ppt_x</p:attrName>
                                        </p:attrNameLst>
                                      </p:cBhvr>
                                      <p:tavLst>
                                        <p:tav tm="0">
                                          <p:val>
                                            <p:strVal val="0-#ppt_w/2"/>
                                          </p:val>
                                        </p:tav>
                                        <p:tav tm="100000">
                                          <p:val>
                                            <p:strVal val="#ppt_x"/>
                                          </p:val>
                                        </p:tav>
                                      </p:tavLst>
                                    </p:anim>
                                    <p:anim calcmode="lin" valueType="num">
                                      <p:cBhvr additive="base">
                                        <p:cTn id="41"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nodeType="clickEffect">
                                  <p:stCondLst>
                                    <p:cond delay="0"/>
                                  </p:stCondLst>
                                  <p:iterate type="lt">
                                    <p:tmPct val="50000"/>
                                  </p:iterate>
                                  <p:childTnLst>
                                    <p:set>
                                      <p:cBhvr>
                                        <p:cTn id="45" dur="1" fill="hold">
                                          <p:stCondLst>
                                            <p:cond delay="0"/>
                                          </p:stCondLst>
                                        </p:cTn>
                                        <p:tgtEl>
                                          <p:spTgt spid="32"/>
                                        </p:tgtEl>
                                        <p:attrNameLst>
                                          <p:attrName>style.visibility</p:attrName>
                                        </p:attrNameLst>
                                      </p:cBhvr>
                                      <p:to>
                                        <p:strVal val="visible"/>
                                      </p:to>
                                    </p:set>
                                    <p:anim calcmode="discrete" valueType="clr">
                                      <p:cBhvr override="childStyle">
                                        <p:cTn id="46" dur="80"/>
                                        <p:tgtEl>
                                          <p:spTgt spid="32"/>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32"/>
                                        </p:tgtEl>
                                        <p:attrNameLst>
                                          <p:attrName>fillcolor</p:attrName>
                                        </p:attrNameLst>
                                      </p:cBhvr>
                                      <p:tavLst>
                                        <p:tav tm="0">
                                          <p:val>
                                            <p:clrVal>
                                              <a:schemeClr val="accent2"/>
                                            </p:clrVal>
                                          </p:val>
                                        </p:tav>
                                        <p:tav tm="50000">
                                          <p:val>
                                            <p:clrVal>
                                              <a:schemeClr val="hlink"/>
                                            </p:clrVal>
                                          </p:val>
                                        </p:tav>
                                      </p:tavLst>
                                    </p:anim>
                                    <p:set>
                                      <p:cBhvr>
                                        <p:cTn id="48" dur="80"/>
                                        <p:tgtEl>
                                          <p:spTgt spid="32"/>
                                        </p:tgtEl>
                                        <p:attrNameLst>
                                          <p:attrName>fill.type</p:attrName>
                                        </p:attrNameLst>
                                      </p:cBhvr>
                                      <p:to>
                                        <p:strVal val="solid"/>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500"/>
                                        <p:tgtEl>
                                          <p:spTgt spid="3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left)">
                                      <p:cBhvr>
                                        <p:cTn id="5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bldLvl="3" animBg="1"/>
      <p:bldP spid="31" grpId="0" animBg="1"/>
      <p:bldP spid="3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6">
            <a:extLst>
              <a:ext uri="{FF2B5EF4-FFF2-40B4-BE49-F238E27FC236}">
                <a16:creationId xmlns:a16="http://schemas.microsoft.com/office/drawing/2014/main" id="{0FCAFA6E-46B8-C155-0BCE-AB2A02262B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4357688"/>
            <a:ext cx="8096250" cy="227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 Box 9">
            <a:extLst>
              <a:ext uri="{FF2B5EF4-FFF2-40B4-BE49-F238E27FC236}">
                <a16:creationId xmlns:a16="http://schemas.microsoft.com/office/drawing/2014/main" id="{A7D5D331-A2DB-6BC7-B218-F3AFCFE0DFC2}"/>
              </a:ext>
            </a:extLst>
          </p:cNvPr>
          <p:cNvSpPr txBox="1">
            <a:spLocks noChangeArrowheads="1"/>
          </p:cNvSpPr>
          <p:nvPr/>
        </p:nvSpPr>
        <p:spPr bwMode="auto">
          <a:xfrm>
            <a:off x="7380288" y="3786188"/>
            <a:ext cx="1081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spcBef>
                <a:spcPct val="50000"/>
              </a:spcBef>
            </a:pPr>
            <a:r>
              <a:rPr lang="en-GB" altLang="en-US" b="1">
                <a:solidFill>
                  <a:srgbClr val="000000"/>
                </a:solidFill>
              </a:rPr>
              <a:t>1 KU</a:t>
            </a:r>
          </a:p>
        </p:txBody>
      </p:sp>
      <p:sp>
        <p:nvSpPr>
          <p:cNvPr id="47108" name="Text Box 10">
            <a:extLst>
              <a:ext uri="{FF2B5EF4-FFF2-40B4-BE49-F238E27FC236}">
                <a16:creationId xmlns:a16="http://schemas.microsoft.com/office/drawing/2014/main" id="{D53DD1D7-7D72-585E-E6F2-5D7942A6B70F}"/>
              </a:ext>
            </a:extLst>
          </p:cNvPr>
          <p:cNvSpPr txBox="1">
            <a:spLocks noChangeArrowheads="1"/>
          </p:cNvSpPr>
          <p:nvPr/>
        </p:nvSpPr>
        <p:spPr bwMode="auto">
          <a:xfrm>
            <a:off x="7380288" y="6276975"/>
            <a:ext cx="10810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spcBef>
                <a:spcPct val="50000"/>
              </a:spcBef>
            </a:pPr>
            <a:r>
              <a:rPr lang="en-GB" altLang="en-US" b="1">
                <a:solidFill>
                  <a:srgbClr val="000000"/>
                </a:solidFill>
              </a:rPr>
              <a:t>3 RE</a:t>
            </a:r>
          </a:p>
        </p:txBody>
      </p:sp>
      <p:pic>
        <p:nvPicPr>
          <p:cNvPr id="47109" name="Picture 4">
            <a:extLst>
              <a:ext uri="{FF2B5EF4-FFF2-40B4-BE49-F238E27FC236}">
                <a16:creationId xmlns:a16="http://schemas.microsoft.com/office/drawing/2014/main" id="{9C8BE378-24B3-D16F-DF7A-09CBC5C5F8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0779" r="39252"/>
          <a:stretch>
            <a:fillRect/>
          </a:stretch>
        </p:blipFill>
        <p:spPr bwMode="auto">
          <a:xfrm>
            <a:off x="274638" y="3357563"/>
            <a:ext cx="4297362"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Picture 4">
            <a:extLst>
              <a:ext uri="{FF2B5EF4-FFF2-40B4-BE49-F238E27FC236}">
                <a16:creationId xmlns:a16="http://schemas.microsoft.com/office/drawing/2014/main" id="{815502E1-BA45-B73E-EBB3-7AB45AF249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555" r="4381" b="28894"/>
          <a:stretch>
            <a:fillRect/>
          </a:stretch>
        </p:blipFill>
        <p:spPr bwMode="auto">
          <a:xfrm>
            <a:off x="1955800" y="142875"/>
            <a:ext cx="4830763"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2">
            <a:extLst>
              <a:ext uri="{FF2B5EF4-FFF2-40B4-BE49-F238E27FC236}">
                <a16:creationId xmlns:a16="http://schemas.microsoft.com/office/drawing/2014/main" id="{634338C7-F225-BDC9-6B27-B99EC71758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8" y="71438"/>
            <a:ext cx="9072562"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17">
            <a:extLst>
              <a:ext uri="{FF2B5EF4-FFF2-40B4-BE49-F238E27FC236}">
                <a16:creationId xmlns:a16="http://schemas.microsoft.com/office/drawing/2014/main" id="{11D52C80-F3B2-E1D9-B67F-8BE477020B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39975"/>
          <a:stretch>
            <a:fillRect/>
          </a:stretch>
        </p:blipFill>
        <p:spPr bwMode="auto">
          <a:xfrm>
            <a:off x="0" y="1571625"/>
            <a:ext cx="87757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 Box 20">
            <a:extLst>
              <a:ext uri="{FF2B5EF4-FFF2-40B4-BE49-F238E27FC236}">
                <a16:creationId xmlns:a16="http://schemas.microsoft.com/office/drawing/2014/main" id="{93367229-4400-EDD4-7761-A6AB089D910B}"/>
              </a:ext>
            </a:extLst>
          </p:cNvPr>
          <p:cNvSpPr txBox="1">
            <a:spLocks noChangeArrowheads="1"/>
          </p:cNvSpPr>
          <p:nvPr/>
        </p:nvSpPr>
        <p:spPr bwMode="auto">
          <a:xfrm>
            <a:off x="7019925" y="6072188"/>
            <a:ext cx="10810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spcBef>
                <a:spcPct val="50000"/>
              </a:spcBef>
            </a:pPr>
            <a:r>
              <a:rPr lang="en-GB" altLang="en-US" b="1"/>
              <a:t>4 RE</a:t>
            </a:r>
          </a:p>
        </p:txBody>
      </p:sp>
      <p:sp>
        <p:nvSpPr>
          <p:cNvPr id="48133" name="Text Box 21">
            <a:extLst>
              <a:ext uri="{FF2B5EF4-FFF2-40B4-BE49-F238E27FC236}">
                <a16:creationId xmlns:a16="http://schemas.microsoft.com/office/drawing/2014/main" id="{792685FF-6B4A-0C35-23A1-F9E0ABCCB6F3}"/>
              </a:ext>
            </a:extLst>
          </p:cNvPr>
          <p:cNvSpPr txBox="1">
            <a:spLocks noChangeArrowheads="1"/>
          </p:cNvSpPr>
          <p:nvPr/>
        </p:nvSpPr>
        <p:spPr bwMode="auto">
          <a:xfrm>
            <a:off x="7019925" y="1000125"/>
            <a:ext cx="10810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spcBef>
                <a:spcPct val="50000"/>
              </a:spcBef>
            </a:pPr>
            <a:r>
              <a:rPr lang="en-GB" altLang="en-US" b="1"/>
              <a:t>2 KU</a:t>
            </a:r>
          </a:p>
        </p:txBody>
      </p:sp>
      <p:pic>
        <p:nvPicPr>
          <p:cNvPr id="48134" name="Picture 17">
            <a:extLst>
              <a:ext uri="{FF2B5EF4-FFF2-40B4-BE49-F238E27FC236}">
                <a16:creationId xmlns:a16="http://schemas.microsoft.com/office/drawing/2014/main" id="{652BE873-EBF1-1B52-3CA5-A6E6FBF96F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846" t="67249" r="22813"/>
          <a:stretch>
            <a:fillRect/>
          </a:stretch>
        </p:blipFill>
        <p:spPr bwMode="auto">
          <a:xfrm>
            <a:off x="500063" y="4786313"/>
            <a:ext cx="6519862"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40F08CFF">
            <a:extLst>
              <a:ext uri="{FF2B5EF4-FFF2-40B4-BE49-F238E27FC236}">
                <a16:creationId xmlns:a16="http://schemas.microsoft.com/office/drawing/2014/main" id="{CF31C759-0645-CC0D-32C1-598F032652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145" t="9177" r="19633" b="70352"/>
          <a:stretch>
            <a:fillRect/>
          </a:stretch>
        </p:blipFill>
        <p:spPr bwMode="auto">
          <a:xfrm>
            <a:off x="468313" y="476250"/>
            <a:ext cx="8024812"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8" name="Group 8">
            <a:extLst>
              <a:ext uri="{FF2B5EF4-FFF2-40B4-BE49-F238E27FC236}">
                <a16:creationId xmlns:a16="http://schemas.microsoft.com/office/drawing/2014/main" id="{6A0CF599-5FB6-777C-7EFE-F4A077E8A818}"/>
              </a:ext>
            </a:extLst>
          </p:cNvPr>
          <p:cNvGrpSpPr>
            <a:grpSpLocks/>
          </p:cNvGrpSpPr>
          <p:nvPr/>
        </p:nvGrpSpPr>
        <p:grpSpPr bwMode="auto">
          <a:xfrm>
            <a:off x="457200" y="152400"/>
            <a:ext cx="8472488" cy="6134100"/>
            <a:chOff x="720" y="1140"/>
            <a:chExt cx="10680" cy="7500"/>
          </a:xfrm>
        </p:grpSpPr>
        <p:pic>
          <p:nvPicPr>
            <p:cNvPr id="50179" name="Picture 9">
              <a:extLst>
                <a:ext uri="{FF2B5EF4-FFF2-40B4-BE49-F238E27FC236}">
                  <a16:creationId xmlns:a16="http://schemas.microsoft.com/office/drawing/2014/main" id="{B7D9A9A8-7DD1-D54D-FBBD-9A9FF09F2E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 y="1140"/>
              <a:ext cx="10680" cy="3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10">
              <a:extLst>
                <a:ext uri="{FF2B5EF4-FFF2-40B4-BE49-F238E27FC236}">
                  <a16:creationId xmlns:a16="http://schemas.microsoft.com/office/drawing/2014/main" id="{410FA78D-1084-58F9-A300-1AB2072FA9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0" y="3780"/>
              <a:ext cx="7800"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11">
              <a:extLst>
                <a:ext uri="{FF2B5EF4-FFF2-40B4-BE49-F238E27FC236}">
                  <a16:creationId xmlns:a16="http://schemas.microsoft.com/office/drawing/2014/main" id="{4F084790-0AE6-ECDC-AF16-01129DFB04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0" y="7560"/>
              <a:ext cx="660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a:extLst>
              <a:ext uri="{FF2B5EF4-FFF2-40B4-BE49-F238E27FC236}">
                <a16:creationId xmlns:a16="http://schemas.microsoft.com/office/drawing/2014/main" id="{0F029F3A-BB4E-CD87-423A-2E1D73B024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661" b="2686"/>
          <a:stretch>
            <a:fillRect/>
          </a:stretch>
        </p:blipFill>
        <p:spPr bwMode="auto">
          <a:xfrm>
            <a:off x="250825" y="3175"/>
            <a:ext cx="7491413"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a:extLst>
              <a:ext uri="{FF2B5EF4-FFF2-40B4-BE49-F238E27FC236}">
                <a16:creationId xmlns:a16="http://schemas.microsoft.com/office/drawing/2014/main" id="{8B62C63E-27E1-B9FC-FFFB-AF066AFF9A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91150" cy="383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3">
            <a:extLst>
              <a:ext uri="{FF2B5EF4-FFF2-40B4-BE49-F238E27FC236}">
                <a16:creationId xmlns:a16="http://schemas.microsoft.com/office/drawing/2014/main" id="{772AEB8C-7A2E-0FC2-AB0F-EE5D492346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2125" y="0"/>
            <a:ext cx="3152775" cy="407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4">
            <a:extLst>
              <a:ext uri="{FF2B5EF4-FFF2-40B4-BE49-F238E27FC236}">
                <a16:creationId xmlns:a16="http://schemas.microsoft.com/office/drawing/2014/main" id="{63E08982-A03C-CBE4-972A-CDCF705B91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4429125"/>
            <a:ext cx="8786812"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0" name="Group 2">
            <a:extLst>
              <a:ext uri="{FF2B5EF4-FFF2-40B4-BE49-F238E27FC236}">
                <a16:creationId xmlns:a16="http://schemas.microsoft.com/office/drawing/2014/main" id="{5B197824-E695-07FF-83D7-69B069847002}"/>
              </a:ext>
            </a:extLst>
          </p:cNvPr>
          <p:cNvGrpSpPr>
            <a:grpSpLocks/>
          </p:cNvGrpSpPr>
          <p:nvPr/>
        </p:nvGrpSpPr>
        <p:grpSpPr bwMode="auto">
          <a:xfrm>
            <a:off x="444500" y="142875"/>
            <a:ext cx="7127875" cy="6500813"/>
            <a:chOff x="700" y="747"/>
            <a:chExt cx="10400" cy="9196"/>
          </a:xfrm>
        </p:grpSpPr>
        <p:pic>
          <p:nvPicPr>
            <p:cNvPr id="53251" name="Picture 3">
              <a:extLst>
                <a:ext uri="{FF2B5EF4-FFF2-40B4-BE49-F238E27FC236}">
                  <a16:creationId xmlns:a16="http://schemas.microsoft.com/office/drawing/2014/main" id="{48E13512-4FF6-1FA4-3D02-A6B5A881DD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889"/>
            <a:stretch>
              <a:fillRect/>
            </a:stretch>
          </p:blipFill>
          <p:spPr bwMode="auto">
            <a:xfrm>
              <a:off x="700" y="747"/>
              <a:ext cx="8260" cy="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4">
              <a:extLst>
                <a:ext uri="{FF2B5EF4-FFF2-40B4-BE49-F238E27FC236}">
                  <a16:creationId xmlns:a16="http://schemas.microsoft.com/office/drawing/2014/main" id="{0E1900E9-5C67-F12E-101A-E8D9E75261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 y="2780"/>
              <a:ext cx="9560" cy="4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5">
              <a:extLst>
                <a:ext uri="{FF2B5EF4-FFF2-40B4-BE49-F238E27FC236}">
                  <a16:creationId xmlns:a16="http://schemas.microsoft.com/office/drawing/2014/main" id="{FA38A7EA-A849-01E6-62F8-4D60187B8D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4546"/>
            <a:stretch>
              <a:fillRect/>
            </a:stretch>
          </p:blipFill>
          <p:spPr bwMode="auto">
            <a:xfrm>
              <a:off x="860" y="8080"/>
              <a:ext cx="10240" cy="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a:extLst>
              <a:ext uri="{FF2B5EF4-FFF2-40B4-BE49-F238E27FC236}">
                <a16:creationId xmlns:a16="http://schemas.microsoft.com/office/drawing/2014/main" id="{49CDB7F9-32A9-068F-80A9-6C459991CB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008" r="36047" b="27437"/>
          <a:stretch>
            <a:fillRect/>
          </a:stretch>
        </p:blipFill>
        <p:spPr bwMode="auto">
          <a:xfrm>
            <a:off x="71438" y="571500"/>
            <a:ext cx="3929062" cy="403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Picture 3">
            <a:extLst>
              <a:ext uri="{FF2B5EF4-FFF2-40B4-BE49-F238E27FC236}">
                <a16:creationId xmlns:a16="http://schemas.microsoft.com/office/drawing/2014/main" id="{C10A7E45-6FB9-EAC3-F59E-C88AE80F08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824" b="11765"/>
          <a:stretch>
            <a:fillRect/>
          </a:stretch>
        </p:blipFill>
        <p:spPr bwMode="auto">
          <a:xfrm>
            <a:off x="0" y="4572000"/>
            <a:ext cx="8226425"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2">
            <a:extLst>
              <a:ext uri="{FF2B5EF4-FFF2-40B4-BE49-F238E27FC236}">
                <a16:creationId xmlns:a16="http://schemas.microsoft.com/office/drawing/2014/main" id="{4FBBA45D-74CD-44FE-A844-F4376E5D83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448" t="76691" r="33984"/>
          <a:stretch>
            <a:fillRect/>
          </a:stretch>
        </p:blipFill>
        <p:spPr bwMode="auto">
          <a:xfrm>
            <a:off x="4071938" y="642938"/>
            <a:ext cx="4945062"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2">
            <a:extLst>
              <a:ext uri="{FF2B5EF4-FFF2-40B4-BE49-F238E27FC236}">
                <a16:creationId xmlns:a16="http://schemas.microsoft.com/office/drawing/2014/main" id="{9FDD08E0-6E4C-5908-C3CE-B999396BA5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8996" b="93288"/>
          <a:stretch>
            <a:fillRect/>
          </a:stretch>
        </p:blipFill>
        <p:spPr bwMode="auto">
          <a:xfrm>
            <a:off x="223838" y="0"/>
            <a:ext cx="7634287"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mso8EC28">
            <a:extLst>
              <a:ext uri="{FF2B5EF4-FFF2-40B4-BE49-F238E27FC236}">
                <a16:creationId xmlns:a16="http://schemas.microsoft.com/office/drawing/2014/main" id="{10EB3EFB-031B-8525-F8BF-27A1D633E1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340" b="60983"/>
          <a:stretch>
            <a:fillRect/>
          </a:stretch>
        </p:blipFill>
        <p:spPr bwMode="auto">
          <a:xfrm>
            <a:off x="1000125" y="0"/>
            <a:ext cx="635635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2" descr="mso8EC28">
            <a:extLst>
              <a:ext uri="{FF2B5EF4-FFF2-40B4-BE49-F238E27FC236}">
                <a16:creationId xmlns:a16="http://schemas.microsoft.com/office/drawing/2014/main" id="{93F020AF-1A65-333A-5CD5-EFE5EEB6E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340" t="55635"/>
          <a:stretch>
            <a:fillRect/>
          </a:stretch>
        </p:blipFill>
        <p:spPr bwMode="auto">
          <a:xfrm>
            <a:off x="1071563" y="3286125"/>
            <a:ext cx="6075362"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2AA6DC7B-86C8-1B91-3188-1C6ADBE0A3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04813"/>
            <a:ext cx="8242300"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0063BC6F-288D-F0A5-AC24-2336ED10EE8A}"/>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A0618BF8-9756-3EE0-3732-D1AAADCCAE5A}"/>
              </a:ext>
            </a:extLst>
          </p:cNvPr>
          <p:cNvSpPr>
            <a:spLocks noGrp="1"/>
          </p:cNvSpPr>
          <p:nvPr>
            <p:ph type="ftr" sz="quarter" idx="11"/>
          </p:nvPr>
        </p:nvSpPr>
        <p:spPr/>
        <p:txBody>
          <a:bodyPr/>
          <a:lstStyle/>
          <a:p>
            <a:pPr>
              <a:defRPr/>
            </a:pPr>
            <a:r>
              <a:rPr lang="en-GB"/>
              <a:t>Created by Mr.Lafferty Maths Dept</a:t>
            </a:r>
          </a:p>
        </p:txBody>
      </p:sp>
      <p:pic>
        <p:nvPicPr>
          <p:cNvPr id="2054" name="Picture 2" descr="scottishflag">
            <a:extLst>
              <a:ext uri="{FF2B5EF4-FFF2-40B4-BE49-F238E27FC236}">
                <a16:creationId xmlns:a16="http://schemas.microsoft.com/office/drawing/2014/main" id="{24C5B808-A76A-92E4-A4B2-016E9D90015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3" descr="Office Objects 0572">
            <a:extLst>
              <a:ext uri="{FF2B5EF4-FFF2-40B4-BE49-F238E27FC236}">
                <a16:creationId xmlns:a16="http://schemas.microsoft.com/office/drawing/2014/main" id="{2848702F-5830-7710-5BC0-380BFBC43F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Text Box 4">
            <a:extLst>
              <a:ext uri="{FF2B5EF4-FFF2-40B4-BE49-F238E27FC236}">
                <a16:creationId xmlns:a16="http://schemas.microsoft.com/office/drawing/2014/main" id="{881F0CC9-6D89-13D9-E152-1A7CF8BC9D91}"/>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2057" name="Text Box 17">
            <a:extLst>
              <a:ext uri="{FF2B5EF4-FFF2-40B4-BE49-F238E27FC236}">
                <a16:creationId xmlns:a16="http://schemas.microsoft.com/office/drawing/2014/main" id="{6E13F0E4-3219-771F-604E-170F675B9765}"/>
              </a:ext>
            </a:extLst>
          </p:cNvPr>
          <p:cNvSpPr txBox="1">
            <a:spLocks noChangeArrowheads="1"/>
          </p:cNvSpPr>
          <p:nvPr/>
        </p:nvSpPr>
        <p:spPr bwMode="auto">
          <a:xfrm>
            <a:off x="1050925" y="2154238"/>
            <a:ext cx="6956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u="sng"/>
              <a:t>Ex</a:t>
            </a:r>
            <a:r>
              <a:rPr lang="en-GB" altLang="en-US"/>
              <a:t> : 	What is the best deal for Soap Powder ?</a:t>
            </a:r>
          </a:p>
        </p:txBody>
      </p:sp>
      <p:sp>
        <p:nvSpPr>
          <p:cNvPr id="30" name="Cloud 29">
            <a:extLst>
              <a:ext uri="{FF2B5EF4-FFF2-40B4-BE49-F238E27FC236}">
                <a16:creationId xmlns:a16="http://schemas.microsoft.com/office/drawing/2014/main" id="{11B2FBFB-B5C7-E61D-4EF6-1363A41BCE58}"/>
              </a:ext>
            </a:extLst>
          </p:cNvPr>
          <p:cNvSpPr/>
          <p:nvPr/>
        </p:nvSpPr>
        <p:spPr bwMode="auto">
          <a:xfrm>
            <a:off x="471488" y="2963863"/>
            <a:ext cx="6080125" cy="330993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dirty="0">
                <a:solidFill>
                  <a:srgbClr val="080808"/>
                </a:solidFill>
                <a:latin typeface="Comic Sans MS" pitchFamily="66" charset="0"/>
              </a:rPr>
              <a:t>Deal 2 - Proportion method</a:t>
            </a:r>
          </a:p>
          <a:p>
            <a:pPr algn="ctr">
              <a:defRPr/>
            </a:pPr>
            <a:r>
              <a:rPr lang="en-GB" dirty="0">
                <a:solidFill>
                  <a:schemeClr val="bg1">
                    <a:lumMod val="50000"/>
                  </a:schemeClr>
                </a:solidFill>
                <a:latin typeface="Comic Sans MS" pitchFamily="66" charset="0"/>
              </a:rPr>
              <a:t>    g</a:t>
            </a:r>
            <a:r>
              <a:rPr lang="en-GB" dirty="0">
                <a:solidFill>
                  <a:srgbClr val="080808"/>
                </a:solidFill>
                <a:latin typeface="Comic Sans MS" pitchFamily="66" charset="0"/>
              </a:rPr>
              <a:t>  		</a:t>
            </a:r>
            <a:r>
              <a:rPr lang="en-GB" dirty="0">
                <a:solidFill>
                  <a:srgbClr val="FFFF00"/>
                </a:solidFill>
                <a:sym typeface="Wingdings" pitchFamily="2" charset="2"/>
              </a:rPr>
              <a:t> </a:t>
            </a:r>
            <a:r>
              <a:rPr lang="en-GB" dirty="0">
                <a:solidFill>
                  <a:schemeClr val="bg1">
                    <a:lumMod val="50000"/>
                  </a:schemeClr>
                </a:solidFill>
                <a:latin typeface="Comic Sans MS" pitchFamily="66" charset="0"/>
              </a:rPr>
              <a:t>£</a:t>
            </a:r>
          </a:p>
          <a:p>
            <a:pPr algn="ctr">
              <a:defRPr/>
            </a:pPr>
            <a:r>
              <a:rPr lang="en-GB" dirty="0">
                <a:solidFill>
                  <a:schemeClr val="bg1">
                    <a:lumMod val="50000"/>
                  </a:schemeClr>
                </a:solidFill>
                <a:latin typeface="Comic Sans MS" pitchFamily="66" charset="0"/>
              </a:rPr>
              <a:t>250 </a:t>
            </a:r>
            <a:r>
              <a:rPr lang="en-GB" dirty="0">
                <a:solidFill>
                  <a:srgbClr val="080808"/>
                </a:solidFill>
                <a:latin typeface="Comic Sans MS" pitchFamily="66" charset="0"/>
              </a:rPr>
              <a:t>	</a:t>
            </a:r>
            <a:r>
              <a:rPr lang="en-GB" dirty="0">
                <a:solidFill>
                  <a:srgbClr val="080808"/>
                </a:solidFill>
                <a:latin typeface="Comic Sans MS" pitchFamily="66" charset="0"/>
                <a:sym typeface="Wingdings"/>
              </a:rPr>
              <a:t></a:t>
            </a:r>
            <a:r>
              <a:rPr lang="en-GB" dirty="0">
                <a:solidFill>
                  <a:srgbClr val="080808"/>
                </a:solidFill>
                <a:latin typeface="Comic Sans MS" pitchFamily="66" charset="0"/>
              </a:rPr>
              <a:t>	10.00</a:t>
            </a:r>
          </a:p>
          <a:p>
            <a:pPr>
              <a:defRPr/>
            </a:pPr>
            <a:r>
              <a:rPr lang="en-GB" dirty="0">
                <a:solidFill>
                  <a:srgbClr val="080808"/>
                </a:solidFill>
                <a:latin typeface="Comic Sans MS" pitchFamily="66" charset="0"/>
              </a:rPr>
              <a:t>           1	</a:t>
            </a:r>
          </a:p>
          <a:p>
            <a:pPr algn="ctr">
              <a:defRPr/>
            </a:pPr>
            <a:endParaRPr lang="en-GB" dirty="0">
              <a:solidFill>
                <a:srgbClr val="080808"/>
              </a:solidFill>
              <a:latin typeface="Comic Sans MS" pitchFamily="66" charset="0"/>
            </a:endParaRPr>
          </a:p>
          <a:p>
            <a:pPr algn="ctr">
              <a:defRPr/>
            </a:pPr>
            <a:endParaRPr lang="en-GB" dirty="0">
              <a:solidFill>
                <a:srgbClr val="080808"/>
              </a:solidFill>
              <a:latin typeface="Comic Sans MS" pitchFamily="66" charset="0"/>
            </a:endParaRPr>
          </a:p>
        </p:txBody>
      </p:sp>
      <p:sp>
        <p:nvSpPr>
          <p:cNvPr id="31" name="Cloud 30">
            <a:extLst>
              <a:ext uri="{FF2B5EF4-FFF2-40B4-BE49-F238E27FC236}">
                <a16:creationId xmlns:a16="http://schemas.microsoft.com/office/drawing/2014/main" id="{D743FD35-9442-9A83-B971-3444C87C876D}"/>
              </a:ext>
            </a:extLst>
          </p:cNvPr>
          <p:cNvSpPr/>
          <p:nvPr/>
        </p:nvSpPr>
        <p:spPr>
          <a:xfrm>
            <a:off x="0" y="354013"/>
            <a:ext cx="3106738" cy="153828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Are we expecting more or less</a:t>
            </a:r>
          </a:p>
        </p:txBody>
      </p:sp>
      <p:sp>
        <p:nvSpPr>
          <p:cNvPr id="32" name="Rectangle 31">
            <a:extLst>
              <a:ext uri="{FF2B5EF4-FFF2-40B4-BE49-F238E27FC236}">
                <a16:creationId xmlns:a16="http://schemas.microsoft.com/office/drawing/2014/main" id="{F3DFEF54-6E5C-B56D-4ABB-9C59F55E3020}"/>
              </a:ext>
            </a:extLst>
          </p:cNvPr>
          <p:cNvSpPr>
            <a:spLocks noChangeArrowheads="1"/>
          </p:cNvSpPr>
          <p:nvPr/>
        </p:nvSpPr>
        <p:spPr bwMode="auto">
          <a:xfrm>
            <a:off x="922338" y="4487863"/>
            <a:ext cx="10525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080808"/>
                </a:solidFill>
              </a:rPr>
              <a:t>(less) </a:t>
            </a:r>
            <a:endParaRPr lang="en-GB" altLang="en-US"/>
          </a:p>
        </p:txBody>
      </p:sp>
      <p:graphicFrame>
        <p:nvGraphicFramePr>
          <p:cNvPr id="33" name="Object 30">
            <a:extLst>
              <a:ext uri="{FF2B5EF4-FFF2-40B4-BE49-F238E27FC236}">
                <a16:creationId xmlns:a16="http://schemas.microsoft.com/office/drawing/2014/main" id="{DF4B1FF4-CF7B-AB8E-FE85-CD30343ECEED}"/>
              </a:ext>
            </a:extLst>
          </p:cNvPr>
          <p:cNvGraphicFramePr>
            <a:graphicFrameLocks noChangeAspect="1"/>
          </p:cNvGraphicFramePr>
          <p:nvPr/>
        </p:nvGraphicFramePr>
        <p:xfrm>
          <a:off x="2725738" y="4640263"/>
          <a:ext cx="1722437" cy="844550"/>
        </p:xfrm>
        <a:graphic>
          <a:graphicData uri="http://schemas.openxmlformats.org/presentationml/2006/ole">
            <mc:AlternateContent xmlns:mc="http://schemas.openxmlformats.org/markup-compatibility/2006">
              <mc:Choice xmlns:v="urn:schemas-microsoft-com:vml" Requires="v">
                <p:oleObj name="Equation" r:id="rId4" imgW="622080" imgH="304560" progId="Equation.DSMT4">
                  <p:embed/>
                </p:oleObj>
              </mc:Choice>
              <mc:Fallback>
                <p:oleObj name="Equation" r:id="rId4" imgW="622080" imgH="304560" progId="Equation.DSMT4">
                  <p:embed/>
                  <p:pic>
                    <p:nvPicPr>
                      <p:cNvPr id="0" name="Object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25738" y="4640263"/>
                        <a:ext cx="17224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 name="Object 31">
            <a:extLst>
              <a:ext uri="{FF2B5EF4-FFF2-40B4-BE49-F238E27FC236}">
                <a16:creationId xmlns:a16="http://schemas.microsoft.com/office/drawing/2014/main" id="{55EA1027-6E70-CC59-F0B8-DF660DF72F15}"/>
              </a:ext>
            </a:extLst>
          </p:cNvPr>
          <p:cNvGraphicFramePr>
            <a:graphicFrameLocks noChangeAspect="1"/>
          </p:cNvGraphicFramePr>
          <p:nvPr/>
        </p:nvGraphicFramePr>
        <p:xfrm>
          <a:off x="4435475" y="4835525"/>
          <a:ext cx="911225" cy="454025"/>
        </p:xfrm>
        <a:graphic>
          <a:graphicData uri="http://schemas.openxmlformats.org/presentationml/2006/ole">
            <mc:AlternateContent xmlns:mc="http://schemas.openxmlformats.org/markup-compatibility/2006">
              <mc:Choice xmlns:v="urn:schemas-microsoft-com:vml" Requires="v">
                <p:oleObj name="Equation" r:id="rId6" imgW="304560" imgH="152280" progId="Equation.DSMT4">
                  <p:embed/>
                </p:oleObj>
              </mc:Choice>
              <mc:Fallback>
                <p:oleObj name="Equation" r:id="rId6" imgW="304560" imgH="152280" progId="Equation.DSMT4">
                  <p:embed/>
                  <p:pic>
                    <p:nvPicPr>
                      <p:cNvPr id="0" name="Object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5475" y="4835525"/>
                        <a:ext cx="9112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61" name="Rectangle 10">
            <a:extLst>
              <a:ext uri="{FF2B5EF4-FFF2-40B4-BE49-F238E27FC236}">
                <a16:creationId xmlns:a16="http://schemas.microsoft.com/office/drawing/2014/main" id="{28AEC758-F040-89DF-354E-72C1D11B5708}"/>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Money Management</a:t>
            </a:r>
          </a:p>
        </p:txBody>
      </p:sp>
      <p:graphicFrame>
        <p:nvGraphicFramePr>
          <p:cNvPr id="25" name="Table 24">
            <a:extLst>
              <a:ext uri="{FF2B5EF4-FFF2-40B4-BE49-F238E27FC236}">
                <a16:creationId xmlns:a16="http://schemas.microsoft.com/office/drawing/2014/main" id="{692475C9-75B5-51F6-BEB6-66011189DC52}"/>
              </a:ext>
            </a:extLst>
          </p:cNvPr>
          <p:cNvGraphicFramePr>
            <a:graphicFrameLocks noGrp="1"/>
          </p:cNvGraphicFramePr>
          <p:nvPr/>
        </p:nvGraphicFramePr>
        <p:xfrm>
          <a:off x="6315075" y="2952750"/>
          <a:ext cx="2828925" cy="1112838"/>
        </p:xfrm>
        <a:graphic>
          <a:graphicData uri="http://schemas.openxmlformats.org/drawingml/2006/table">
            <a:tbl>
              <a:tblPr firstRow="1" bandRow="1">
                <a:tableStyleId>{5C22544A-7EE6-4342-B048-85BDC9FD1C3A}</a:tableStyleId>
              </a:tblPr>
              <a:tblGrid>
                <a:gridCol w="1414463">
                  <a:extLst>
                    <a:ext uri="{9D8B030D-6E8A-4147-A177-3AD203B41FA5}">
                      <a16:colId xmlns:a16="http://schemas.microsoft.com/office/drawing/2014/main" val="20000"/>
                    </a:ext>
                  </a:extLst>
                </a:gridCol>
                <a:gridCol w="1414463">
                  <a:extLst>
                    <a:ext uri="{9D8B030D-6E8A-4147-A177-3AD203B41FA5}">
                      <a16:colId xmlns:a16="http://schemas.microsoft.com/office/drawing/2014/main" val="20001"/>
                    </a:ext>
                  </a:extLst>
                </a:gridCol>
              </a:tblGrid>
              <a:tr h="370946">
                <a:tc>
                  <a:txBody>
                    <a:bodyPr/>
                    <a:lstStyle/>
                    <a:p>
                      <a:pPr algn="ctr"/>
                      <a:r>
                        <a:rPr lang="en-GB" sz="1800" b="0" dirty="0">
                          <a:solidFill>
                            <a:srgbClr val="FFFF00"/>
                          </a:solidFill>
                          <a:latin typeface="Comic Sans MS" pitchFamily="66" charset="0"/>
                        </a:rPr>
                        <a:t>Deal</a:t>
                      </a:r>
                      <a:r>
                        <a:rPr lang="en-GB" sz="1800" b="0" baseline="0" dirty="0">
                          <a:solidFill>
                            <a:srgbClr val="FFFF00"/>
                          </a:solidFill>
                          <a:latin typeface="Comic Sans MS" pitchFamily="66" charset="0"/>
                        </a:rPr>
                        <a:t> 1</a:t>
                      </a:r>
                      <a:endParaRPr lang="en-GB" sz="1800" b="0" dirty="0">
                        <a:solidFill>
                          <a:srgbClr val="FFFF00"/>
                        </a:solidFill>
                        <a:latin typeface="Comic Sans MS" pitchFamily="66" charset="0"/>
                      </a:endParaRP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Deal 2</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946">
                <a:tc>
                  <a:txBody>
                    <a:bodyPr/>
                    <a:lstStyle/>
                    <a:p>
                      <a:pPr algn="ctr"/>
                      <a:r>
                        <a:rPr lang="en-GB" sz="1800" b="0" dirty="0">
                          <a:solidFill>
                            <a:srgbClr val="FFFF00"/>
                          </a:solidFill>
                          <a:latin typeface="Comic Sans MS" pitchFamily="66" charset="0"/>
                        </a:rPr>
                        <a:t>350g</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250g</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946">
                <a:tc>
                  <a:txBody>
                    <a:bodyPr/>
                    <a:lstStyle/>
                    <a:p>
                      <a:pPr algn="ctr"/>
                      <a:r>
                        <a:rPr lang="en-GB" sz="1800" b="0" dirty="0">
                          <a:solidFill>
                            <a:srgbClr val="FFFF00"/>
                          </a:solidFill>
                          <a:latin typeface="Comic Sans MS" pitchFamily="66" charset="0"/>
                        </a:rPr>
                        <a:t>£10.50</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£10.00</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5" name="TextBox 14">
            <a:extLst>
              <a:ext uri="{FF2B5EF4-FFF2-40B4-BE49-F238E27FC236}">
                <a16:creationId xmlns:a16="http://schemas.microsoft.com/office/drawing/2014/main" id="{5B5CD701-971A-4A3F-D385-7231BD9E0B46}"/>
              </a:ext>
            </a:extLst>
          </p:cNvPr>
          <p:cNvSpPr txBox="1">
            <a:spLocks noChangeArrowheads="1"/>
          </p:cNvSpPr>
          <p:nvPr/>
        </p:nvSpPr>
        <p:spPr bwMode="auto">
          <a:xfrm>
            <a:off x="6210300" y="5254625"/>
            <a:ext cx="2568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a:solidFill>
                  <a:srgbClr val="FFFF00"/>
                </a:solidFill>
              </a:rPr>
              <a:t>Deal 1 is Best</a:t>
            </a:r>
          </a:p>
          <a:p>
            <a:pPr algn="ctr" eaLnBrk="1" hangingPunct="1"/>
            <a:r>
              <a:rPr lang="en-GB" altLang="en-US">
                <a:solidFill>
                  <a:srgbClr val="FFFF00"/>
                </a:solidFill>
              </a:rPr>
              <a:t>only 3p per gram</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
                                            <p:bg/>
                                          </p:spTgt>
                                        </p:tgtEl>
                                        <p:attrNameLst>
                                          <p:attrName>style.visibility</p:attrName>
                                        </p:attrNameLst>
                                      </p:cBhvr>
                                      <p:to>
                                        <p:strVal val="visible"/>
                                      </p:to>
                                    </p:set>
                                    <p:anim calcmode="lin" valueType="num">
                                      <p:cBhvr additive="base">
                                        <p:cTn id="7" dur="500" fill="hold"/>
                                        <p:tgtEl>
                                          <p:spTgt spid="3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
                                            <p:bg/>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7" presetClass="entr" presetSubtype="0" fill="hold" nodeType="afterEffect">
                                  <p:stCondLst>
                                    <p:cond delay="0"/>
                                  </p:stCondLst>
                                  <p:iterate type="lt">
                                    <p:tmPct val="50000"/>
                                  </p:iterate>
                                  <p:childTnLst>
                                    <p:set>
                                      <p:cBhvr>
                                        <p:cTn id="11" dur="1" fill="hold">
                                          <p:stCondLst>
                                            <p:cond delay="0"/>
                                          </p:stCondLst>
                                        </p:cTn>
                                        <p:tgtEl>
                                          <p:spTgt spid="30">
                                            <p:txEl>
                                              <p:pRg st="0" end="0"/>
                                            </p:txEl>
                                          </p:spTgt>
                                        </p:tgtEl>
                                        <p:attrNameLst>
                                          <p:attrName>style.visibility</p:attrName>
                                        </p:attrNameLst>
                                      </p:cBhvr>
                                      <p:to>
                                        <p:strVal val="visible"/>
                                      </p:to>
                                    </p:set>
                                    <p:anim calcmode="discrete" valueType="clr">
                                      <p:cBhvr override="childStyle">
                                        <p:cTn id="12" dur="80"/>
                                        <p:tgtEl>
                                          <p:spTgt spid="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0">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30">
                                            <p:txEl>
                                              <p:pRg st="0" end="0"/>
                                            </p:txEl>
                                          </p:spTgt>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30">
                                            <p:txEl>
                                              <p:pRg st="1" end="1"/>
                                            </p:txEl>
                                          </p:spTgt>
                                        </p:tgtEl>
                                        <p:attrNameLst>
                                          <p:attrName>style.visibility</p:attrName>
                                        </p:attrNameLst>
                                      </p:cBhvr>
                                      <p:to>
                                        <p:strVal val="visible"/>
                                      </p:to>
                                    </p:set>
                                    <p:anim calcmode="discrete" valueType="clr">
                                      <p:cBhvr override="childStyle">
                                        <p:cTn id="19" dur="80"/>
                                        <p:tgtEl>
                                          <p:spTgt spid="3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0">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30">
                                            <p:txEl>
                                              <p:pRg st="1" end="1"/>
                                            </p:txEl>
                                          </p:spTgt>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30">
                                            <p:txEl>
                                              <p:pRg st="2" end="2"/>
                                            </p:txEl>
                                          </p:spTgt>
                                        </p:tgtEl>
                                        <p:attrNameLst>
                                          <p:attrName>style.visibility</p:attrName>
                                        </p:attrNameLst>
                                      </p:cBhvr>
                                      <p:to>
                                        <p:strVal val="visible"/>
                                      </p:to>
                                    </p:set>
                                    <p:anim calcmode="discrete" valueType="clr">
                                      <p:cBhvr override="childStyle">
                                        <p:cTn id="26" dur="80"/>
                                        <p:tgtEl>
                                          <p:spTgt spid="3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0">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30">
                                            <p:txEl>
                                              <p:pRg st="2" end="2"/>
                                            </p:txEl>
                                          </p:spTgt>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30">
                                            <p:txEl>
                                              <p:pRg st="3" end="3"/>
                                            </p:txEl>
                                          </p:spTgt>
                                        </p:tgtEl>
                                        <p:attrNameLst>
                                          <p:attrName>style.visibility</p:attrName>
                                        </p:attrNameLst>
                                      </p:cBhvr>
                                      <p:to>
                                        <p:strVal val="visible"/>
                                      </p:to>
                                    </p:set>
                                    <p:anim calcmode="discrete" valueType="clr">
                                      <p:cBhvr override="childStyle">
                                        <p:cTn id="33" dur="80"/>
                                        <p:tgtEl>
                                          <p:spTgt spid="30">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0">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30">
                                            <p:txEl>
                                              <p:pRg st="3" end="3"/>
                                            </p:txEl>
                                          </p:spTgt>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additive="base">
                                        <p:cTn id="40" dur="500" fill="hold"/>
                                        <p:tgtEl>
                                          <p:spTgt spid="31"/>
                                        </p:tgtEl>
                                        <p:attrNameLst>
                                          <p:attrName>ppt_x</p:attrName>
                                        </p:attrNameLst>
                                      </p:cBhvr>
                                      <p:tavLst>
                                        <p:tav tm="0">
                                          <p:val>
                                            <p:strVal val="0-#ppt_w/2"/>
                                          </p:val>
                                        </p:tav>
                                        <p:tav tm="100000">
                                          <p:val>
                                            <p:strVal val="#ppt_x"/>
                                          </p:val>
                                        </p:tav>
                                      </p:tavLst>
                                    </p:anim>
                                    <p:anim calcmode="lin" valueType="num">
                                      <p:cBhvr additive="base">
                                        <p:cTn id="41"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nodeType="clickEffect">
                                  <p:stCondLst>
                                    <p:cond delay="0"/>
                                  </p:stCondLst>
                                  <p:iterate type="lt">
                                    <p:tmPct val="50000"/>
                                  </p:iterate>
                                  <p:childTnLst>
                                    <p:set>
                                      <p:cBhvr>
                                        <p:cTn id="45" dur="1" fill="hold">
                                          <p:stCondLst>
                                            <p:cond delay="0"/>
                                          </p:stCondLst>
                                        </p:cTn>
                                        <p:tgtEl>
                                          <p:spTgt spid="32"/>
                                        </p:tgtEl>
                                        <p:attrNameLst>
                                          <p:attrName>style.visibility</p:attrName>
                                        </p:attrNameLst>
                                      </p:cBhvr>
                                      <p:to>
                                        <p:strVal val="visible"/>
                                      </p:to>
                                    </p:set>
                                    <p:anim calcmode="discrete" valueType="clr">
                                      <p:cBhvr override="childStyle">
                                        <p:cTn id="46" dur="80"/>
                                        <p:tgtEl>
                                          <p:spTgt spid="32"/>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32"/>
                                        </p:tgtEl>
                                        <p:attrNameLst>
                                          <p:attrName>fillcolor</p:attrName>
                                        </p:attrNameLst>
                                      </p:cBhvr>
                                      <p:tavLst>
                                        <p:tav tm="0">
                                          <p:val>
                                            <p:clrVal>
                                              <a:schemeClr val="accent2"/>
                                            </p:clrVal>
                                          </p:val>
                                        </p:tav>
                                        <p:tav tm="50000">
                                          <p:val>
                                            <p:clrVal>
                                              <a:schemeClr val="hlink"/>
                                            </p:clrVal>
                                          </p:val>
                                        </p:tav>
                                      </p:tavLst>
                                    </p:anim>
                                    <p:set>
                                      <p:cBhvr>
                                        <p:cTn id="48" dur="80"/>
                                        <p:tgtEl>
                                          <p:spTgt spid="32"/>
                                        </p:tgtEl>
                                        <p:attrNameLst>
                                          <p:attrName>fill.type</p:attrName>
                                        </p:attrNameLst>
                                      </p:cBhvr>
                                      <p:to>
                                        <p:strVal val="solid"/>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500"/>
                                        <p:tgtEl>
                                          <p:spTgt spid="3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left)">
                                      <p:cBhvr>
                                        <p:cTn id="58" dur="500"/>
                                        <p:tgtEl>
                                          <p:spTgt spid="34"/>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7" presetClass="entr" presetSubtype="0" fill="hold" nodeType="clickEffect">
                                  <p:stCondLst>
                                    <p:cond delay="0"/>
                                  </p:stCondLst>
                                  <p:iterate type="lt">
                                    <p:tmPct val="50000"/>
                                  </p:iterate>
                                  <p:childTnLst>
                                    <p:set>
                                      <p:cBhvr>
                                        <p:cTn id="62" dur="1" fill="hold">
                                          <p:stCondLst>
                                            <p:cond delay="0"/>
                                          </p:stCondLst>
                                        </p:cTn>
                                        <p:tgtEl>
                                          <p:spTgt spid="15"/>
                                        </p:tgtEl>
                                        <p:attrNameLst>
                                          <p:attrName>style.visibility</p:attrName>
                                        </p:attrNameLst>
                                      </p:cBhvr>
                                      <p:to>
                                        <p:strVal val="visible"/>
                                      </p:to>
                                    </p:set>
                                    <p:anim calcmode="discrete" valueType="clr">
                                      <p:cBhvr override="childStyle">
                                        <p:cTn id="63"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15"/>
                                        </p:tgtEl>
                                        <p:attrNameLst>
                                          <p:attrName>fillcolor</p:attrName>
                                        </p:attrNameLst>
                                      </p:cBhvr>
                                      <p:tavLst>
                                        <p:tav tm="0">
                                          <p:val>
                                            <p:clrVal>
                                              <a:schemeClr val="accent2"/>
                                            </p:clrVal>
                                          </p:val>
                                        </p:tav>
                                        <p:tav tm="50000">
                                          <p:val>
                                            <p:clrVal>
                                              <a:schemeClr val="hlink"/>
                                            </p:clrVal>
                                          </p:val>
                                        </p:tav>
                                      </p:tavLst>
                                    </p:anim>
                                    <p:set>
                                      <p:cBhvr>
                                        <p:cTn id="65" dur="80"/>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bldLvl="3" animBg="1"/>
      <p:bldP spid="31" grpId="0" animBg="1"/>
      <p:bldP spid="32" grpId="0"/>
      <p:bldP spid="1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6" name="Group 2">
            <a:extLst>
              <a:ext uri="{FF2B5EF4-FFF2-40B4-BE49-F238E27FC236}">
                <a16:creationId xmlns:a16="http://schemas.microsoft.com/office/drawing/2014/main" id="{EDD6ABC2-AD94-4128-64C3-30B7F3810FD7}"/>
              </a:ext>
            </a:extLst>
          </p:cNvPr>
          <p:cNvGrpSpPr>
            <a:grpSpLocks/>
          </p:cNvGrpSpPr>
          <p:nvPr/>
        </p:nvGrpSpPr>
        <p:grpSpPr bwMode="auto">
          <a:xfrm>
            <a:off x="457200" y="200025"/>
            <a:ext cx="6781800" cy="6515100"/>
            <a:chOff x="720" y="720"/>
            <a:chExt cx="10680" cy="10260"/>
          </a:xfrm>
        </p:grpSpPr>
        <p:pic>
          <p:nvPicPr>
            <p:cNvPr id="57347" name="Picture 3">
              <a:extLst>
                <a:ext uri="{FF2B5EF4-FFF2-40B4-BE49-F238E27FC236}">
                  <a16:creationId xmlns:a16="http://schemas.microsoft.com/office/drawing/2014/main" id="{4D86F73C-9E15-676A-1400-29293BBFD3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 y="720"/>
              <a:ext cx="10680" cy="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4">
              <a:extLst>
                <a:ext uri="{FF2B5EF4-FFF2-40B4-BE49-F238E27FC236}">
                  <a16:creationId xmlns:a16="http://schemas.microsoft.com/office/drawing/2014/main" id="{6858277F-EECB-F76B-82A7-A4DCF5B3B3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 y="3060"/>
              <a:ext cx="5640" cy="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5">
              <a:extLst>
                <a:ext uri="{FF2B5EF4-FFF2-40B4-BE49-F238E27FC236}">
                  <a16:creationId xmlns:a16="http://schemas.microsoft.com/office/drawing/2014/main" id="{FB45956D-913B-6461-D9C5-C1EF01488C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 y="5580"/>
              <a:ext cx="8760" cy="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6">
              <a:extLst>
                <a:ext uri="{FF2B5EF4-FFF2-40B4-BE49-F238E27FC236}">
                  <a16:creationId xmlns:a16="http://schemas.microsoft.com/office/drawing/2014/main" id="{B0BA6634-A9F4-B78F-7785-6D5F4128F0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 y="6660"/>
              <a:ext cx="10080" cy="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Picture 7">
              <a:extLst>
                <a:ext uri="{FF2B5EF4-FFF2-40B4-BE49-F238E27FC236}">
                  <a16:creationId xmlns:a16="http://schemas.microsoft.com/office/drawing/2014/main" id="{2F4EFD27-CB88-8B29-BC71-744776D520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0" y="8820"/>
              <a:ext cx="996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a:extLst>
              <a:ext uri="{FF2B5EF4-FFF2-40B4-BE49-F238E27FC236}">
                <a16:creationId xmlns:a16="http://schemas.microsoft.com/office/drawing/2014/main" id="{2BE4C012-7E08-3D30-875C-35E8294A0B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61498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Picture 3">
            <a:extLst>
              <a:ext uri="{FF2B5EF4-FFF2-40B4-BE49-F238E27FC236}">
                <a16:creationId xmlns:a16="http://schemas.microsoft.com/office/drawing/2014/main" id="{645CC5E9-759D-B750-9C8F-17F4434C51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9250" y="285750"/>
            <a:ext cx="361315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3" descr="msoECB62">
            <a:extLst>
              <a:ext uri="{FF2B5EF4-FFF2-40B4-BE49-F238E27FC236}">
                <a16:creationId xmlns:a16="http://schemas.microsoft.com/office/drawing/2014/main" id="{CA0246E8-6E0E-85EC-42E9-064105DA8B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646" t="7672" r="18903" b="81010"/>
          <a:stretch>
            <a:fillRect/>
          </a:stretch>
        </p:blipFill>
        <p:spPr bwMode="auto">
          <a:xfrm>
            <a:off x="71438" y="571500"/>
            <a:ext cx="904875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5" name="Picture 4" descr="msoECB62">
            <a:extLst>
              <a:ext uri="{FF2B5EF4-FFF2-40B4-BE49-F238E27FC236}">
                <a16:creationId xmlns:a16="http://schemas.microsoft.com/office/drawing/2014/main" id="{9685B7D6-3815-E8DB-E617-F86BDAA0E1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914" t="49872" r="17690" b="37660"/>
          <a:stretch>
            <a:fillRect/>
          </a:stretch>
        </p:blipFill>
        <p:spPr bwMode="auto">
          <a:xfrm>
            <a:off x="0" y="3214688"/>
            <a:ext cx="8572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Box 4">
            <a:extLst>
              <a:ext uri="{FF2B5EF4-FFF2-40B4-BE49-F238E27FC236}">
                <a16:creationId xmlns:a16="http://schemas.microsoft.com/office/drawing/2014/main" id="{3558AF9C-54CE-1A83-55C4-EB5D4B704376}"/>
              </a:ext>
            </a:extLst>
          </p:cNvPr>
          <p:cNvSpPr txBox="1">
            <a:spLocks noChangeArrowheads="1"/>
          </p:cNvSpPr>
          <p:nvPr/>
        </p:nvSpPr>
        <p:spPr bwMode="auto">
          <a:xfrm>
            <a:off x="7821613" y="3214688"/>
            <a:ext cx="13223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t>4 marks</a:t>
            </a:r>
          </a:p>
        </p:txBody>
      </p:sp>
      <p:pic>
        <p:nvPicPr>
          <p:cNvPr id="60419" name="Picture 2">
            <a:extLst>
              <a:ext uri="{FF2B5EF4-FFF2-40B4-BE49-F238E27FC236}">
                <a16:creationId xmlns:a16="http://schemas.microsoft.com/office/drawing/2014/main" id="{F57DA187-A32D-2EB3-13A4-4CD43BD41D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07475" cy="3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1F98DD67-702C-A9E7-C8E4-DF969FE5CF3B}"/>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CDF1B619-205B-8CAC-5FFD-14AAE0D09431}"/>
              </a:ext>
            </a:extLst>
          </p:cNvPr>
          <p:cNvSpPr>
            <a:spLocks noGrp="1"/>
          </p:cNvSpPr>
          <p:nvPr>
            <p:ph type="ftr" sz="quarter" idx="11"/>
          </p:nvPr>
        </p:nvSpPr>
        <p:spPr/>
        <p:txBody>
          <a:bodyPr/>
          <a:lstStyle/>
          <a:p>
            <a:pPr>
              <a:defRPr/>
            </a:pPr>
            <a:r>
              <a:rPr lang="en-GB"/>
              <a:t>Created by Mr.Lafferty Maths Dept</a:t>
            </a:r>
          </a:p>
        </p:txBody>
      </p:sp>
      <p:pic>
        <p:nvPicPr>
          <p:cNvPr id="3078" name="Picture 2" descr="scottishflag">
            <a:extLst>
              <a:ext uri="{FF2B5EF4-FFF2-40B4-BE49-F238E27FC236}">
                <a16:creationId xmlns:a16="http://schemas.microsoft.com/office/drawing/2014/main" id="{F320FA35-7513-D2C1-AAEB-6521970EAC7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3" descr="Office Objects 0572">
            <a:extLst>
              <a:ext uri="{FF2B5EF4-FFF2-40B4-BE49-F238E27FC236}">
                <a16:creationId xmlns:a16="http://schemas.microsoft.com/office/drawing/2014/main" id="{C113AB67-A1D8-2B90-5DD7-26D4B5C933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Text Box 4">
            <a:extLst>
              <a:ext uri="{FF2B5EF4-FFF2-40B4-BE49-F238E27FC236}">
                <a16:creationId xmlns:a16="http://schemas.microsoft.com/office/drawing/2014/main" id="{66EB49E7-33D5-256D-4988-86DBB4913FA9}"/>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3081" name="Text Box 17">
            <a:extLst>
              <a:ext uri="{FF2B5EF4-FFF2-40B4-BE49-F238E27FC236}">
                <a16:creationId xmlns:a16="http://schemas.microsoft.com/office/drawing/2014/main" id="{E467DEF4-A7A4-95E0-F78B-F38945F2A29B}"/>
              </a:ext>
            </a:extLst>
          </p:cNvPr>
          <p:cNvSpPr txBox="1">
            <a:spLocks noChangeArrowheads="1"/>
          </p:cNvSpPr>
          <p:nvPr/>
        </p:nvSpPr>
        <p:spPr bwMode="auto">
          <a:xfrm>
            <a:off x="1050925" y="2154238"/>
            <a:ext cx="5829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u="sng"/>
              <a:t>Ex</a:t>
            </a:r>
            <a:r>
              <a:rPr lang="en-GB" altLang="en-US"/>
              <a:t> : 	What is the best deal for Petrol.</a:t>
            </a:r>
          </a:p>
        </p:txBody>
      </p:sp>
      <p:sp>
        <p:nvSpPr>
          <p:cNvPr id="30" name="Cloud 29">
            <a:extLst>
              <a:ext uri="{FF2B5EF4-FFF2-40B4-BE49-F238E27FC236}">
                <a16:creationId xmlns:a16="http://schemas.microsoft.com/office/drawing/2014/main" id="{646BFCE5-C841-4581-8C55-E037524BCBFB}"/>
              </a:ext>
            </a:extLst>
          </p:cNvPr>
          <p:cNvSpPr/>
          <p:nvPr/>
        </p:nvSpPr>
        <p:spPr bwMode="auto">
          <a:xfrm>
            <a:off x="471488" y="2963863"/>
            <a:ext cx="6080125" cy="330993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dirty="0">
                <a:solidFill>
                  <a:srgbClr val="080808"/>
                </a:solidFill>
                <a:latin typeface="Comic Sans MS" pitchFamily="66" charset="0"/>
              </a:rPr>
              <a:t>Deal 1- Proportion method</a:t>
            </a:r>
          </a:p>
          <a:p>
            <a:pPr algn="ctr">
              <a:defRPr/>
            </a:pPr>
            <a:r>
              <a:rPr lang="en-GB" dirty="0">
                <a:solidFill>
                  <a:schemeClr val="bg1">
                    <a:lumMod val="50000"/>
                  </a:schemeClr>
                </a:solidFill>
                <a:latin typeface="Comic Sans MS" pitchFamily="66" charset="0"/>
              </a:rPr>
              <a:t>    l</a:t>
            </a:r>
            <a:r>
              <a:rPr lang="en-GB" dirty="0">
                <a:solidFill>
                  <a:srgbClr val="080808"/>
                </a:solidFill>
                <a:latin typeface="Comic Sans MS" pitchFamily="66" charset="0"/>
              </a:rPr>
              <a:t>		</a:t>
            </a:r>
            <a:r>
              <a:rPr lang="en-GB" dirty="0">
                <a:solidFill>
                  <a:srgbClr val="FFFF00"/>
                </a:solidFill>
                <a:sym typeface="Wingdings" pitchFamily="2" charset="2"/>
              </a:rPr>
              <a:t> </a:t>
            </a:r>
            <a:r>
              <a:rPr lang="en-GB" dirty="0">
                <a:solidFill>
                  <a:schemeClr val="bg1">
                    <a:lumMod val="50000"/>
                  </a:schemeClr>
                </a:solidFill>
                <a:latin typeface="Comic Sans MS" pitchFamily="66" charset="0"/>
              </a:rPr>
              <a:t>£</a:t>
            </a:r>
          </a:p>
          <a:p>
            <a:pPr algn="ctr">
              <a:defRPr/>
            </a:pPr>
            <a:r>
              <a:rPr lang="en-GB" dirty="0">
                <a:solidFill>
                  <a:schemeClr val="bg1">
                    <a:lumMod val="50000"/>
                  </a:schemeClr>
                </a:solidFill>
                <a:latin typeface="Comic Sans MS" pitchFamily="66" charset="0"/>
              </a:rPr>
              <a:t>  60 </a:t>
            </a:r>
            <a:r>
              <a:rPr lang="en-GB" dirty="0">
                <a:solidFill>
                  <a:srgbClr val="080808"/>
                </a:solidFill>
                <a:latin typeface="Comic Sans MS" pitchFamily="66" charset="0"/>
              </a:rPr>
              <a:t>	</a:t>
            </a:r>
            <a:r>
              <a:rPr lang="en-GB" dirty="0">
                <a:solidFill>
                  <a:srgbClr val="080808"/>
                </a:solidFill>
                <a:latin typeface="Comic Sans MS" pitchFamily="66" charset="0"/>
                <a:sym typeface="Wingdings"/>
              </a:rPr>
              <a:t></a:t>
            </a:r>
            <a:r>
              <a:rPr lang="en-GB" dirty="0">
                <a:solidFill>
                  <a:srgbClr val="080808"/>
                </a:solidFill>
                <a:latin typeface="Comic Sans MS" pitchFamily="66" charset="0"/>
              </a:rPr>
              <a:t>	65.40</a:t>
            </a:r>
          </a:p>
          <a:p>
            <a:pPr>
              <a:defRPr/>
            </a:pPr>
            <a:r>
              <a:rPr lang="en-GB" dirty="0">
                <a:solidFill>
                  <a:srgbClr val="080808"/>
                </a:solidFill>
                <a:latin typeface="Comic Sans MS" pitchFamily="66" charset="0"/>
              </a:rPr>
              <a:t>           1	</a:t>
            </a:r>
          </a:p>
          <a:p>
            <a:pPr algn="ctr">
              <a:defRPr/>
            </a:pPr>
            <a:endParaRPr lang="en-GB" dirty="0">
              <a:solidFill>
                <a:srgbClr val="080808"/>
              </a:solidFill>
              <a:latin typeface="Comic Sans MS" pitchFamily="66" charset="0"/>
            </a:endParaRPr>
          </a:p>
          <a:p>
            <a:pPr algn="ctr">
              <a:defRPr/>
            </a:pPr>
            <a:endParaRPr lang="en-GB" dirty="0">
              <a:solidFill>
                <a:srgbClr val="080808"/>
              </a:solidFill>
              <a:latin typeface="Comic Sans MS" pitchFamily="66" charset="0"/>
            </a:endParaRPr>
          </a:p>
        </p:txBody>
      </p:sp>
      <p:sp>
        <p:nvSpPr>
          <p:cNvPr id="31" name="Cloud 30">
            <a:extLst>
              <a:ext uri="{FF2B5EF4-FFF2-40B4-BE49-F238E27FC236}">
                <a16:creationId xmlns:a16="http://schemas.microsoft.com/office/drawing/2014/main" id="{75B4C89E-E0EE-DD50-D16D-E2617027FB11}"/>
              </a:ext>
            </a:extLst>
          </p:cNvPr>
          <p:cNvSpPr/>
          <p:nvPr/>
        </p:nvSpPr>
        <p:spPr>
          <a:xfrm>
            <a:off x="0" y="354013"/>
            <a:ext cx="3106738" cy="153828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Are we expecting more or less</a:t>
            </a:r>
          </a:p>
        </p:txBody>
      </p:sp>
      <p:sp>
        <p:nvSpPr>
          <p:cNvPr id="32" name="Rectangle 31">
            <a:extLst>
              <a:ext uri="{FF2B5EF4-FFF2-40B4-BE49-F238E27FC236}">
                <a16:creationId xmlns:a16="http://schemas.microsoft.com/office/drawing/2014/main" id="{D3F715F7-C53B-134E-323C-71F74B9C8BD1}"/>
              </a:ext>
            </a:extLst>
          </p:cNvPr>
          <p:cNvSpPr>
            <a:spLocks noChangeArrowheads="1"/>
          </p:cNvSpPr>
          <p:nvPr/>
        </p:nvSpPr>
        <p:spPr bwMode="auto">
          <a:xfrm>
            <a:off x="922338" y="4487863"/>
            <a:ext cx="10525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080808"/>
                </a:solidFill>
              </a:rPr>
              <a:t>(less) </a:t>
            </a:r>
            <a:endParaRPr lang="en-GB" altLang="en-US"/>
          </a:p>
        </p:txBody>
      </p:sp>
      <p:graphicFrame>
        <p:nvGraphicFramePr>
          <p:cNvPr id="33" name="Object 30">
            <a:extLst>
              <a:ext uri="{FF2B5EF4-FFF2-40B4-BE49-F238E27FC236}">
                <a16:creationId xmlns:a16="http://schemas.microsoft.com/office/drawing/2014/main" id="{034CDECB-AB83-6B74-9F5E-FBAFCD00AE9A}"/>
              </a:ext>
            </a:extLst>
          </p:cNvPr>
          <p:cNvGraphicFramePr>
            <a:graphicFrameLocks noChangeAspect="1"/>
          </p:cNvGraphicFramePr>
          <p:nvPr/>
        </p:nvGraphicFramePr>
        <p:xfrm>
          <a:off x="2778125" y="4640263"/>
          <a:ext cx="1616075" cy="844550"/>
        </p:xfrm>
        <a:graphic>
          <a:graphicData uri="http://schemas.openxmlformats.org/presentationml/2006/ole">
            <mc:AlternateContent xmlns:mc="http://schemas.openxmlformats.org/markup-compatibility/2006">
              <mc:Choice xmlns:v="urn:schemas-microsoft-com:vml" Requires="v">
                <p:oleObj name="Equation" r:id="rId4" imgW="583920" imgH="304560" progId="Equation.DSMT4">
                  <p:embed/>
                </p:oleObj>
              </mc:Choice>
              <mc:Fallback>
                <p:oleObj name="Equation" r:id="rId4" imgW="583920" imgH="304560" progId="Equation.DSMT4">
                  <p:embed/>
                  <p:pic>
                    <p:nvPicPr>
                      <p:cNvPr id="0" name="Object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8125" y="4640263"/>
                        <a:ext cx="1616075"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 name="Object 31">
            <a:extLst>
              <a:ext uri="{FF2B5EF4-FFF2-40B4-BE49-F238E27FC236}">
                <a16:creationId xmlns:a16="http://schemas.microsoft.com/office/drawing/2014/main" id="{4CC96451-0B07-872C-F00F-65FD7D2FE67D}"/>
              </a:ext>
            </a:extLst>
          </p:cNvPr>
          <p:cNvGraphicFramePr>
            <a:graphicFrameLocks noChangeAspect="1"/>
          </p:cNvGraphicFramePr>
          <p:nvPr/>
        </p:nvGraphicFramePr>
        <p:xfrm>
          <a:off x="4435475" y="4835525"/>
          <a:ext cx="911225" cy="454025"/>
        </p:xfrm>
        <a:graphic>
          <a:graphicData uri="http://schemas.openxmlformats.org/presentationml/2006/ole">
            <mc:AlternateContent xmlns:mc="http://schemas.openxmlformats.org/markup-compatibility/2006">
              <mc:Choice xmlns:v="urn:schemas-microsoft-com:vml" Requires="v">
                <p:oleObj name="Equation" r:id="rId6" imgW="304560" imgH="152280" progId="Equation.DSMT4">
                  <p:embed/>
                </p:oleObj>
              </mc:Choice>
              <mc:Fallback>
                <p:oleObj name="Equation" r:id="rId6" imgW="304560" imgH="152280" progId="Equation.DSMT4">
                  <p:embed/>
                  <p:pic>
                    <p:nvPicPr>
                      <p:cNvPr id="0" name="Object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5475" y="4835525"/>
                        <a:ext cx="9112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85" name="Rectangle 10">
            <a:extLst>
              <a:ext uri="{FF2B5EF4-FFF2-40B4-BE49-F238E27FC236}">
                <a16:creationId xmlns:a16="http://schemas.microsoft.com/office/drawing/2014/main" id="{E06FAEA2-1BCB-1252-C13C-80D89A84F7BF}"/>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Money Management</a:t>
            </a:r>
          </a:p>
        </p:txBody>
      </p:sp>
      <p:graphicFrame>
        <p:nvGraphicFramePr>
          <p:cNvPr id="25" name="Table 24">
            <a:extLst>
              <a:ext uri="{FF2B5EF4-FFF2-40B4-BE49-F238E27FC236}">
                <a16:creationId xmlns:a16="http://schemas.microsoft.com/office/drawing/2014/main" id="{D52125FC-41CC-2E48-7BFD-6FE88CEC75DC}"/>
              </a:ext>
            </a:extLst>
          </p:cNvPr>
          <p:cNvGraphicFramePr>
            <a:graphicFrameLocks noGrp="1"/>
          </p:cNvGraphicFramePr>
          <p:nvPr/>
        </p:nvGraphicFramePr>
        <p:xfrm>
          <a:off x="6315075" y="2952750"/>
          <a:ext cx="2828925" cy="1112838"/>
        </p:xfrm>
        <a:graphic>
          <a:graphicData uri="http://schemas.openxmlformats.org/drawingml/2006/table">
            <a:tbl>
              <a:tblPr firstRow="1" bandRow="1">
                <a:tableStyleId>{5C22544A-7EE6-4342-B048-85BDC9FD1C3A}</a:tableStyleId>
              </a:tblPr>
              <a:tblGrid>
                <a:gridCol w="1414463">
                  <a:extLst>
                    <a:ext uri="{9D8B030D-6E8A-4147-A177-3AD203B41FA5}">
                      <a16:colId xmlns:a16="http://schemas.microsoft.com/office/drawing/2014/main" val="20000"/>
                    </a:ext>
                  </a:extLst>
                </a:gridCol>
                <a:gridCol w="1414463">
                  <a:extLst>
                    <a:ext uri="{9D8B030D-6E8A-4147-A177-3AD203B41FA5}">
                      <a16:colId xmlns:a16="http://schemas.microsoft.com/office/drawing/2014/main" val="20001"/>
                    </a:ext>
                  </a:extLst>
                </a:gridCol>
              </a:tblGrid>
              <a:tr h="370946">
                <a:tc>
                  <a:txBody>
                    <a:bodyPr/>
                    <a:lstStyle/>
                    <a:p>
                      <a:pPr algn="ctr"/>
                      <a:r>
                        <a:rPr lang="en-GB" sz="1800" b="0" dirty="0">
                          <a:solidFill>
                            <a:schemeClr val="tx1"/>
                          </a:solidFill>
                          <a:latin typeface="Comic Sans MS" pitchFamily="66" charset="0"/>
                        </a:rPr>
                        <a:t>Deal</a:t>
                      </a:r>
                      <a:r>
                        <a:rPr lang="en-GB" sz="1800" b="0" baseline="0" dirty="0">
                          <a:solidFill>
                            <a:schemeClr val="tx1"/>
                          </a:solidFill>
                          <a:latin typeface="Comic Sans MS" pitchFamily="66" charset="0"/>
                        </a:rPr>
                        <a:t> 1</a:t>
                      </a:r>
                      <a:endParaRPr lang="en-GB" sz="1800" b="0" dirty="0">
                        <a:solidFill>
                          <a:schemeClr val="tx1"/>
                        </a:solidFill>
                        <a:latin typeface="Comic Sans MS" pitchFamily="66" charset="0"/>
                      </a:endParaRP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chemeClr val="tx1"/>
                          </a:solidFill>
                          <a:latin typeface="Comic Sans MS" pitchFamily="66" charset="0"/>
                        </a:rPr>
                        <a:t>Deal 2</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946">
                <a:tc>
                  <a:txBody>
                    <a:bodyPr/>
                    <a:lstStyle/>
                    <a:p>
                      <a:pPr algn="ctr"/>
                      <a:r>
                        <a:rPr lang="en-GB" sz="1800" b="0" dirty="0">
                          <a:solidFill>
                            <a:schemeClr val="tx1"/>
                          </a:solidFill>
                          <a:latin typeface="Comic Sans MS" pitchFamily="66" charset="0"/>
                        </a:rPr>
                        <a:t>60 litres</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chemeClr val="tx1"/>
                          </a:solidFill>
                          <a:latin typeface="Comic Sans MS" pitchFamily="66" charset="0"/>
                        </a:rPr>
                        <a:t>38 litres</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946">
                <a:tc>
                  <a:txBody>
                    <a:bodyPr/>
                    <a:lstStyle/>
                    <a:p>
                      <a:pPr algn="ctr"/>
                      <a:r>
                        <a:rPr lang="en-GB" sz="1800" b="0" dirty="0">
                          <a:solidFill>
                            <a:schemeClr val="tx1"/>
                          </a:solidFill>
                          <a:latin typeface="Comic Sans MS" pitchFamily="66" charset="0"/>
                        </a:rPr>
                        <a:t>£65.40</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chemeClr val="tx1"/>
                          </a:solidFill>
                          <a:latin typeface="Comic Sans MS" pitchFamily="66" charset="0"/>
                        </a:rPr>
                        <a:t>£40.66</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
                                            <p:bg/>
                                          </p:spTgt>
                                        </p:tgtEl>
                                        <p:attrNameLst>
                                          <p:attrName>style.visibility</p:attrName>
                                        </p:attrNameLst>
                                      </p:cBhvr>
                                      <p:to>
                                        <p:strVal val="visible"/>
                                      </p:to>
                                    </p:set>
                                    <p:anim calcmode="lin" valueType="num">
                                      <p:cBhvr additive="base">
                                        <p:cTn id="7" dur="500" fill="hold"/>
                                        <p:tgtEl>
                                          <p:spTgt spid="3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
                                            <p:bg/>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7" presetClass="entr" presetSubtype="0" fill="hold" nodeType="afterEffect">
                                  <p:stCondLst>
                                    <p:cond delay="0"/>
                                  </p:stCondLst>
                                  <p:iterate type="lt">
                                    <p:tmPct val="50000"/>
                                  </p:iterate>
                                  <p:childTnLst>
                                    <p:set>
                                      <p:cBhvr>
                                        <p:cTn id="11" dur="1" fill="hold">
                                          <p:stCondLst>
                                            <p:cond delay="0"/>
                                          </p:stCondLst>
                                        </p:cTn>
                                        <p:tgtEl>
                                          <p:spTgt spid="30">
                                            <p:txEl>
                                              <p:pRg st="0" end="0"/>
                                            </p:txEl>
                                          </p:spTgt>
                                        </p:tgtEl>
                                        <p:attrNameLst>
                                          <p:attrName>style.visibility</p:attrName>
                                        </p:attrNameLst>
                                      </p:cBhvr>
                                      <p:to>
                                        <p:strVal val="visible"/>
                                      </p:to>
                                    </p:set>
                                    <p:anim calcmode="discrete" valueType="clr">
                                      <p:cBhvr override="childStyle">
                                        <p:cTn id="12" dur="80"/>
                                        <p:tgtEl>
                                          <p:spTgt spid="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0">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30">
                                            <p:txEl>
                                              <p:pRg st="0" end="0"/>
                                            </p:txEl>
                                          </p:spTgt>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30">
                                            <p:txEl>
                                              <p:pRg st="1" end="1"/>
                                            </p:txEl>
                                          </p:spTgt>
                                        </p:tgtEl>
                                        <p:attrNameLst>
                                          <p:attrName>style.visibility</p:attrName>
                                        </p:attrNameLst>
                                      </p:cBhvr>
                                      <p:to>
                                        <p:strVal val="visible"/>
                                      </p:to>
                                    </p:set>
                                    <p:anim calcmode="discrete" valueType="clr">
                                      <p:cBhvr override="childStyle">
                                        <p:cTn id="19" dur="80"/>
                                        <p:tgtEl>
                                          <p:spTgt spid="3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0">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30">
                                            <p:txEl>
                                              <p:pRg st="1" end="1"/>
                                            </p:txEl>
                                          </p:spTgt>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30">
                                            <p:txEl>
                                              <p:pRg st="2" end="2"/>
                                            </p:txEl>
                                          </p:spTgt>
                                        </p:tgtEl>
                                        <p:attrNameLst>
                                          <p:attrName>style.visibility</p:attrName>
                                        </p:attrNameLst>
                                      </p:cBhvr>
                                      <p:to>
                                        <p:strVal val="visible"/>
                                      </p:to>
                                    </p:set>
                                    <p:anim calcmode="discrete" valueType="clr">
                                      <p:cBhvr override="childStyle">
                                        <p:cTn id="26" dur="80"/>
                                        <p:tgtEl>
                                          <p:spTgt spid="3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0">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30">
                                            <p:txEl>
                                              <p:pRg st="2" end="2"/>
                                            </p:txEl>
                                          </p:spTgt>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30">
                                            <p:txEl>
                                              <p:pRg st="3" end="3"/>
                                            </p:txEl>
                                          </p:spTgt>
                                        </p:tgtEl>
                                        <p:attrNameLst>
                                          <p:attrName>style.visibility</p:attrName>
                                        </p:attrNameLst>
                                      </p:cBhvr>
                                      <p:to>
                                        <p:strVal val="visible"/>
                                      </p:to>
                                    </p:set>
                                    <p:anim calcmode="discrete" valueType="clr">
                                      <p:cBhvr override="childStyle">
                                        <p:cTn id="33" dur="80"/>
                                        <p:tgtEl>
                                          <p:spTgt spid="30">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0">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30">
                                            <p:txEl>
                                              <p:pRg st="3" end="3"/>
                                            </p:txEl>
                                          </p:spTgt>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additive="base">
                                        <p:cTn id="40" dur="500" fill="hold"/>
                                        <p:tgtEl>
                                          <p:spTgt spid="31"/>
                                        </p:tgtEl>
                                        <p:attrNameLst>
                                          <p:attrName>ppt_x</p:attrName>
                                        </p:attrNameLst>
                                      </p:cBhvr>
                                      <p:tavLst>
                                        <p:tav tm="0">
                                          <p:val>
                                            <p:strVal val="0-#ppt_w/2"/>
                                          </p:val>
                                        </p:tav>
                                        <p:tav tm="100000">
                                          <p:val>
                                            <p:strVal val="#ppt_x"/>
                                          </p:val>
                                        </p:tav>
                                      </p:tavLst>
                                    </p:anim>
                                    <p:anim calcmode="lin" valueType="num">
                                      <p:cBhvr additive="base">
                                        <p:cTn id="41"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nodeType="clickEffect">
                                  <p:stCondLst>
                                    <p:cond delay="0"/>
                                  </p:stCondLst>
                                  <p:iterate type="lt">
                                    <p:tmPct val="50000"/>
                                  </p:iterate>
                                  <p:childTnLst>
                                    <p:set>
                                      <p:cBhvr>
                                        <p:cTn id="45" dur="1" fill="hold">
                                          <p:stCondLst>
                                            <p:cond delay="0"/>
                                          </p:stCondLst>
                                        </p:cTn>
                                        <p:tgtEl>
                                          <p:spTgt spid="32"/>
                                        </p:tgtEl>
                                        <p:attrNameLst>
                                          <p:attrName>style.visibility</p:attrName>
                                        </p:attrNameLst>
                                      </p:cBhvr>
                                      <p:to>
                                        <p:strVal val="visible"/>
                                      </p:to>
                                    </p:set>
                                    <p:anim calcmode="discrete" valueType="clr">
                                      <p:cBhvr override="childStyle">
                                        <p:cTn id="46" dur="80"/>
                                        <p:tgtEl>
                                          <p:spTgt spid="32"/>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32"/>
                                        </p:tgtEl>
                                        <p:attrNameLst>
                                          <p:attrName>fillcolor</p:attrName>
                                        </p:attrNameLst>
                                      </p:cBhvr>
                                      <p:tavLst>
                                        <p:tav tm="0">
                                          <p:val>
                                            <p:clrVal>
                                              <a:schemeClr val="accent2"/>
                                            </p:clrVal>
                                          </p:val>
                                        </p:tav>
                                        <p:tav tm="50000">
                                          <p:val>
                                            <p:clrVal>
                                              <a:schemeClr val="hlink"/>
                                            </p:clrVal>
                                          </p:val>
                                        </p:tav>
                                      </p:tavLst>
                                    </p:anim>
                                    <p:set>
                                      <p:cBhvr>
                                        <p:cTn id="48" dur="80"/>
                                        <p:tgtEl>
                                          <p:spTgt spid="32"/>
                                        </p:tgtEl>
                                        <p:attrNameLst>
                                          <p:attrName>fill.type</p:attrName>
                                        </p:attrNameLst>
                                      </p:cBhvr>
                                      <p:to>
                                        <p:strVal val="solid"/>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500"/>
                                        <p:tgtEl>
                                          <p:spTgt spid="3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left)">
                                      <p:cBhvr>
                                        <p:cTn id="5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bldLvl="3" animBg="1"/>
      <p:bldP spid="31" grpId="0" animBg="1"/>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45F5ECC8-590E-31AA-ECFC-9581B36C017F}"/>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2E0EFAFC-07D7-9FB0-F4AC-634823C915E2}"/>
              </a:ext>
            </a:extLst>
          </p:cNvPr>
          <p:cNvSpPr>
            <a:spLocks noGrp="1"/>
          </p:cNvSpPr>
          <p:nvPr>
            <p:ph type="ftr" sz="quarter" idx="11"/>
          </p:nvPr>
        </p:nvSpPr>
        <p:spPr/>
        <p:txBody>
          <a:bodyPr/>
          <a:lstStyle/>
          <a:p>
            <a:pPr>
              <a:defRPr/>
            </a:pPr>
            <a:r>
              <a:rPr lang="en-GB"/>
              <a:t>Created by Mr.Lafferty Maths Dept</a:t>
            </a:r>
          </a:p>
        </p:txBody>
      </p:sp>
      <p:pic>
        <p:nvPicPr>
          <p:cNvPr id="4102" name="Picture 2" descr="scottishflag">
            <a:extLst>
              <a:ext uri="{FF2B5EF4-FFF2-40B4-BE49-F238E27FC236}">
                <a16:creationId xmlns:a16="http://schemas.microsoft.com/office/drawing/2014/main" id="{E4E24C76-A78A-F837-362A-9D1F8D2F595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3" descr="Office Objects 0572">
            <a:extLst>
              <a:ext uri="{FF2B5EF4-FFF2-40B4-BE49-F238E27FC236}">
                <a16:creationId xmlns:a16="http://schemas.microsoft.com/office/drawing/2014/main" id="{F274EE8E-0B53-45DF-CFF7-9C5C0FAC69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Text Box 4">
            <a:extLst>
              <a:ext uri="{FF2B5EF4-FFF2-40B4-BE49-F238E27FC236}">
                <a16:creationId xmlns:a16="http://schemas.microsoft.com/office/drawing/2014/main" id="{D91BE8C2-85E1-B62E-9E44-588FDB29DC12}"/>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4105" name="Text Box 17">
            <a:extLst>
              <a:ext uri="{FF2B5EF4-FFF2-40B4-BE49-F238E27FC236}">
                <a16:creationId xmlns:a16="http://schemas.microsoft.com/office/drawing/2014/main" id="{D7E3CA7C-A70C-2543-303C-88D1BC8CA8DF}"/>
              </a:ext>
            </a:extLst>
          </p:cNvPr>
          <p:cNvSpPr txBox="1">
            <a:spLocks noChangeArrowheads="1"/>
          </p:cNvSpPr>
          <p:nvPr/>
        </p:nvSpPr>
        <p:spPr bwMode="auto">
          <a:xfrm>
            <a:off x="1050925" y="2154238"/>
            <a:ext cx="5829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u="sng"/>
              <a:t>Ex</a:t>
            </a:r>
            <a:r>
              <a:rPr lang="en-GB" altLang="en-US"/>
              <a:t> : 	What is the best deal for Petrol.</a:t>
            </a:r>
          </a:p>
        </p:txBody>
      </p:sp>
      <p:sp>
        <p:nvSpPr>
          <p:cNvPr id="30" name="Cloud 29">
            <a:extLst>
              <a:ext uri="{FF2B5EF4-FFF2-40B4-BE49-F238E27FC236}">
                <a16:creationId xmlns:a16="http://schemas.microsoft.com/office/drawing/2014/main" id="{8FB7BB03-2F32-62FA-C991-57DEC0E80347}"/>
              </a:ext>
            </a:extLst>
          </p:cNvPr>
          <p:cNvSpPr/>
          <p:nvPr/>
        </p:nvSpPr>
        <p:spPr bwMode="auto">
          <a:xfrm>
            <a:off x="471488" y="2963863"/>
            <a:ext cx="6080125" cy="330993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dirty="0">
                <a:solidFill>
                  <a:srgbClr val="080808"/>
                </a:solidFill>
                <a:latin typeface="Comic Sans MS" pitchFamily="66" charset="0"/>
              </a:rPr>
              <a:t>Deal 2 - Proportion method</a:t>
            </a:r>
          </a:p>
          <a:p>
            <a:pPr algn="ctr">
              <a:defRPr/>
            </a:pPr>
            <a:r>
              <a:rPr lang="en-GB" dirty="0">
                <a:solidFill>
                  <a:schemeClr val="bg1">
                    <a:lumMod val="50000"/>
                  </a:schemeClr>
                </a:solidFill>
                <a:latin typeface="Comic Sans MS" pitchFamily="66" charset="0"/>
              </a:rPr>
              <a:t>    l</a:t>
            </a:r>
            <a:r>
              <a:rPr lang="en-GB" dirty="0">
                <a:solidFill>
                  <a:srgbClr val="080808"/>
                </a:solidFill>
                <a:latin typeface="Comic Sans MS" pitchFamily="66" charset="0"/>
              </a:rPr>
              <a:t>		</a:t>
            </a:r>
            <a:r>
              <a:rPr lang="en-GB" dirty="0">
                <a:solidFill>
                  <a:srgbClr val="FFFF00"/>
                </a:solidFill>
                <a:sym typeface="Wingdings" pitchFamily="2" charset="2"/>
              </a:rPr>
              <a:t> </a:t>
            </a:r>
            <a:r>
              <a:rPr lang="en-GB" dirty="0">
                <a:solidFill>
                  <a:schemeClr val="bg1">
                    <a:lumMod val="50000"/>
                  </a:schemeClr>
                </a:solidFill>
                <a:latin typeface="Comic Sans MS" pitchFamily="66" charset="0"/>
              </a:rPr>
              <a:t>£</a:t>
            </a:r>
          </a:p>
          <a:p>
            <a:pPr algn="ctr">
              <a:defRPr/>
            </a:pPr>
            <a:r>
              <a:rPr lang="en-GB" dirty="0">
                <a:solidFill>
                  <a:schemeClr val="bg1">
                    <a:lumMod val="50000"/>
                  </a:schemeClr>
                </a:solidFill>
                <a:latin typeface="Comic Sans MS" pitchFamily="66" charset="0"/>
              </a:rPr>
              <a:t>  38 </a:t>
            </a:r>
            <a:r>
              <a:rPr lang="en-GB" dirty="0">
                <a:solidFill>
                  <a:srgbClr val="080808"/>
                </a:solidFill>
                <a:latin typeface="Comic Sans MS" pitchFamily="66" charset="0"/>
              </a:rPr>
              <a:t>	</a:t>
            </a:r>
            <a:r>
              <a:rPr lang="en-GB" dirty="0">
                <a:solidFill>
                  <a:srgbClr val="080808"/>
                </a:solidFill>
                <a:latin typeface="Comic Sans MS" pitchFamily="66" charset="0"/>
                <a:sym typeface="Wingdings"/>
              </a:rPr>
              <a:t></a:t>
            </a:r>
            <a:r>
              <a:rPr lang="en-GB" dirty="0">
                <a:solidFill>
                  <a:srgbClr val="080808"/>
                </a:solidFill>
                <a:latin typeface="Comic Sans MS" pitchFamily="66" charset="0"/>
              </a:rPr>
              <a:t>	40.66</a:t>
            </a:r>
          </a:p>
          <a:p>
            <a:pPr>
              <a:defRPr/>
            </a:pPr>
            <a:r>
              <a:rPr lang="en-GB" dirty="0">
                <a:solidFill>
                  <a:srgbClr val="080808"/>
                </a:solidFill>
                <a:latin typeface="Comic Sans MS" pitchFamily="66" charset="0"/>
              </a:rPr>
              <a:t>           1	</a:t>
            </a:r>
          </a:p>
          <a:p>
            <a:pPr algn="ctr">
              <a:defRPr/>
            </a:pPr>
            <a:endParaRPr lang="en-GB" dirty="0">
              <a:solidFill>
                <a:srgbClr val="080808"/>
              </a:solidFill>
              <a:latin typeface="Comic Sans MS" pitchFamily="66" charset="0"/>
            </a:endParaRPr>
          </a:p>
          <a:p>
            <a:pPr algn="ctr">
              <a:defRPr/>
            </a:pPr>
            <a:endParaRPr lang="en-GB" dirty="0">
              <a:solidFill>
                <a:srgbClr val="080808"/>
              </a:solidFill>
              <a:latin typeface="Comic Sans MS" pitchFamily="66" charset="0"/>
            </a:endParaRPr>
          </a:p>
        </p:txBody>
      </p:sp>
      <p:sp>
        <p:nvSpPr>
          <p:cNvPr id="31" name="Cloud 30">
            <a:extLst>
              <a:ext uri="{FF2B5EF4-FFF2-40B4-BE49-F238E27FC236}">
                <a16:creationId xmlns:a16="http://schemas.microsoft.com/office/drawing/2014/main" id="{D06DC130-846F-DC97-37A9-8859A6A5C105}"/>
              </a:ext>
            </a:extLst>
          </p:cNvPr>
          <p:cNvSpPr/>
          <p:nvPr/>
        </p:nvSpPr>
        <p:spPr>
          <a:xfrm>
            <a:off x="0" y="354013"/>
            <a:ext cx="3106738" cy="153828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Are we expecting more or less</a:t>
            </a:r>
          </a:p>
        </p:txBody>
      </p:sp>
      <p:sp>
        <p:nvSpPr>
          <p:cNvPr id="32" name="Rectangle 31">
            <a:extLst>
              <a:ext uri="{FF2B5EF4-FFF2-40B4-BE49-F238E27FC236}">
                <a16:creationId xmlns:a16="http://schemas.microsoft.com/office/drawing/2014/main" id="{354BE50F-C404-9D67-EC8E-85DE69955CBB}"/>
              </a:ext>
            </a:extLst>
          </p:cNvPr>
          <p:cNvSpPr>
            <a:spLocks noChangeArrowheads="1"/>
          </p:cNvSpPr>
          <p:nvPr/>
        </p:nvSpPr>
        <p:spPr bwMode="auto">
          <a:xfrm>
            <a:off x="922338" y="4487863"/>
            <a:ext cx="10525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080808"/>
                </a:solidFill>
              </a:rPr>
              <a:t>(less) </a:t>
            </a:r>
            <a:endParaRPr lang="en-GB" altLang="en-US"/>
          </a:p>
        </p:txBody>
      </p:sp>
      <p:graphicFrame>
        <p:nvGraphicFramePr>
          <p:cNvPr id="33" name="Object 30">
            <a:extLst>
              <a:ext uri="{FF2B5EF4-FFF2-40B4-BE49-F238E27FC236}">
                <a16:creationId xmlns:a16="http://schemas.microsoft.com/office/drawing/2014/main" id="{DB8042DC-73F0-0F80-AA41-E2C65BB783C6}"/>
              </a:ext>
            </a:extLst>
          </p:cNvPr>
          <p:cNvGraphicFramePr>
            <a:graphicFrameLocks noChangeAspect="1"/>
          </p:cNvGraphicFramePr>
          <p:nvPr/>
        </p:nvGraphicFramePr>
        <p:xfrm>
          <a:off x="2795588" y="4640263"/>
          <a:ext cx="1581150" cy="844550"/>
        </p:xfrm>
        <a:graphic>
          <a:graphicData uri="http://schemas.openxmlformats.org/presentationml/2006/ole">
            <mc:AlternateContent xmlns:mc="http://schemas.openxmlformats.org/markup-compatibility/2006">
              <mc:Choice xmlns:v="urn:schemas-microsoft-com:vml" Requires="v">
                <p:oleObj name="Equation" r:id="rId4" imgW="571320" imgH="304560" progId="Equation.DSMT4">
                  <p:embed/>
                </p:oleObj>
              </mc:Choice>
              <mc:Fallback>
                <p:oleObj name="Equation" r:id="rId4" imgW="571320" imgH="304560" progId="Equation.DSMT4">
                  <p:embed/>
                  <p:pic>
                    <p:nvPicPr>
                      <p:cNvPr id="0" name="Object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5588" y="4640263"/>
                        <a:ext cx="1581150"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 name="Object 31">
            <a:extLst>
              <a:ext uri="{FF2B5EF4-FFF2-40B4-BE49-F238E27FC236}">
                <a16:creationId xmlns:a16="http://schemas.microsoft.com/office/drawing/2014/main" id="{77D42EBA-EEC8-7DE5-95FB-3D94E12438C0}"/>
              </a:ext>
            </a:extLst>
          </p:cNvPr>
          <p:cNvGraphicFramePr>
            <a:graphicFrameLocks noChangeAspect="1"/>
          </p:cNvGraphicFramePr>
          <p:nvPr/>
        </p:nvGraphicFramePr>
        <p:xfrm>
          <a:off x="4435475" y="4835525"/>
          <a:ext cx="911225" cy="454025"/>
        </p:xfrm>
        <a:graphic>
          <a:graphicData uri="http://schemas.openxmlformats.org/presentationml/2006/ole">
            <mc:AlternateContent xmlns:mc="http://schemas.openxmlformats.org/markup-compatibility/2006">
              <mc:Choice xmlns:v="urn:schemas-microsoft-com:vml" Requires="v">
                <p:oleObj name="Equation" r:id="rId6" imgW="304560" imgH="152280" progId="Equation.DSMT4">
                  <p:embed/>
                </p:oleObj>
              </mc:Choice>
              <mc:Fallback>
                <p:oleObj name="Equation" r:id="rId6" imgW="304560" imgH="152280" progId="Equation.DSMT4">
                  <p:embed/>
                  <p:pic>
                    <p:nvPicPr>
                      <p:cNvPr id="0" name="Object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5475" y="4835525"/>
                        <a:ext cx="9112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09" name="Rectangle 10">
            <a:extLst>
              <a:ext uri="{FF2B5EF4-FFF2-40B4-BE49-F238E27FC236}">
                <a16:creationId xmlns:a16="http://schemas.microsoft.com/office/drawing/2014/main" id="{F267B8F4-11CE-3094-E54B-71E52B22B1FA}"/>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Money Management</a:t>
            </a:r>
          </a:p>
        </p:txBody>
      </p:sp>
      <p:graphicFrame>
        <p:nvGraphicFramePr>
          <p:cNvPr id="25" name="Table 24">
            <a:extLst>
              <a:ext uri="{FF2B5EF4-FFF2-40B4-BE49-F238E27FC236}">
                <a16:creationId xmlns:a16="http://schemas.microsoft.com/office/drawing/2014/main" id="{D08101BD-BA6B-2AC9-ABEC-8290B7CF7285}"/>
              </a:ext>
            </a:extLst>
          </p:cNvPr>
          <p:cNvGraphicFramePr>
            <a:graphicFrameLocks noGrp="1"/>
          </p:cNvGraphicFramePr>
          <p:nvPr/>
        </p:nvGraphicFramePr>
        <p:xfrm>
          <a:off x="6315075" y="2952750"/>
          <a:ext cx="2828925" cy="1112838"/>
        </p:xfrm>
        <a:graphic>
          <a:graphicData uri="http://schemas.openxmlformats.org/drawingml/2006/table">
            <a:tbl>
              <a:tblPr firstRow="1" bandRow="1">
                <a:tableStyleId>{5C22544A-7EE6-4342-B048-85BDC9FD1C3A}</a:tableStyleId>
              </a:tblPr>
              <a:tblGrid>
                <a:gridCol w="1414463">
                  <a:extLst>
                    <a:ext uri="{9D8B030D-6E8A-4147-A177-3AD203B41FA5}">
                      <a16:colId xmlns:a16="http://schemas.microsoft.com/office/drawing/2014/main" val="20000"/>
                    </a:ext>
                  </a:extLst>
                </a:gridCol>
                <a:gridCol w="1414463">
                  <a:extLst>
                    <a:ext uri="{9D8B030D-6E8A-4147-A177-3AD203B41FA5}">
                      <a16:colId xmlns:a16="http://schemas.microsoft.com/office/drawing/2014/main" val="20001"/>
                    </a:ext>
                  </a:extLst>
                </a:gridCol>
              </a:tblGrid>
              <a:tr h="370946">
                <a:tc>
                  <a:txBody>
                    <a:bodyPr/>
                    <a:lstStyle/>
                    <a:p>
                      <a:pPr algn="ctr"/>
                      <a:r>
                        <a:rPr lang="en-GB" sz="1800" b="0" dirty="0">
                          <a:solidFill>
                            <a:schemeClr val="tx1"/>
                          </a:solidFill>
                          <a:latin typeface="Comic Sans MS" pitchFamily="66" charset="0"/>
                        </a:rPr>
                        <a:t>Deal</a:t>
                      </a:r>
                      <a:r>
                        <a:rPr lang="en-GB" sz="1800" b="0" baseline="0" dirty="0">
                          <a:solidFill>
                            <a:schemeClr val="tx1"/>
                          </a:solidFill>
                          <a:latin typeface="Comic Sans MS" pitchFamily="66" charset="0"/>
                        </a:rPr>
                        <a:t> 1</a:t>
                      </a:r>
                      <a:endParaRPr lang="en-GB" sz="1800" b="0" dirty="0">
                        <a:solidFill>
                          <a:schemeClr val="tx1"/>
                        </a:solidFill>
                        <a:latin typeface="Comic Sans MS" pitchFamily="66" charset="0"/>
                      </a:endParaRP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chemeClr val="tx1"/>
                          </a:solidFill>
                          <a:latin typeface="Comic Sans MS" pitchFamily="66" charset="0"/>
                        </a:rPr>
                        <a:t>Deal 2</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946">
                <a:tc>
                  <a:txBody>
                    <a:bodyPr/>
                    <a:lstStyle/>
                    <a:p>
                      <a:pPr algn="ctr"/>
                      <a:r>
                        <a:rPr lang="en-GB" sz="1800" b="0" dirty="0">
                          <a:solidFill>
                            <a:schemeClr val="tx1"/>
                          </a:solidFill>
                          <a:latin typeface="Comic Sans MS" pitchFamily="66" charset="0"/>
                        </a:rPr>
                        <a:t>60 litres</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chemeClr val="tx1"/>
                          </a:solidFill>
                          <a:latin typeface="Comic Sans MS" pitchFamily="66" charset="0"/>
                        </a:rPr>
                        <a:t>38 litres</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946">
                <a:tc>
                  <a:txBody>
                    <a:bodyPr/>
                    <a:lstStyle/>
                    <a:p>
                      <a:pPr algn="ctr"/>
                      <a:r>
                        <a:rPr lang="en-GB" sz="1800" b="0" dirty="0">
                          <a:solidFill>
                            <a:schemeClr val="tx1"/>
                          </a:solidFill>
                          <a:latin typeface="Comic Sans MS" pitchFamily="66" charset="0"/>
                        </a:rPr>
                        <a:t>£65.40</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chemeClr val="tx1"/>
                          </a:solidFill>
                          <a:latin typeface="Comic Sans MS" pitchFamily="66" charset="0"/>
                        </a:rPr>
                        <a:t>£40.66</a:t>
                      </a:r>
                    </a:p>
                  </a:txBody>
                  <a:tcPr marL="91417" marR="91417"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5" name="TextBox 14">
            <a:extLst>
              <a:ext uri="{FF2B5EF4-FFF2-40B4-BE49-F238E27FC236}">
                <a16:creationId xmlns:a16="http://schemas.microsoft.com/office/drawing/2014/main" id="{EECAF727-48A8-AE03-A4EE-D59AB15B4901}"/>
              </a:ext>
            </a:extLst>
          </p:cNvPr>
          <p:cNvSpPr txBox="1">
            <a:spLocks noChangeArrowheads="1"/>
          </p:cNvSpPr>
          <p:nvPr/>
        </p:nvSpPr>
        <p:spPr bwMode="auto">
          <a:xfrm>
            <a:off x="6337300" y="5254625"/>
            <a:ext cx="2314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a:solidFill>
                  <a:srgbClr val="FFFF00"/>
                </a:solidFill>
              </a:rPr>
              <a:t>Deal 2 is Best</a:t>
            </a:r>
          </a:p>
          <a:p>
            <a:pPr algn="ctr" eaLnBrk="1" hangingPunct="1"/>
            <a:r>
              <a:rPr lang="en-GB" altLang="en-US">
                <a:solidFill>
                  <a:srgbClr val="FFFF00"/>
                </a:solidFill>
              </a:rPr>
              <a:t>£1.07 per litre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
                                            <p:bg/>
                                          </p:spTgt>
                                        </p:tgtEl>
                                        <p:attrNameLst>
                                          <p:attrName>style.visibility</p:attrName>
                                        </p:attrNameLst>
                                      </p:cBhvr>
                                      <p:to>
                                        <p:strVal val="visible"/>
                                      </p:to>
                                    </p:set>
                                    <p:anim calcmode="lin" valueType="num">
                                      <p:cBhvr additive="base">
                                        <p:cTn id="7" dur="500" fill="hold"/>
                                        <p:tgtEl>
                                          <p:spTgt spid="3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
                                            <p:bg/>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7" presetClass="entr" presetSubtype="0" fill="hold" nodeType="afterEffect">
                                  <p:stCondLst>
                                    <p:cond delay="0"/>
                                  </p:stCondLst>
                                  <p:iterate type="lt">
                                    <p:tmPct val="50000"/>
                                  </p:iterate>
                                  <p:childTnLst>
                                    <p:set>
                                      <p:cBhvr>
                                        <p:cTn id="11" dur="1" fill="hold">
                                          <p:stCondLst>
                                            <p:cond delay="0"/>
                                          </p:stCondLst>
                                        </p:cTn>
                                        <p:tgtEl>
                                          <p:spTgt spid="30">
                                            <p:txEl>
                                              <p:pRg st="0" end="0"/>
                                            </p:txEl>
                                          </p:spTgt>
                                        </p:tgtEl>
                                        <p:attrNameLst>
                                          <p:attrName>style.visibility</p:attrName>
                                        </p:attrNameLst>
                                      </p:cBhvr>
                                      <p:to>
                                        <p:strVal val="visible"/>
                                      </p:to>
                                    </p:set>
                                    <p:anim calcmode="discrete" valueType="clr">
                                      <p:cBhvr override="childStyle">
                                        <p:cTn id="12" dur="80"/>
                                        <p:tgtEl>
                                          <p:spTgt spid="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0">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30">
                                            <p:txEl>
                                              <p:pRg st="0" end="0"/>
                                            </p:txEl>
                                          </p:spTgt>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30">
                                            <p:txEl>
                                              <p:pRg st="1" end="1"/>
                                            </p:txEl>
                                          </p:spTgt>
                                        </p:tgtEl>
                                        <p:attrNameLst>
                                          <p:attrName>style.visibility</p:attrName>
                                        </p:attrNameLst>
                                      </p:cBhvr>
                                      <p:to>
                                        <p:strVal val="visible"/>
                                      </p:to>
                                    </p:set>
                                    <p:anim calcmode="discrete" valueType="clr">
                                      <p:cBhvr override="childStyle">
                                        <p:cTn id="19" dur="80"/>
                                        <p:tgtEl>
                                          <p:spTgt spid="3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0">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30">
                                            <p:txEl>
                                              <p:pRg st="1" end="1"/>
                                            </p:txEl>
                                          </p:spTgt>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30">
                                            <p:txEl>
                                              <p:pRg st="2" end="2"/>
                                            </p:txEl>
                                          </p:spTgt>
                                        </p:tgtEl>
                                        <p:attrNameLst>
                                          <p:attrName>style.visibility</p:attrName>
                                        </p:attrNameLst>
                                      </p:cBhvr>
                                      <p:to>
                                        <p:strVal val="visible"/>
                                      </p:to>
                                    </p:set>
                                    <p:anim calcmode="discrete" valueType="clr">
                                      <p:cBhvr override="childStyle">
                                        <p:cTn id="26" dur="80"/>
                                        <p:tgtEl>
                                          <p:spTgt spid="3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0">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30">
                                            <p:txEl>
                                              <p:pRg st="2" end="2"/>
                                            </p:txEl>
                                          </p:spTgt>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30">
                                            <p:txEl>
                                              <p:pRg st="3" end="3"/>
                                            </p:txEl>
                                          </p:spTgt>
                                        </p:tgtEl>
                                        <p:attrNameLst>
                                          <p:attrName>style.visibility</p:attrName>
                                        </p:attrNameLst>
                                      </p:cBhvr>
                                      <p:to>
                                        <p:strVal val="visible"/>
                                      </p:to>
                                    </p:set>
                                    <p:anim calcmode="discrete" valueType="clr">
                                      <p:cBhvr override="childStyle">
                                        <p:cTn id="33" dur="80"/>
                                        <p:tgtEl>
                                          <p:spTgt spid="30">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0">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30">
                                            <p:txEl>
                                              <p:pRg st="3" end="3"/>
                                            </p:txEl>
                                          </p:spTgt>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additive="base">
                                        <p:cTn id="40" dur="500" fill="hold"/>
                                        <p:tgtEl>
                                          <p:spTgt spid="31"/>
                                        </p:tgtEl>
                                        <p:attrNameLst>
                                          <p:attrName>ppt_x</p:attrName>
                                        </p:attrNameLst>
                                      </p:cBhvr>
                                      <p:tavLst>
                                        <p:tav tm="0">
                                          <p:val>
                                            <p:strVal val="0-#ppt_w/2"/>
                                          </p:val>
                                        </p:tav>
                                        <p:tav tm="100000">
                                          <p:val>
                                            <p:strVal val="#ppt_x"/>
                                          </p:val>
                                        </p:tav>
                                      </p:tavLst>
                                    </p:anim>
                                    <p:anim calcmode="lin" valueType="num">
                                      <p:cBhvr additive="base">
                                        <p:cTn id="41"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nodeType="clickEffect">
                                  <p:stCondLst>
                                    <p:cond delay="0"/>
                                  </p:stCondLst>
                                  <p:iterate type="lt">
                                    <p:tmPct val="50000"/>
                                  </p:iterate>
                                  <p:childTnLst>
                                    <p:set>
                                      <p:cBhvr>
                                        <p:cTn id="45" dur="1" fill="hold">
                                          <p:stCondLst>
                                            <p:cond delay="0"/>
                                          </p:stCondLst>
                                        </p:cTn>
                                        <p:tgtEl>
                                          <p:spTgt spid="32"/>
                                        </p:tgtEl>
                                        <p:attrNameLst>
                                          <p:attrName>style.visibility</p:attrName>
                                        </p:attrNameLst>
                                      </p:cBhvr>
                                      <p:to>
                                        <p:strVal val="visible"/>
                                      </p:to>
                                    </p:set>
                                    <p:anim calcmode="discrete" valueType="clr">
                                      <p:cBhvr override="childStyle">
                                        <p:cTn id="46" dur="80"/>
                                        <p:tgtEl>
                                          <p:spTgt spid="32"/>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32"/>
                                        </p:tgtEl>
                                        <p:attrNameLst>
                                          <p:attrName>fillcolor</p:attrName>
                                        </p:attrNameLst>
                                      </p:cBhvr>
                                      <p:tavLst>
                                        <p:tav tm="0">
                                          <p:val>
                                            <p:clrVal>
                                              <a:schemeClr val="accent2"/>
                                            </p:clrVal>
                                          </p:val>
                                        </p:tav>
                                        <p:tav tm="50000">
                                          <p:val>
                                            <p:clrVal>
                                              <a:schemeClr val="hlink"/>
                                            </p:clrVal>
                                          </p:val>
                                        </p:tav>
                                      </p:tavLst>
                                    </p:anim>
                                    <p:set>
                                      <p:cBhvr>
                                        <p:cTn id="48" dur="80"/>
                                        <p:tgtEl>
                                          <p:spTgt spid="32"/>
                                        </p:tgtEl>
                                        <p:attrNameLst>
                                          <p:attrName>fill.type</p:attrName>
                                        </p:attrNameLst>
                                      </p:cBhvr>
                                      <p:to>
                                        <p:strVal val="solid"/>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500"/>
                                        <p:tgtEl>
                                          <p:spTgt spid="3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left)">
                                      <p:cBhvr>
                                        <p:cTn id="58" dur="500"/>
                                        <p:tgtEl>
                                          <p:spTgt spid="34"/>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7" presetClass="entr" presetSubtype="0" fill="hold" nodeType="clickEffect">
                                  <p:stCondLst>
                                    <p:cond delay="0"/>
                                  </p:stCondLst>
                                  <p:iterate type="lt">
                                    <p:tmPct val="50000"/>
                                  </p:iterate>
                                  <p:childTnLst>
                                    <p:set>
                                      <p:cBhvr>
                                        <p:cTn id="62" dur="1" fill="hold">
                                          <p:stCondLst>
                                            <p:cond delay="0"/>
                                          </p:stCondLst>
                                        </p:cTn>
                                        <p:tgtEl>
                                          <p:spTgt spid="15"/>
                                        </p:tgtEl>
                                        <p:attrNameLst>
                                          <p:attrName>style.visibility</p:attrName>
                                        </p:attrNameLst>
                                      </p:cBhvr>
                                      <p:to>
                                        <p:strVal val="visible"/>
                                      </p:to>
                                    </p:set>
                                    <p:anim calcmode="discrete" valueType="clr">
                                      <p:cBhvr override="childStyle">
                                        <p:cTn id="63"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15"/>
                                        </p:tgtEl>
                                        <p:attrNameLst>
                                          <p:attrName>fillcolor</p:attrName>
                                        </p:attrNameLst>
                                      </p:cBhvr>
                                      <p:tavLst>
                                        <p:tav tm="0">
                                          <p:val>
                                            <p:clrVal>
                                              <a:schemeClr val="accent2"/>
                                            </p:clrVal>
                                          </p:val>
                                        </p:tav>
                                        <p:tav tm="50000">
                                          <p:val>
                                            <p:clrVal>
                                              <a:schemeClr val="hlink"/>
                                            </p:clrVal>
                                          </p:val>
                                        </p:tav>
                                      </p:tavLst>
                                    </p:anim>
                                    <p:set>
                                      <p:cBhvr>
                                        <p:cTn id="65" dur="80"/>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bldLvl="3" animBg="1"/>
      <p:bldP spid="31" grpId="0" animBg="1"/>
      <p:bldP spid="32"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3232CD56-43D8-428E-8152-070CD8962D27}"/>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9740AC69-8138-8F73-658A-34BDDD0B614A}"/>
              </a:ext>
            </a:extLst>
          </p:cNvPr>
          <p:cNvSpPr>
            <a:spLocks noGrp="1"/>
          </p:cNvSpPr>
          <p:nvPr>
            <p:ph type="ftr" sz="quarter" idx="11"/>
          </p:nvPr>
        </p:nvSpPr>
        <p:spPr/>
        <p:txBody>
          <a:bodyPr/>
          <a:lstStyle/>
          <a:p>
            <a:pPr>
              <a:defRPr/>
            </a:pPr>
            <a:r>
              <a:rPr lang="en-GB"/>
              <a:t>Created by Mr.Lafferty Maths Dept</a:t>
            </a:r>
          </a:p>
        </p:txBody>
      </p:sp>
      <p:pic>
        <p:nvPicPr>
          <p:cNvPr id="5126" name="Picture 2" descr="scottishflag">
            <a:extLst>
              <a:ext uri="{FF2B5EF4-FFF2-40B4-BE49-F238E27FC236}">
                <a16:creationId xmlns:a16="http://schemas.microsoft.com/office/drawing/2014/main" id="{155BAD09-A7D0-0B1E-87F1-C0FF340943D6}"/>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3" descr="Office Objects 0572">
            <a:extLst>
              <a:ext uri="{FF2B5EF4-FFF2-40B4-BE49-F238E27FC236}">
                <a16:creationId xmlns:a16="http://schemas.microsoft.com/office/drawing/2014/main" id="{0D4C9DE9-2F51-D93B-79F2-098E318C66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Text Box 4">
            <a:extLst>
              <a:ext uri="{FF2B5EF4-FFF2-40B4-BE49-F238E27FC236}">
                <a16:creationId xmlns:a16="http://schemas.microsoft.com/office/drawing/2014/main" id="{A311A0FC-D343-2ED1-8D64-C3AED36E593F}"/>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5129" name="Text Box 17">
            <a:extLst>
              <a:ext uri="{FF2B5EF4-FFF2-40B4-BE49-F238E27FC236}">
                <a16:creationId xmlns:a16="http://schemas.microsoft.com/office/drawing/2014/main" id="{0D748E08-A68F-62EC-B68D-44AB6C3DCDDF}"/>
              </a:ext>
            </a:extLst>
          </p:cNvPr>
          <p:cNvSpPr txBox="1">
            <a:spLocks noChangeArrowheads="1"/>
          </p:cNvSpPr>
          <p:nvPr/>
        </p:nvSpPr>
        <p:spPr bwMode="auto">
          <a:xfrm>
            <a:off x="1050925" y="2154238"/>
            <a:ext cx="6837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u="sng"/>
              <a:t>Ex</a:t>
            </a:r>
            <a:r>
              <a:rPr lang="en-GB" altLang="en-US"/>
              <a:t> : 	What is the best deal for tennis balls ?</a:t>
            </a:r>
          </a:p>
        </p:txBody>
      </p:sp>
      <p:sp>
        <p:nvSpPr>
          <p:cNvPr id="30" name="Cloud 29">
            <a:extLst>
              <a:ext uri="{FF2B5EF4-FFF2-40B4-BE49-F238E27FC236}">
                <a16:creationId xmlns:a16="http://schemas.microsoft.com/office/drawing/2014/main" id="{5A0E46B3-0ED6-B47F-B2BE-724E9204979E}"/>
              </a:ext>
            </a:extLst>
          </p:cNvPr>
          <p:cNvSpPr/>
          <p:nvPr/>
        </p:nvSpPr>
        <p:spPr bwMode="auto">
          <a:xfrm>
            <a:off x="157163" y="2963863"/>
            <a:ext cx="6080125" cy="330993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dirty="0">
                <a:solidFill>
                  <a:srgbClr val="080808"/>
                </a:solidFill>
                <a:latin typeface="Comic Sans MS" pitchFamily="66" charset="0"/>
              </a:rPr>
              <a:t>Deal 1 - Proportion method</a:t>
            </a:r>
          </a:p>
          <a:p>
            <a:pPr algn="ctr">
              <a:defRPr/>
            </a:pPr>
            <a:r>
              <a:rPr lang="en-GB" dirty="0">
                <a:solidFill>
                  <a:schemeClr val="bg1">
                    <a:lumMod val="50000"/>
                  </a:schemeClr>
                </a:solidFill>
                <a:latin typeface="Comic Sans MS" pitchFamily="66" charset="0"/>
              </a:rPr>
              <a:t>    T</a:t>
            </a:r>
            <a:r>
              <a:rPr lang="en-GB" dirty="0">
                <a:solidFill>
                  <a:srgbClr val="080808"/>
                </a:solidFill>
                <a:latin typeface="Comic Sans MS" pitchFamily="66" charset="0"/>
              </a:rPr>
              <a:t>		</a:t>
            </a:r>
            <a:r>
              <a:rPr lang="en-GB" dirty="0">
                <a:solidFill>
                  <a:srgbClr val="FFFF00"/>
                </a:solidFill>
                <a:sym typeface="Wingdings" pitchFamily="2" charset="2"/>
              </a:rPr>
              <a:t> </a:t>
            </a:r>
            <a:r>
              <a:rPr lang="en-GB" dirty="0">
                <a:solidFill>
                  <a:schemeClr val="bg1">
                    <a:lumMod val="50000"/>
                  </a:schemeClr>
                </a:solidFill>
                <a:latin typeface="Comic Sans MS" pitchFamily="66" charset="0"/>
              </a:rPr>
              <a:t>£</a:t>
            </a:r>
          </a:p>
          <a:p>
            <a:pPr algn="ctr">
              <a:defRPr/>
            </a:pPr>
            <a:r>
              <a:rPr lang="en-GB" dirty="0">
                <a:solidFill>
                  <a:schemeClr val="bg1">
                    <a:lumMod val="50000"/>
                  </a:schemeClr>
                </a:solidFill>
                <a:latin typeface="Comic Sans MS" pitchFamily="66" charset="0"/>
              </a:rPr>
              <a:t>  10 </a:t>
            </a:r>
            <a:r>
              <a:rPr lang="en-GB" dirty="0">
                <a:solidFill>
                  <a:srgbClr val="080808"/>
                </a:solidFill>
                <a:latin typeface="Comic Sans MS" pitchFamily="66" charset="0"/>
              </a:rPr>
              <a:t>	</a:t>
            </a:r>
            <a:r>
              <a:rPr lang="en-GB" dirty="0">
                <a:solidFill>
                  <a:srgbClr val="080808"/>
                </a:solidFill>
                <a:latin typeface="Comic Sans MS" pitchFamily="66" charset="0"/>
                <a:sym typeface="Wingdings"/>
              </a:rPr>
              <a:t></a:t>
            </a:r>
            <a:r>
              <a:rPr lang="en-GB" dirty="0">
                <a:solidFill>
                  <a:srgbClr val="080808"/>
                </a:solidFill>
                <a:latin typeface="Comic Sans MS" pitchFamily="66" charset="0"/>
              </a:rPr>
              <a:t>	5.40</a:t>
            </a:r>
          </a:p>
          <a:p>
            <a:pPr>
              <a:defRPr/>
            </a:pPr>
            <a:r>
              <a:rPr lang="en-GB" dirty="0">
                <a:solidFill>
                  <a:srgbClr val="080808"/>
                </a:solidFill>
                <a:latin typeface="Comic Sans MS" pitchFamily="66" charset="0"/>
              </a:rPr>
              <a:t>           1	</a:t>
            </a:r>
          </a:p>
          <a:p>
            <a:pPr algn="ctr">
              <a:defRPr/>
            </a:pPr>
            <a:endParaRPr lang="en-GB" dirty="0">
              <a:solidFill>
                <a:srgbClr val="080808"/>
              </a:solidFill>
              <a:latin typeface="Comic Sans MS" pitchFamily="66" charset="0"/>
            </a:endParaRPr>
          </a:p>
          <a:p>
            <a:pPr algn="ctr">
              <a:defRPr/>
            </a:pPr>
            <a:endParaRPr lang="en-GB" dirty="0">
              <a:solidFill>
                <a:srgbClr val="080808"/>
              </a:solidFill>
              <a:latin typeface="Comic Sans MS" pitchFamily="66" charset="0"/>
            </a:endParaRPr>
          </a:p>
        </p:txBody>
      </p:sp>
      <p:sp>
        <p:nvSpPr>
          <p:cNvPr id="31" name="Cloud 30">
            <a:extLst>
              <a:ext uri="{FF2B5EF4-FFF2-40B4-BE49-F238E27FC236}">
                <a16:creationId xmlns:a16="http://schemas.microsoft.com/office/drawing/2014/main" id="{59E33F4E-9F6B-5CF8-E503-711D3E151743}"/>
              </a:ext>
            </a:extLst>
          </p:cNvPr>
          <p:cNvSpPr/>
          <p:nvPr/>
        </p:nvSpPr>
        <p:spPr>
          <a:xfrm>
            <a:off x="0" y="354013"/>
            <a:ext cx="3106738" cy="153828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Are we expecting more or less</a:t>
            </a:r>
          </a:p>
        </p:txBody>
      </p:sp>
      <p:sp>
        <p:nvSpPr>
          <p:cNvPr id="32" name="Rectangle 31">
            <a:extLst>
              <a:ext uri="{FF2B5EF4-FFF2-40B4-BE49-F238E27FC236}">
                <a16:creationId xmlns:a16="http://schemas.microsoft.com/office/drawing/2014/main" id="{DCCFFEF5-6B15-A708-1DBE-42EFA34B3E9E}"/>
              </a:ext>
            </a:extLst>
          </p:cNvPr>
          <p:cNvSpPr>
            <a:spLocks noChangeArrowheads="1"/>
          </p:cNvSpPr>
          <p:nvPr/>
        </p:nvSpPr>
        <p:spPr bwMode="auto">
          <a:xfrm>
            <a:off x="608013" y="4487863"/>
            <a:ext cx="10525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080808"/>
                </a:solidFill>
              </a:rPr>
              <a:t>(less) </a:t>
            </a:r>
            <a:endParaRPr lang="en-GB" altLang="en-US"/>
          </a:p>
        </p:txBody>
      </p:sp>
      <p:graphicFrame>
        <p:nvGraphicFramePr>
          <p:cNvPr id="33" name="Object 30">
            <a:extLst>
              <a:ext uri="{FF2B5EF4-FFF2-40B4-BE49-F238E27FC236}">
                <a16:creationId xmlns:a16="http://schemas.microsoft.com/office/drawing/2014/main" id="{FE44FA77-EC8D-9C7C-FDBA-CCF8E2D00DE9}"/>
              </a:ext>
            </a:extLst>
          </p:cNvPr>
          <p:cNvGraphicFramePr>
            <a:graphicFrameLocks noChangeAspect="1"/>
          </p:cNvGraphicFramePr>
          <p:nvPr/>
        </p:nvGraphicFramePr>
        <p:xfrm>
          <a:off x="2551113" y="4640263"/>
          <a:ext cx="1441450" cy="844550"/>
        </p:xfrm>
        <a:graphic>
          <a:graphicData uri="http://schemas.openxmlformats.org/presentationml/2006/ole">
            <mc:AlternateContent xmlns:mc="http://schemas.openxmlformats.org/markup-compatibility/2006">
              <mc:Choice xmlns:v="urn:schemas-microsoft-com:vml" Requires="v">
                <p:oleObj name="Equation" r:id="rId4" imgW="520560" imgH="304560" progId="Equation.DSMT4">
                  <p:embed/>
                </p:oleObj>
              </mc:Choice>
              <mc:Fallback>
                <p:oleObj name="Equation" r:id="rId4" imgW="520560" imgH="304560" progId="Equation.DSMT4">
                  <p:embed/>
                  <p:pic>
                    <p:nvPicPr>
                      <p:cNvPr id="0" name="Object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1113" y="4640263"/>
                        <a:ext cx="1441450"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 name="Object 31">
            <a:extLst>
              <a:ext uri="{FF2B5EF4-FFF2-40B4-BE49-F238E27FC236}">
                <a16:creationId xmlns:a16="http://schemas.microsoft.com/office/drawing/2014/main" id="{F08A56E1-2661-89C0-7A4F-81C24FBD2337}"/>
              </a:ext>
            </a:extLst>
          </p:cNvPr>
          <p:cNvGraphicFramePr>
            <a:graphicFrameLocks noChangeAspect="1"/>
          </p:cNvGraphicFramePr>
          <p:nvPr/>
        </p:nvGraphicFramePr>
        <p:xfrm>
          <a:off x="4121150" y="4835525"/>
          <a:ext cx="911225" cy="454025"/>
        </p:xfrm>
        <a:graphic>
          <a:graphicData uri="http://schemas.openxmlformats.org/presentationml/2006/ole">
            <mc:AlternateContent xmlns:mc="http://schemas.openxmlformats.org/markup-compatibility/2006">
              <mc:Choice xmlns:v="urn:schemas-microsoft-com:vml" Requires="v">
                <p:oleObj name="Equation" r:id="rId6" imgW="304560" imgH="152280" progId="Equation.DSMT4">
                  <p:embed/>
                </p:oleObj>
              </mc:Choice>
              <mc:Fallback>
                <p:oleObj name="Equation" r:id="rId6" imgW="304560" imgH="152280" progId="Equation.DSMT4">
                  <p:embed/>
                  <p:pic>
                    <p:nvPicPr>
                      <p:cNvPr id="0" name="Object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1150" y="4835525"/>
                        <a:ext cx="9112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33" name="Rectangle 10">
            <a:extLst>
              <a:ext uri="{FF2B5EF4-FFF2-40B4-BE49-F238E27FC236}">
                <a16:creationId xmlns:a16="http://schemas.microsoft.com/office/drawing/2014/main" id="{16C449E5-6176-8159-329A-A02D909E61AB}"/>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Money Management</a:t>
            </a:r>
          </a:p>
        </p:txBody>
      </p:sp>
      <p:graphicFrame>
        <p:nvGraphicFramePr>
          <p:cNvPr id="25" name="Table 24">
            <a:extLst>
              <a:ext uri="{FF2B5EF4-FFF2-40B4-BE49-F238E27FC236}">
                <a16:creationId xmlns:a16="http://schemas.microsoft.com/office/drawing/2014/main" id="{8B53492D-9D2F-1D85-33D7-FA3EB26200AB}"/>
              </a:ext>
            </a:extLst>
          </p:cNvPr>
          <p:cNvGraphicFramePr>
            <a:graphicFrameLocks noGrp="1"/>
          </p:cNvGraphicFramePr>
          <p:nvPr/>
        </p:nvGraphicFramePr>
        <p:xfrm>
          <a:off x="6086475" y="2952750"/>
          <a:ext cx="3057525" cy="1112838"/>
        </p:xfrm>
        <a:graphic>
          <a:graphicData uri="http://schemas.openxmlformats.org/drawingml/2006/table">
            <a:tbl>
              <a:tblPr firstRow="1" bandRow="1">
                <a:tableStyleId>{5C22544A-7EE6-4342-B048-85BDC9FD1C3A}</a:tableStyleId>
              </a:tblPr>
              <a:tblGrid>
                <a:gridCol w="1019175">
                  <a:extLst>
                    <a:ext uri="{9D8B030D-6E8A-4147-A177-3AD203B41FA5}">
                      <a16:colId xmlns:a16="http://schemas.microsoft.com/office/drawing/2014/main" val="20000"/>
                    </a:ext>
                  </a:extLst>
                </a:gridCol>
                <a:gridCol w="1019175">
                  <a:extLst>
                    <a:ext uri="{9D8B030D-6E8A-4147-A177-3AD203B41FA5}">
                      <a16:colId xmlns:a16="http://schemas.microsoft.com/office/drawing/2014/main" val="20001"/>
                    </a:ext>
                  </a:extLst>
                </a:gridCol>
                <a:gridCol w="1019175">
                  <a:extLst>
                    <a:ext uri="{9D8B030D-6E8A-4147-A177-3AD203B41FA5}">
                      <a16:colId xmlns:a16="http://schemas.microsoft.com/office/drawing/2014/main" val="20002"/>
                    </a:ext>
                  </a:extLst>
                </a:gridCol>
              </a:tblGrid>
              <a:tr h="370946">
                <a:tc>
                  <a:txBody>
                    <a:bodyPr/>
                    <a:lstStyle/>
                    <a:p>
                      <a:pPr algn="ctr"/>
                      <a:r>
                        <a:rPr lang="en-GB" sz="1800" b="0" dirty="0">
                          <a:solidFill>
                            <a:srgbClr val="FFFF00"/>
                          </a:solidFill>
                          <a:latin typeface="Comic Sans MS" pitchFamily="66" charset="0"/>
                        </a:rPr>
                        <a:t>Deal</a:t>
                      </a:r>
                      <a:r>
                        <a:rPr lang="en-GB" sz="1800" b="0" baseline="0" dirty="0">
                          <a:solidFill>
                            <a:srgbClr val="FFFF00"/>
                          </a:solidFill>
                          <a:latin typeface="Comic Sans MS" pitchFamily="66" charset="0"/>
                        </a:rPr>
                        <a:t> 1</a:t>
                      </a:r>
                      <a:endParaRPr lang="en-GB" sz="1800" b="0" dirty="0">
                        <a:solidFill>
                          <a:srgbClr val="FFFF00"/>
                        </a:solidFill>
                        <a:latin typeface="Comic Sans MS" pitchFamily="66" charset="0"/>
                      </a:endParaRP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Deal 2</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Deal 3</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946">
                <a:tc>
                  <a:txBody>
                    <a:bodyPr/>
                    <a:lstStyle/>
                    <a:p>
                      <a:pPr algn="ctr"/>
                      <a:r>
                        <a:rPr lang="en-GB" sz="1800" b="0" dirty="0">
                          <a:solidFill>
                            <a:srgbClr val="FFFF00"/>
                          </a:solidFill>
                          <a:latin typeface="Comic Sans MS" pitchFamily="66" charset="0"/>
                        </a:rPr>
                        <a:t>10 balls</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15 balls</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48 balls</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946">
                <a:tc>
                  <a:txBody>
                    <a:bodyPr/>
                    <a:lstStyle/>
                    <a:p>
                      <a:pPr algn="ctr"/>
                      <a:r>
                        <a:rPr lang="en-GB" sz="1800" b="0" dirty="0">
                          <a:solidFill>
                            <a:srgbClr val="FFFF00"/>
                          </a:solidFill>
                          <a:latin typeface="Comic Sans MS" pitchFamily="66" charset="0"/>
                        </a:rPr>
                        <a:t>£5.40</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£7.50</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£24.48</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
                                            <p:bg/>
                                          </p:spTgt>
                                        </p:tgtEl>
                                        <p:attrNameLst>
                                          <p:attrName>style.visibility</p:attrName>
                                        </p:attrNameLst>
                                      </p:cBhvr>
                                      <p:to>
                                        <p:strVal val="visible"/>
                                      </p:to>
                                    </p:set>
                                    <p:anim calcmode="lin" valueType="num">
                                      <p:cBhvr additive="base">
                                        <p:cTn id="7" dur="500" fill="hold"/>
                                        <p:tgtEl>
                                          <p:spTgt spid="3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
                                            <p:bg/>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7" presetClass="entr" presetSubtype="0" fill="hold" nodeType="afterEffect">
                                  <p:stCondLst>
                                    <p:cond delay="0"/>
                                  </p:stCondLst>
                                  <p:iterate type="lt">
                                    <p:tmPct val="50000"/>
                                  </p:iterate>
                                  <p:childTnLst>
                                    <p:set>
                                      <p:cBhvr>
                                        <p:cTn id="11" dur="1" fill="hold">
                                          <p:stCondLst>
                                            <p:cond delay="0"/>
                                          </p:stCondLst>
                                        </p:cTn>
                                        <p:tgtEl>
                                          <p:spTgt spid="30">
                                            <p:txEl>
                                              <p:pRg st="0" end="0"/>
                                            </p:txEl>
                                          </p:spTgt>
                                        </p:tgtEl>
                                        <p:attrNameLst>
                                          <p:attrName>style.visibility</p:attrName>
                                        </p:attrNameLst>
                                      </p:cBhvr>
                                      <p:to>
                                        <p:strVal val="visible"/>
                                      </p:to>
                                    </p:set>
                                    <p:anim calcmode="discrete" valueType="clr">
                                      <p:cBhvr override="childStyle">
                                        <p:cTn id="12" dur="80"/>
                                        <p:tgtEl>
                                          <p:spTgt spid="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0">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30">
                                            <p:txEl>
                                              <p:pRg st="0" end="0"/>
                                            </p:txEl>
                                          </p:spTgt>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30">
                                            <p:txEl>
                                              <p:pRg st="1" end="1"/>
                                            </p:txEl>
                                          </p:spTgt>
                                        </p:tgtEl>
                                        <p:attrNameLst>
                                          <p:attrName>style.visibility</p:attrName>
                                        </p:attrNameLst>
                                      </p:cBhvr>
                                      <p:to>
                                        <p:strVal val="visible"/>
                                      </p:to>
                                    </p:set>
                                    <p:anim calcmode="discrete" valueType="clr">
                                      <p:cBhvr override="childStyle">
                                        <p:cTn id="19" dur="80"/>
                                        <p:tgtEl>
                                          <p:spTgt spid="3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0">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30">
                                            <p:txEl>
                                              <p:pRg st="1" end="1"/>
                                            </p:txEl>
                                          </p:spTgt>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30">
                                            <p:txEl>
                                              <p:pRg st="2" end="2"/>
                                            </p:txEl>
                                          </p:spTgt>
                                        </p:tgtEl>
                                        <p:attrNameLst>
                                          <p:attrName>style.visibility</p:attrName>
                                        </p:attrNameLst>
                                      </p:cBhvr>
                                      <p:to>
                                        <p:strVal val="visible"/>
                                      </p:to>
                                    </p:set>
                                    <p:anim calcmode="discrete" valueType="clr">
                                      <p:cBhvr override="childStyle">
                                        <p:cTn id="26" dur="80"/>
                                        <p:tgtEl>
                                          <p:spTgt spid="3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0">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30">
                                            <p:txEl>
                                              <p:pRg st="2" end="2"/>
                                            </p:txEl>
                                          </p:spTgt>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30">
                                            <p:txEl>
                                              <p:pRg st="3" end="3"/>
                                            </p:txEl>
                                          </p:spTgt>
                                        </p:tgtEl>
                                        <p:attrNameLst>
                                          <p:attrName>style.visibility</p:attrName>
                                        </p:attrNameLst>
                                      </p:cBhvr>
                                      <p:to>
                                        <p:strVal val="visible"/>
                                      </p:to>
                                    </p:set>
                                    <p:anim calcmode="discrete" valueType="clr">
                                      <p:cBhvr override="childStyle">
                                        <p:cTn id="33" dur="80"/>
                                        <p:tgtEl>
                                          <p:spTgt spid="30">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0">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30">
                                            <p:txEl>
                                              <p:pRg st="3" end="3"/>
                                            </p:txEl>
                                          </p:spTgt>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additive="base">
                                        <p:cTn id="40" dur="500" fill="hold"/>
                                        <p:tgtEl>
                                          <p:spTgt spid="31"/>
                                        </p:tgtEl>
                                        <p:attrNameLst>
                                          <p:attrName>ppt_x</p:attrName>
                                        </p:attrNameLst>
                                      </p:cBhvr>
                                      <p:tavLst>
                                        <p:tav tm="0">
                                          <p:val>
                                            <p:strVal val="0-#ppt_w/2"/>
                                          </p:val>
                                        </p:tav>
                                        <p:tav tm="100000">
                                          <p:val>
                                            <p:strVal val="#ppt_x"/>
                                          </p:val>
                                        </p:tav>
                                      </p:tavLst>
                                    </p:anim>
                                    <p:anim calcmode="lin" valueType="num">
                                      <p:cBhvr additive="base">
                                        <p:cTn id="41"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nodeType="clickEffect">
                                  <p:stCondLst>
                                    <p:cond delay="0"/>
                                  </p:stCondLst>
                                  <p:iterate type="lt">
                                    <p:tmPct val="50000"/>
                                  </p:iterate>
                                  <p:childTnLst>
                                    <p:set>
                                      <p:cBhvr>
                                        <p:cTn id="45" dur="1" fill="hold">
                                          <p:stCondLst>
                                            <p:cond delay="0"/>
                                          </p:stCondLst>
                                        </p:cTn>
                                        <p:tgtEl>
                                          <p:spTgt spid="32"/>
                                        </p:tgtEl>
                                        <p:attrNameLst>
                                          <p:attrName>style.visibility</p:attrName>
                                        </p:attrNameLst>
                                      </p:cBhvr>
                                      <p:to>
                                        <p:strVal val="visible"/>
                                      </p:to>
                                    </p:set>
                                    <p:anim calcmode="discrete" valueType="clr">
                                      <p:cBhvr override="childStyle">
                                        <p:cTn id="46" dur="80"/>
                                        <p:tgtEl>
                                          <p:spTgt spid="32"/>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32"/>
                                        </p:tgtEl>
                                        <p:attrNameLst>
                                          <p:attrName>fillcolor</p:attrName>
                                        </p:attrNameLst>
                                      </p:cBhvr>
                                      <p:tavLst>
                                        <p:tav tm="0">
                                          <p:val>
                                            <p:clrVal>
                                              <a:schemeClr val="accent2"/>
                                            </p:clrVal>
                                          </p:val>
                                        </p:tav>
                                        <p:tav tm="50000">
                                          <p:val>
                                            <p:clrVal>
                                              <a:schemeClr val="hlink"/>
                                            </p:clrVal>
                                          </p:val>
                                        </p:tav>
                                      </p:tavLst>
                                    </p:anim>
                                    <p:set>
                                      <p:cBhvr>
                                        <p:cTn id="48" dur="80"/>
                                        <p:tgtEl>
                                          <p:spTgt spid="32"/>
                                        </p:tgtEl>
                                        <p:attrNameLst>
                                          <p:attrName>fill.type</p:attrName>
                                        </p:attrNameLst>
                                      </p:cBhvr>
                                      <p:to>
                                        <p:strVal val="solid"/>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500"/>
                                        <p:tgtEl>
                                          <p:spTgt spid="3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left)">
                                      <p:cBhvr>
                                        <p:cTn id="5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bldLvl="3" animBg="1"/>
      <p:bldP spid="31" grpId="0" animBg="1"/>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1">
            <a:extLst>
              <a:ext uri="{FF2B5EF4-FFF2-40B4-BE49-F238E27FC236}">
                <a16:creationId xmlns:a16="http://schemas.microsoft.com/office/drawing/2014/main" id="{7A1DD26A-A3FB-29F4-1B06-667EE2B3D769}"/>
              </a:ext>
            </a:extLst>
          </p:cNvPr>
          <p:cNvSpPr>
            <a:spLocks noGrp="1"/>
          </p:cNvSpPr>
          <p:nvPr>
            <p:ph type="dt" sz="quarter" idx="10"/>
          </p:nvPr>
        </p:nvSpPr>
        <p:spPr/>
        <p:txBody>
          <a:bodyPr/>
          <a:lstStyle/>
          <a:p>
            <a:pPr>
              <a:defRPr/>
            </a:pPr>
            <a:fld id="{26543F2D-8FC0-4F8D-B293-6C1E4A584F6F}" type="datetime5">
              <a:rPr lang="en-GB"/>
              <a:pPr>
                <a:defRPr/>
              </a:pPr>
              <a:t>4-Jul-26</a:t>
            </a:fld>
            <a:endParaRPr lang="en-GB"/>
          </a:p>
        </p:txBody>
      </p:sp>
      <p:sp>
        <p:nvSpPr>
          <p:cNvPr id="29" name="Footer Placeholder 2">
            <a:extLst>
              <a:ext uri="{FF2B5EF4-FFF2-40B4-BE49-F238E27FC236}">
                <a16:creationId xmlns:a16="http://schemas.microsoft.com/office/drawing/2014/main" id="{6954C13B-1D0B-D456-8E0B-55F1C285D411}"/>
              </a:ext>
            </a:extLst>
          </p:cNvPr>
          <p:cNvSpPr>
            <a:spLocks noGrp="1"/>
          </p:cNvSpPr>
          <p:nvPr>
            <p:ph type="ftr" sz="quarter" idx="11"/>
          </p:nvPr>
        </p:nvSpPr>
        <p:spPr/>
        <p:txBody>
          <a:bodyPr/>
          <a:lstStyle/>
          <a:p>
            <a:pPr>
              <a:defRPr/>
            </a:pPr>
            <a:r>
              <a:rPr lang="en-GB"/>
              <a:t>Created by Mr.Lafferty Maths Dept</a:t>
            </a:r>
          </a:p>
        </p:txBody>
      </p:sp>
      <p:pic>
        <p:nvPicPr>
          <p:cNvPr id="6150" name="Picture 2" descr="scottishflag">
            <a:extLst>
              <a:ext uri="{FF2B5EF4-FFF2-40B4-BE49-F238E27FC236}">
                <a16:creationId xmlns:a16="http://schemas.microsoft.com/office/drawing/2014/main" id="{D8C955DF-D7DD-C1AE-8351-B7B19E8A951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3" descr="Office Objects 0572">
            <a:extLst>
              <a:ext uri="{FF2B5EF4-FFF2-40B4-BE49-F238E27FC236}">
                <a16:creationId xmlns:a16="http://schemas.microsoft.com/office/drawing/2014/main" id="{D952C725-6F90-9B68-EA45-5783BB64E3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 Box 4">
            <a:extLst>
              <a:ext uri="{FF2B5EF4-FFF2-40B4-BE49-F238E27FC236}">
                <a16:creationId xmlns:a16="http://schemas.microsoft.com/office/drawing/2014/main" id="{6169CA1C-6CE3-3DF8-D8EE-210D54A75C1F}"/>
              </a:ext>
            </a:extLst>
          </p:cNvPr>
          <p:cNvSpPr txBox="1">
            <a:spLocks noChangeArrowheads="1"/>
          </p:cNvSpPr>
          <p:nvPr/>
        </p:nvSpPr>
        <p:spPr bwMode="auto">
          <a:xfrm rot="-54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sz="2800">
                <a:solidFill>
                  <a:srgbClr val="FFFF00"/>
                </a:solidFill>
              </a:rPr>
              <a:t>www.mathsrevision.com</a:t>
            </a:r>
          </a:p>
        </p:txBody>
      </p:sp>
      <p:sp>
        <p:nvSpPr>
          <p:cNvPr id="6153" name="Text Box 17">
            <a:extLst>
              <a:ext uri="{FF2B5EF4-FFF2-40B4-BE49-F238E27FC236}">
                <a16:creationId xmlns:a16="http://schemas.microsoft.com/office/drawing/2014/main" id="{66281085-0316-2CB2-CC09-D2B59997EED0}"/>
              </a:ext>
            </a:extLst>
          </p:cNvPr>
          <p:cNvSpPr txBox="1">
            <a:spLocks noChangeArrowheads="1"/>
          </p:cNvSpPr>
          <p:nvPr/>
        </p:nvSpPr>
        <p:spPr bwMode="auto">
          <a:xfrm>
            <a:off x="1050925" y="2154238"/>
            <a:ext cx="6837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u="sng"/>
              <a:t>Ex</a:t>
            </a:r>
            <a:r>
              <a:rPr lang="en-GB" altLang="en-US"/>
              <a:t> : 	What is the best deal for tennis balls ?</a:t>
            </a:r>
          </a:p>
        </p:txBody>
      </p:sp>
      <p:sp>
        <p:nvSpPr>
          <p:cNvPr id="30" name="Cloud 29">
            <a:extLst>
              <a:ext uri="{FF2B5EF4-FFF2-40B4-BE49-F238E27FC236}">
                <a16:creationId xmlns:a16="http://schemas.microsoft.com/office/drawing/2014/main" id="{84BD7086-FCF5-421D-C9A1-35BBBC35314B}"/>
              </a:ext>
            </a:extLst>
          </p:cNvPr>
          <p:cNvSpPr/>
          <p:nvPr/>
        </p:nvSpPr>
        <p:spPr bwMode="auto">
          <a:xfrm>
            <a:off x="157163" y="2963863"/>
            <a:ext cx="6080125" cy="330993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dirty="0">
                <a:solidFill>
                  <a:srgbClr val="080808"/>
                </a:solidFill>
                <a:latin typeface="Comic Sans MS" pitchFamily="66" charset="0"/>
              </a:rPr>
              <a:t>Deal 2 - Proportion method</a:t>
            </a:r>
          </a:p>
          <a:p>
            <a:pPr algn="ctr">
              <a:defRPr/>
            </a:pPr>
            <a:r>
              <a:rPr lang="en-GB" dirty="0">
                <a:solidFill>
                  <a:schemeClr val="bg1">
                    <a:lumMod val="50000"/>
                  </a:schemeClr>
                </a:solidFill>
                <a:latin typeface="Comic Sans MS" pitchFamily="66" charset="0"/>
              </a:rPr>
              <a:t>    T</a:t>
            </a:r>
            <a:r>
              <a:rPr lang="en-GB" dirty="0">
                <a:solidFill>
                  <a:srgbClr val="080808"/>
                </a:solidFill>
                <a:latin typeface="Comic Sans MS" pitchFamily="66" charset="0"/>
              </a:rPr>
              <a:t>		</a:t>
            </a:r>
            <a:r>
              <a:rPr lang="en-GB" dirty="0">
                <a:solidFill>
                  <a:srgbClr val="FFFF00"/>
                </a:solidFill>
                <a:sym typeface="Wingdings" pitchFamily="2" charset="2"/>
              </a:rPr>
              <a:t> </a:t>
            </a:r>
            <a:r>
              <a:rPr lang="en-GB" dirty="0">
                <a:solidFill>
                  <a:schemeClr val="bg1">
                    <a:lumMod val="50000"/>
                  </a:schemeClr>
                </a:solidFill>
                <a:latin typeface="Comic Sans MS" pitchFamily="66" charset="0"/>
              </a:rPr>
              <a:t>£</a:t>
            </a:r>
          </a:p>
          <a:p>
            <a:pPr algn="ctr">
              <a:defRPr/>
            </a:pPr>
            <a:r>
              <a:rPr lang="en-GB" dirty="0">
                <a:solidFill>
                  <a:schemeClr val="bg1">
                    <a:lumMod val="50000"/>
                  </a:schemeClr>
                </a:solidFill>
                <a:latin typeface="Comic Sans MS" pitchFamily="66" charset="0"/>
              </a:rPr>
              <a:t>  15 </a:t>
            </a:r>
            <a:r>
              <a:rPr lang="en-GB" dirty="0">
                <a:solidFill>
                  <a:srgbClr val="080808"/>
                </a:solidFill>
                <a:latin typeface="Comic Sans MS" pitchFamily="66" charset="0"/>
              </a:rPr>
              <a:t>	</a:t>
            </a:r>
            <a:r>
              <a:rPr lang="en-GB" dirty="0">
                <a:solidFill>
                  <a:srgbClr val="080808"/>
                </a:solidFill>
                <a:latin typeface="Comic Sans MS" pitchFamily="66" charset="0"/>
                <a:sym typeface="Wingdings"/>
              </a:rPr>
              <a:t></a:t>
            </a:r>
            <a:r>
              <a:rPr lang="en-GB" dirty="0">
                <a:solidFill>
                  <a:srgbClr val="080808"/>
                </a:solidFill>
                <a:latin typeface="Comic Sans MS" pitchFamily="66" charset="0"/>
              </a:rPr>
              <a:t>	7.50</a:t>
            </a:r>
          </a:p>
          <a:p>
            <a:pPr>
              <a:defRPr/>
            </a:pPr>
            <a:r>
              <a:rPr lang="en-GB" dirty="0">
                <a:solidFill>
                  <a:srgbClr val="080808"/>
                </a:solidFill>
                <a:latin typeface="Comic Sans MS" pitchFamily="66" charset="0"/>
              </a:rPr>
              <a:t>           1	</a:t>
            </a:r>
          </a:p>
          <a:p>
            <a:pPr algn="ctr">
              <a:defRPr/>
            </a:pPr>
            <a:endParaRPr lang="en-GB" dirty="0">
              <a:solidFill>
                <a:srgbClr val="080808"/>
              </a:solidFill>
              <a:latin typeface="Comic Sans MS" pitchFamily="66" charset="0"/>
            </a:endParaRPr>
          </a:p>
          <a:p>
            <a:pPr algn="ctr">
              <a:defRPr/>
            </a:pPr>
            <a:endParaRPr lang="en-GB" dirty="0">
              <a:solidFill>
                <a:srgbClr val="080808"/>
              </a:solidFill>
              <a:latin typeface="Comic Sans MS" pitchFamily="66" charset="0"/>
            </a:endParaRPr>
          </a:p>
        </p:txBody>
      </p:sp>
      <p:sp>
        <p:nvSpPr>
          <p:cNvPr id="31" name="Cloud 30">
            <a:extLst>
              <a:ext uri="{FF2B5EF4-FFF2-40B4-BE49-F238E27FC236}">
                <a16:creationId xmlns:a16="http://schemas.microsoft.com/office/drawing/2014/main" id="{EF9556DF-A575-013C-D877-379AE288A5E0}"/>
              </a:ext>
            </a:extLst>
          </p:cNvPr>
          <p:cNvSpPr/>
          <p:nvPr/>
        </p:nvSpPr>
        <p:spPr>
          <a:xfrm>
            <a:off x="0" y="354013"/>
            <a:ext cx="3106738" cy="1538287"/>
          </a:xfrm>
          <a:prstGeom prst="cloud">
            <a:avLst/>
          </a:prstGeom>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80808"/>
                </a:solidFill>
                <a:latin typeface="Comic Sans MS" pitchFamily="66" charset="0"/>
              </a:rPr>
              <a:t>Are we expecting more or less</a:t>
            </a:r>
          </a:p>
        </p:txBody>
      </p:sp>
      <p:sp>
        <p:nvSpPr>
          <p:cNvPr id="32" name="Rectangle 31">
            <a:extLst>
              <a:ext uri="{FF2B5EF4-FFF2-40B4-BE49-F238E27FC236}">
                <a16:creationId xmlns:a16="http://schemas.microsoft.com/office/drawing/2014/main" id="{0999EB98-6BE7-8392-2610-F7BBEED903C7}"/>
              </a:ext>
            </a:extLst>
          </p:cNvPr>
          <p:cNvSpPr>
            <a:spLocks noChangeArrowheads="1"/>
          </p:cNvSpPr>
          <p:nvPr/>
        </p:nvSpPr>
        <p:spPr bwMode="auto">
          <a:xfrm>
            <a:off x="608013" y="4487863"/>
            <a:ext cx="10525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eaLnBrk="1" hangingPunct="1"/>
            <a:r>
              <a:rPr lang="en-GB" altLang="en-US">
                <a:solidFill>
                  <a:srgbClr val="080808"/>
                </a:solidFill>
              </a:rPr>
              <a:t>(less) </a:t>
            </a:r>
            <a:endParaRPr lang="en-GB" altLang="en-US"/>
          </a:p>
        </p:txBody>
      </p:sp>
      <p:graphicFrame>
        <p:nvGraphicFramePr>
          <p:cNvPr id="33" name="Object 30">
            <a:extLst>
              <a:ext uri="{FF2B5EF4-FFF2-40B4-BE49-F238E27FC236}">
                <a16:creationId xmlns:a16="http://schemas.microsoft.com/office/drawing/2014/main" id="{52C33EC9-9A60-E84B-446C-536C5952CCA7}"/>
              </a:ext>
            </a:extLst>
          </p:cNvPr>
          <p:cNvGraphicFramePr>
            <a:graphicFrameLocks noChangeAspect="1"/>
          </p:cNvGraphicFramePr>
          <p:nvPr/>
        </p:nvGraphicFramePr>
        <p:xfrm>
          <a:off x="2551113" y="4640263"/>
          <a:ext cx="1441450" cy="844550"/>
        </p:xfrm>
        <a:graphic>
          <a:graphicData uri="http://schemas.openxmlformats.org/presentationml/2006/ole">
            <mc:AlternateContent xmlns:mc="http://schemas.openxmlformats.org/markup-compatibility/2006">
              <mc:Choice xmlns:v="urn:schemas-microsoft-com:vml" Requires="v">
                <p:oleObj name="Equation" r:id="rId4" imgW="520560" imgH="304560" progId="Equation.DSMT4">
                  <p:embed/>
                </p:oleObj>
              </mc:Choice>
              <mc:Fallback>
                <p:oleObj name="Equation" r:id="rId4" imgW="520560" imgH="304560" progId="Equation.DSMT4">
                  <p:embed/>
                  <p:pic>
                    <p:nvPicPr>
                      <p:cNvPr id="0" name="Object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1113" y="4640263"/>
                        <a:ext cx="1441450"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 name="Object 31">
            <a:extLst>
              <a:ext uri="{FF2B5EF4-FFF2-40B4-BE49-F238E27FC236}">
                <a16:creationId xmlns:a16="http://schemas.microsoft.com/office/drawing/2014/main" id="{CEC0DC74-183C-08B0-A10E-5408AD6211AA}"/>
              </a:ext>
            </a:extLst>
          </p:cNvPr>
          <p:cNvGraphicFramePr>
            <a:graphicFrameLocks noChangeAspect="1"/>
          </p:cNvGraphicFramePr>
          <p:nvPr/>
        </p:nvGraphicFramePr>
        <p:xfrm>
          <a:off x="4121150" y="4835525"/>
          <a:ext cx="911225" cy="454025"/>
        </p:xfrm>
        <a:graphic>
          <a:graphicData uri="http://schemas.openxmlformats.org/presentationml/2006/ole">
            <mc:AlternateContent xmlns:mc="http://schemas.openxmlformats.org/markup-compatibility/2006">
              <mc:Choice xmlns:v="urn:schemas-microsoft-com:vml" Requires="v">
                <p:oleObj name="Equation" r:id="rId6" imgW="304560" imgH="152280" progId="Equation.DSMT4">
                  <p:embed/>
                </p:oleObj>
              </mc:Choice>
              <mc:Fallback>
                <p:oleObj name="Equation" r:id="rId6" imgW="304560" imgH="152280" progId="Equation.DSMT4">
                  <p:embed/>
                  <p:pic>
                    <p:nvPicPr>
                      <p:cNvPr id="0" name="Object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1150" y="4835525"/>
                        <a:ext cx="9112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57" name="Rectangle 10">
            <a:extLst>
              <a:ext uri="{FF2B5EF4-FFF2-40B4-BE49-F238E27FC236}">
                <a16:creationId xmlns:a16="http://schemas.microsoft.com/office/drawing/2014/main" id="{440C27AE-C068-968C-2B1B-87797234C1B7}"/>
              </a:ext>
            </a:extLst>
          </p:cNvPr>
          <p:cNvSpPr>
            <a:spLocks noChangeArrowheads="1"/>
          </p:cNvSpPr>
          <p:nvPr/>
        </p:nvSpPr>
        <p:spPr bwMode="auto">
          <a:xfrm>
            <a:off x="1938338" y="742950"/>
            <a:ext cx="525621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omic Sans MS" panose="030F0702030302020204" pitchFamily="66" charset="0"/>
                <a:cs typeface="Arial" panose="020B0604020202020204" pitchFamily="34" charset="0"/>
              </a:defRPr>
            </a:lvl1pPr>
            <a:lvl2pPr marL="742950" indent="-285750" eaLnBrk="0" hangingPunct="0">
              <a:defRPr sz="2400">
                <a:solidFill>
                  <a:schemeClr val="tx1"/>
                </a:solidFill>
                <a:latin typeface="Comic Sans MS" panose="030F0702030302020204" pitchFamily="66" charset="0"/>
                <a:cs typeface="Arial" panose="020B0604020202020204" pitchFamily="34" charset="0"/>
              </a:defRPr>
            </a:lvl2pPr>
            <a:lvl3pPr marL="1143000" indent="-228600" eaLnBrk="0" hangingPunct="0">
              <a:defRPr sz="2400">
                <a:solidFill>
                  <a:schemeClr val="tx1"/>
                </a:solidFill>
                <a:latin typeface="Comic Sans MS" panose="030F0702030302020204" pitchFamily="66" charset="0"/>
                <a:cs typeface="Arial" panose="020B0604020202020204" pitchFamily="34" charset="0"/>
              </a:defRPr>
            </a:lvl3pPr>
            <a:lvl4pPr marL="1600200" indent="-228600" eaLnBrk="0" hangingPunct="0">
              <a:defRPr sz="2400">
                <a:solidFill>
                  <a:schemeClr val="tx1"/>
                </a:solidFill>
                <a:latin typeface="Comic Sans MS" panose="030F0702030302020204" pitchFamily="66" charset="0"/>
                <a:cs typeface="Arial" panose="020B0604020202020204" pitchFamily="34" charset="0"/>
              </a:defRPr>
            </a:lvl4pPr>
            <a:lvl5pPr marL="2057400" indent="-228600" eaLnBrk="0" hangingPunct="0">
              <a:defRPr sz="24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cs typeface="Arial" panose="020B0604020202020204" pitchFamily="34" charset="0"/>
              </a:defRPr>
            </a:lvl9pPr>
          </a:lstStyle>
          <a:p>
            <a:pPr algn="ctr" eaLnBrk="1" hangingPunct="1"/>
            <a:r>
              <a:rPr lang="en-GB" altLang="en-US" sz="4400">
                <a:solidFill>
                  <a:srgbClr val="FFFF00"/>
                </a:solidFill>
              </a:rPr>
              <a:t>Best Deal </a:t>
            </a:r>
          </a:p>
          <a:p>
            <a:pPr algn="ctr" eaLnBrk="1" hangingPunct="1"/>
            <a:r>
              <a:rPr lang="en-GB" altLang="en-US" sz="2000"/>
              <a:t>Money Management</a:t>
            </a:r>
          </a:p>
        </p:txBody>
      </p:sp>
      <p:graphicFrame>
        <p:nvGraphicFramePr>
          <p:cNvPr id="25" name="Table 24">
            <a:extLst>
              <a:ext uri="{FF2B5EF4-FFF2-40B4-BE49-F238E27FC236}">
                <a16:creationId xmlns:a16="http://schemas.microsoft.com/office/drawing/2014/main" id="{89786703-6F5C-580F-B365-7E52DF54DD88}"/>
              </a:ext>
            </a:extLst>
          </p:cNvPr>
          <p:cNvGraphicFramePr>
            <a:graphicFrameLocks noGrp="1"/>
          </p:cNvGraphicFramePr>
          <p:nvPr/>
        </p:nvGraphicFramePr>
        <p:xfrm>
          <a:off x="6086475" y="2952750"/>
          <a:ext cx="3057525" cy="1112838"/>
        </p:xfrm>
        <a:graphic>
          <a:graphicData uri="http://schemas.openxmlformats.org/drawingml/2006/table">
            <a:tbl>
              <a:tblPr firstRow="1" bandRow="1">
                <a:tableStyleId>{5C22544A-7EE6-4342-B048-85BDC9FD1C3A}</a:tableStyleId>
              </a:tblPr>
              <a:tblGrid>
                <a:gridCol w="1019175">
                  <a:extLst>
                    <a:ext uri="{9D8B030D-6E8A-4147-A177-3AD203B41FA5}">
                      <a16:colId xmlns:a16="http://schemas.microsoft.com/office/drawing/2014/main" val="20000"/>
                    </a:ext>
                  </a:extLst>
                </a:gridCol>
                <a:gridCol w="1019175">
                  <a:extLst>
                    <a:ext uri="{9D8B030D-6E8A-4147-A177-3AD203B41FA5}">
                      <a16:colId xmlns:a16="http://schemas.microsoft.com/office/drawing/2014/main" val="20001"/>
                    </a:ext>
                  </a:extLst>
                </a:gridCol>
                <a:gridCol w="1019175">
                  <a:extLst>
                    <a:ext uri="{9D8B030D-6E8A-4147-A177-3AD203B41FA5}">
                      <a16:colId xmlns:a16="http://schemas.microsoft.com/office/drawing/2014/main" val="20002"/>
                    </a:ext>
                  </a:extLst>
                </a:gridCol>
              </a:tblGrid>
              <a:tr h="370946">
                <a:tc>
                  <a:txBody>
                    <a:bodyPr/>
                    <a:lstStyle/>
                    <a:p>
                      <a:pPr algn="ctr"/>
                      <a:r>
                        <a:rPr lang="en-GB" sz="1800" b="0" dirty="0">
                          <a:solidFill>
                            <a:srgbClr val="FFFF00"/>
                          </a:solidFill>
                          <a:latin typeface="Comic Sans MS" pitchFamily="66" charset="0"/>
                        </a:rPr>
                        <a:t>Deal</a:t>
                      </a:r>
                      <a:r>
                        <a:rPr lang="en-GB" sz="1800" b="0" baseline="0" dirty="0">
                          <a:solidFill>
                            <a:srgbClr val="FFFF00"/>
                          </a:solidFill>
                          <a:latin typeface="Comic Sans MS" pitchFamily="66" charset="0"/>
                        </a:rPr>
                        <a:t> 1</a:t>
                      </a:r>
                      <a:endParaRPr lang="en-GB" sz="1800" b="0" dirty="0">
                        <a:solidFill>
                          <a:srgbClr val="FFFF00"/>
                        </a:solidFill>
                        <a:latin typeface="Comic Sans MS" pitchFamily="66" charset="0"/>
                      </a:endParaRP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Deal 2</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Deal 3</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946">
                <a:tc>
                  <a:txBody>
                    <a:bodyPr/>
                    <a:lstStyle/>
                    <a:p>
                      <a:pPr algn="ctr"/>
                      <a:r>
                        <a:rPr lang="en-GB" sz="1800" b="0" dirty="0">
                          <a:solidFill>
                            <a:srgbClr val="FFFF00"/>
                          </a:solidFill>
                          <a:latin typeface="Comic Sans MS" pitchFamily="66" charset="0"/>
                        </a:rPr>
                        <a:t>10 balls</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15 balls</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48 balls</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946">
                <a:tc>
                  <a:txBody>
                    <a:bodyPr/>
                    <a:lstStyle/>
                    <a:p>
                      <a:pPr algn="ctr"/>
                      <a:r>
                        <a:rPr lang="en-GB" sz="1800" b="0" dirty="0">
                          <a:solidFill>
                            <a:srgbClr val="FFFF00"/>
                          </a:solidFill>
                          <a:latin typeface="Comic Sans MS" pitchFamily="66" charset="0"/>
                        </a:rPr>
                        <a:t>£5.40</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£7.50</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0" dirty="0">
                          <a:solidFill>
                            <a:srgbClr val="FFFF00"/>
                          </a:solidFill>
                          <a:latin typeface="Comic Sans MS" pitchFamily="66" charset="0"/>
                        </a:rPr>
                        <a:t>£24.48</a:t>
                      </a:r>
                    </a:p>
                  </a:txBody>
                  <a:tcPr marL="91453" marR="91453" marT="45733" marB="4573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
                                            <p:bg/>
                                          </p:spTgt>
                                        </p:tgtEl>
                                        <p:attrNameLst>
                                          <p:attrName>style.visibility</p:attrName>
                                        </p:attrNameLst>
                                      </p:cBhvr>
                                      <p:to>
                                        <p:strVal val="visible"/>
                                      </p:to>
                                    </p:set>
                                    <p:anim calcmode="lin" valueType="num">
                                      <p:cBhvr additive="base">
                                        <p:cTn id="7" dur="500" fill="hold"/>
                                        <p:tgtEl>
                                          <p:spTgt spid="3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
                                            <p:bg/>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7" presetClass="entr" presetSubtype="0" fill="hold" nodeType="afterEffect">
                                  <p:stCondLst>
                                    <p:cond delay="0"/>
                                  </p:stCondLst>
                                  <p:iterate type="lt">
                                    <p:tmPct val="50000"/>
                                  </p:iterate>
                                  <p:childTnLst>
                                    <p:set>
                                      <p:cBhvr>
                                        <p:cTn id="11" dur="1" fill="hold">
                                          <p:stCondLst>
                                            <p:cond delay="0"/>
                                          </p:stCondLst>
                                        </p:cTn>
                                        <p:tgtEl>
                                          <p:spTgt spid="30">
                                            <p:txEl>
                                              <p:pRg st="0" end="0"/>
                                            </p:txEl>
                                          </p:spTgt>
                                        </p:tgtEl>
                                        <p:attrNameLst>
                                          <p:attrName>style.visibility</p:attrName>
                                        </p:attrNameLst>
                                      </p:cBhvr>
                                      <p:to>
                                        <p:strVal val="visible"/>
                                      </p:to>
                                    </p:set>
                                    <p:anim calcmode="discrete" valueType="clr">
                                      <p:cBhvr override="childStyle">
                                        <p:cTn id="12" dur="80"/>
                                        <p:tgtEl>
                                          <p:spTgt spid="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0">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30">
                                            <p:txEl>
                                              <p:pRg st="0" end="0"/>
                                            </p:txEl>
                                          </p:spTgt>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30">
                                            <p:txEl>
                                              <p:pRg st="1" end="1"/>
                                            </p:txEl>
                                          </p:spTgt>
                                        </p:tgtEl>
                                        <p:attrNameLst>
                                          <p:attrName>style.visibility</p:attrName>
                                        </p:attrNameLst>
                                      </p:cBhvr>
                                      <p:to>
                                        <p:strVal val="visible"/>
                                      </p:to>
                                    </p:set>
                                    <p:anim calcmode="discrete" valueType="clr">
                                      <p:cBhvr override="childStyle">
                                        <p:cTn id="19" dur="80"/>
                                        <p:tgtEl>
                                          <p:spTgt spid="3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0">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30">
                                            <p:txEl>
                                              <p:pRg st="1" end="1"/>
                                            </p:txEl>
                                          </p:spTgt>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30">
                                            <p:txEl>
                                              <p:pRg st="2" end="2"/>
                                            </p:txEl>
                                          </p:spTgt>
                                        </p:tgtEl>
                                        <p:attrNameLst>
                                          <p:attrName>style.visibility</p:attrName>
                                        </p:attrNameLst>
                                      </p:cBhvr>
                                      <p:to>
                                        <p:strVal val="visible"/>
                                      </p:to>
                                    </p:set>
                                    <p:anim calcmode="discrete" valueType="clr">
                                      <p:cBhvr override="childStyle">
                                        <p:cTn id="26" dur="80"/>
                                        <p:tgtEl>
                                          <p:spTgt spid="3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0">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30">
                                            <p:txEl>
                                              <p:pRg st="2" end="2"/>
                                            </p:txEl>
                                          </p:spTgt>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30">
                                            <p:txEl>
                                              <p:pRg st="3" end="3"/>
                                            </p:txEl>
                                          </p:spTgt>
                                        </p:tgtEl>
                                        <p:attrNameLst>
                                          <p:attrName>style.visibility</p:attrName>
                                        </p:attrNameLst>
                                      </p:cBhvr>
                                      <p:to>
                                        <p:strVal val="visible"/>
                                      </p:to>
                                    </p:set>
                                    <p:anim calcmode="discrete" valueType="clr">
                                      <p:cBhvr override="childStyle">
                                        <p:cTn id="33" dur="80"/>
                                        <p:tgtEl>
                                          <p:spTgt spid="30">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0">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30">
                                            <p:txEl>
                                              <p:pRg st="3" end="3"/>
                                            </p:txEl>
                                          </p:spTgt>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additive="base">
                                        <p:cTn id="40" dur="500" fill="hold"/>
                                        <p:tgtEl>
                                          <p:spTgt spid="31"/>
                                        </p:tgtEl>
                                        <p:attrNameLst>
                                          <p:attrName>ppt_x</p:attrName>
                                        </p:attrNameLst>
                                      </p:cBhvr>
                                      <p:tavLst>
                                        <p:tav tm="0">
                                          <p:val>
                                            <p:strVal val="0-#ppt_w/2"/>
                                          </p:val>
                                        </p:tav>
                                        <p:tav tm="100000">
                                          <p:val>
                                            <p:strVal val="#ppt_x"/>
                                          </p:val>
                                        </p:tav>
                                      </p:tavLst>
                                    </p:anim>
                                    <p:anim calcmode="lin" valueType="num">
                                      <p:cBhvr additive="base">
                                        <p:cTn id="41"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nodeType="clickEffect">
                                  <p:stCondLst>
                                    <p:cond delay="0"/>
                                  </p:stCondLst>
                                  <p:iterate type="lt">
                                    <p:tmPct val="50000"/>
                                  </p:iterate>
                                  <p:childTnLst>
                                    <p:set>
                                      <p:cBhvr>
                                        <p:cTn id="45" dur="1" fill="hold">
                                          <p:stCondLst>
                                            <p:cond delay="0"/>
                                          </p:stCondLst>
                                        </p:cTn>
                                        <p:tgtEl>
                                          <p:spTgt spid="32"/>
                                        </p:tgtEl>
                                        <p:attrNameLst>
                                          <p:attrName>style.visibility</p:attrName>
                                        </p:attrNameLst>
                                      </p:cBhvr>
                                      <p:to>
                                        <p:strVal val="visible"/>
                                      </p:to>
                                    </p:set>
                                    <p:anim calcmode="discrete" valueType="clr">
                                      <p:cBhvr override="childStyle">
                                        <p:cTn id="46" dur="80"/>
                                        <p:tgtEl>
                                          <p:spTgt spid="32"/>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32"/>
                                        </p:tgtEl>
                                        <p:attrNameLst>
                                          <p:attrName>fillcolor</p:attrName>
                                        </p:attrNameLst>
                                      </p:cBhvr>
                                      <p:tavLst>
                                        <p:tav tm="0">
                                          <p:val>
                                            <p:clrVal>
                                              <a:schemeClr val="accent2"/>
                                            </p:clrVal>
                                          </p:val>
                                        </p:tav>
                                        <p:tav tm="50000">
                                          <p:val>
                                            <p:clrVal>
                                              <a:schemeClr val="hlink"/>
                                            </p:clrVal>
                                          </p:val>
                                        </p:tav>
                                      </p:tavLst>
                                    </p:anim>
                                    <p:set>
                                      <p:cBhvr>
                                        <p:cTn id="48" dur="80"/>
                                        <p:tgtEl>
                                          <p:spTgt spid="32"/>
                                        </p:tgtEl>
                                        <p:attrNameLst>
                                          <p:attrName>fill.type</p:attrName>
                                        </p:attrNameLst>
                                      </p:cBhvr>
                                      <p:to>
                                        <p:strVal val="solid"/>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500"/>
                                        <p:tgtEl>
                                          <p:spTgt spid="3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left)">
                                      <p:cBhvr>
                                        <p:cTn id="5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bldLvl="3" animBg="1"/>
      <p:bldP spid="31" grpId="0" animBg="1"/>
      <p:bldP spid="32" grpId="0"/>
    </p:bldLst>
  </p:timing>
</p:sld>
</file>

<file path=ppt/theme/theme1.xml><?xml version="1.0" encoding="utf-8"?>
<a:theme xmlns:a="http://schemas.openxmlformats.org/drawingml/2006/main" name="1_Shimmer">
  <a:themeElements>
    <a:clrScheme name="1_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1_Shimme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himmer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1_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1_Shimmer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1_Shimmer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1_Shimmer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1_Shimmer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1_Shimmer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1_Shimmer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1_Shimmer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2360</TotalTime>
  <Words>2332</Words>
  <Application>Microsoft Office PowerPoint</Application>
  <PresentationFormat>On-screen Show (4:3)</PresentationFormat>
  <Paragraphs>544</Paragraphs>
  <Slides>53</Slides>
  <Notes>0</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3</vt:i4>
      </vt:variant>
      <vt:variant>
        <vt:lpstr>Slide Titles</vt:lpstr>
      </vt:variant>
      <vt:variant>
        <vt:i4>53</vt:i4>
      </vt:variant>
    </vt:vector>
  </HeadingPairs>
  <TitlesOfParts>
    <vt:vector size="65" baseType="lpstr">
      <vt:lpstr>Comic Sans MS</vt:lpstr>
      <vt:lpstr>Arial</vt:lpstr>
      <vt:lpstr>Tahoma</vt:lpstr>
      <vt:lpstr>Wingdings</vt:lpstr>
      <vt:lpstr>Calibri</vt:lpstr>
      <vt:lpstr>Times New Roman</vt:lpstr>
      <vt:lpstr>Bookman Old Style</vt:lpstr>
      <vt:lpstr>1_Shimmer</vt:lpstr>
      <vt:lpstr>Office Theme</vt:lpstr>
      <vt:lpstr>MathType 6.0 Equation</vt:lpstr>
      <vt:lpstr>MathType 5.0 Equation</vt:lpstr>
      <vt:lpstr>Microsoft Equation 3.0</vt:lpstr>
      <vt:lpstr>Money</vt:lpstr>
      <vt:lpstr> Starter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Starter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Starter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Strathclyde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UOS</dc:creator>
  <cp:lastModifiedBy>Andrew Moulden</cp:lastModifiedBy>
  <cp:revision>244</cp:revision>
  <dcterms:created xsi:type="dcterms:W3CDTF">2005-04-06T16:52:43Z</dcterms:created>
  <dcterms:modified xsi:type="dcterms:W3CDTF">2026-07-04T18:55:23Z</dcterms:modified>
</cp:coreProperties>
</file>