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51" r:id="rId2"/>
  </p:sldMasterIdLst>
  <p:notesMasterIdLst>
    <p:notesMasterId r:id="rId15"/>
  </p:notesMasterIdLst>
  <p:sldIdLst>
    <p:sldId id="298" r:id="rId3"/>
    <p:sldId id="268" r:id="rId4"/>
    <p:sldId id="290" r:id="rId5"/>
    <p:sldId id="337" r:id="rId6"/>
    <p:sldId id="289" r:id="rId7"/>
    <p:sldId id="326" r:id="rId8"/>
    <p:sldId id="327" r:id="rId9"/>
    <p:sldId id="332" r:id="rId10"/>
    <p:sldId id="324" r:id="rId11"/>
    <p:sldId id="338" r:id="rId12"/>
    <p:sldId id="325" r:id="rId13"/>
    <p:sldId id="339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FFCC"/>
    <a:srgbClr val="00FFFF"/>
    <a:srgbClr val="3333FF"/>
    <a:srgbClr val="FF0000"/>
    <a:srgbClr val="4D4D4D"/>
    <a:srgbClr val="FFFF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A12A18E-3A9B-5C8F-8B5B-1A2C6F7B38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CD2EC38F-D763-800B-7F04-FD8D1E5AE6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2E40667A-8FBE-DA31-07DB-47C155C3AE2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2B05AB8A-5B17-FFDE-F862-3FCCC4096AD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BAB35044-0CD3-00F8-324A-D34A2AF6D0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53418848-C274-1D49-740C-70B719E604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12EFE78-3A50-4736-98FE-11131B6585B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BA73E5F-6F3B-9DDC-035D-92567155A43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AC68423-29AF-F8BD-FB86-FD7A287F4A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6F21CD2B-92FE-36D0-9BC0-2C3BE69B6EC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3877D443-D162-9228-0A1F-8721F1ECC2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675292BB-00F5-CEB4-8ACB-0E30C85A919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78DAA8-A0AA-848B-A2AD-BD293253AD1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AA64A82-EB86-D754-185F-F5327EE6831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7072F2EC-E2DB-6CEA-B461-68D20EEAB0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E4D1268E-8F1F-F0A4-D378-2C6988580A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7CDCBB79-B62A-25D2-75C8-6B812DF370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813D4C3D-3BBA-13ED-2CBF-410FA48745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401B08B1-5D15-2298-8E58-095A9FBB80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30D400C4-7471-B193-341F-6C939F5C48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8EF537E8-EC1E-7DAA-C96B-5F926DF5536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EA87D6-8039-BFF4-13D0-EC5DDA11451F}"/>
              </a:ext>
            </a:extLst>
          </p:cNvPr>
          <p:cNvSpPr txBox="1"/>
          <p:nvPr userDrawn="1"/>
        </p:nvSpPr>
        <p:spPr>
          <a:xfrm>
            <a:off x="90488" y="1468438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B470B9E4-59C6-8B57-DD9F-4193BA1A89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0579F-3C82-49FD-8A88-B563B440097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99EF3B41-EAAE-847A-4165-DB2B726151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E384A352-11C8-6505-E7F2-B44162E57E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DD2C1CD-FA6A-440D-A83E-2217F46470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0362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421D8A2-FC62-9BBB-0404-2B400C1362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D1C1D-CB1C-49CA-953D-6FAE189CF83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02336D6-3F8F-D9A3-4AF1-CFD7F06EDC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35A64B2-45CD-AFD2-8234-B3A899E4F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EA57E4-AC1A-4108-9ADC-22A8FFCE56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9303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B703ACE-38DE-4350-565B-07EECCF425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4ED0C-424B-4D16-94FE-459D1D5E6A8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659329B-512F-1DB0-A815-2305E872AE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11EDF06-65AB-BD83-C037-12680FEA46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5A72EB-B3E8-4A62-ADA8-46454D0394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7315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E7E415-D7E4-2136-EE0E-815EE4019B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98D98A-99A1-27D3-55EF-ABFC2B19EC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546937-C266-E32B-F36A-5CC9920E72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2C2BA-3CCC-4532-BF3B-82070F63A7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4971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D4987-44D0-426B-FC03-2C7C46820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90AF7-598A-4ABE-B3C4-097FA891CE0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BD6EC-A6DE-22CF-753E-346ECB32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D082D-6916-BCC1-A598-BE95AD541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4CC63-28FB-414A-BCE6-BB80C82D00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8125689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F678A-6DA3-5027-9785-50DDB9FF3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EE3DB-8A80-4D6E-A5A6-894C9BB762D7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EC0E5-8F01-0F34-2106-1828E5B2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291D9-5B67-7DA8-6852-2A37F30C4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3B89E-F0A5-4FD5-AA2D-C1BD9BB2E2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7292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13C0D-BA9D-603E-58BD-40042F89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7340F-407F-4477-B1BA-80A0A742FD7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1D42A-1CA0-7E66-A681-5F9235199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2A73C-17F4-D803-B5DC-4F03BBD6A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89FB1-43C3-4CF0-8A9F-4C026E91BC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8885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25EB04-29FC-B2BD-9025-3689BD02E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5FB90-F11F-42D5-9887-6DD6B2EC1C9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66521B-9A63-7E85-6D3C-EFF4729E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D01952-61FB-E8AC-897F-1D230E0A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5BE8C-A2B6-4391-9D6E-6F77D74392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1600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4B6B589-E422-BCF6-9EE0-E0E0CB8D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6CCF-F387-40CB-95B9-8DC01C4B2DA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8568B3C-6DF5-CC95-4B73-6CB284FF1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801EBFA-8BC1-E23E-5EB1-2CFD3A27A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316F8-23DF-452A-B781-23DEEE6DC2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7495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B6C5A1D-61D1-A98E-D27B-C2D0ECE12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45E2C-665B-4D13-9BC6-78167224938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012B03-50C5-6EAE-2542-8D41C6BDD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9BB9BC-8750-9E81-6947-5ADEC455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43929-8D0D-49FC-90C0-35ADCEC6B7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47341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382E3D-395D-6700-C514-503D398B6473}"/>
              </a:ext>
            </a:extLst>
          </p:cNvPr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A512414-E7E5-1AB5-3A09-176D4CA88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392BF-CC65-458E-85E7-408875EF041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CFCB4E6-7709-73AB-8B4B-53B364367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79D10B4-A908-6EF3-8B8F-E8943C1D0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A818C-D920-4146-B182-7767737ABA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840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6F888FF-AD95-95AE-8999-FDEE428D13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AEB34-BDC2-4BA9-A15A-A71AC621F48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6A043D8-B2F0-444E-021A-8BA0CCB1D2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A59333A-4AC3-E929-EC25-2491C46FEC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A3A767-A1C1-471B-909F-9B9665E430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9504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8516099-B4BF-333A-B098-120E40DC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DCF1C-9303-4E68-BCEB-0103E3A3FE6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B6834C5-E80F-C742-B961-AD5E1B722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C6122E-76B1-20D1-ACFF-777FB02E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E4A4D-6D54-4B72-AF48-5F2D7B1A52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7665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E5740F-D629-503A-E474-2F647386B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43DBB-3D40-4776-A38A-5E2B799F562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3DE6DC-789F-5A7B-6D3F-4A43F96FA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BDF8E0-20B6-36EA-6C0A-3CFC109B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10DC8F-ECAD-4CCB-B886-8D66F64C4F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423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D1417-14A3-91DD-AB96-7E700E3DA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FA8EC-8271-499E-9087-A679630C098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CF75A-33F2-B2AC-3434-78AC11617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81BB5-8F47-D6E7-2BE0-E0216630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8C084-DACE-4DDA-B856-6DF9968721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795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DFE1A-E494-51E8-9608-66142B58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622CF-39FB-4718-B458-884639EBD1CA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54132-2C45-CFD1-B19B-911E5FCD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8A9DA-EFBB-BB8A-29F5-CC3E941C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36307-FC94-48C1-A96B-EB6BA91C20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683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CF504E8-8521-1401-D868-34DF1BCC55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64F0E-E32A-4E6C-AE88-44B424C231C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733D7D8-FBE1-1929-BDFA-DE22220747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1E7F9B9-0A8C-56D4-901F-3A25751EAD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587C1-312C-4936-8978-3DBEF2EC20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6855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06F7C2F-B730-70B7-DF38-CA58451AB0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49104-B9BC-4512-B51A-1816185280A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E77725D-B4AA-43BD-0DF7-1827C6CF1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0698860-21AB-196B-BCA5-036D88E5FD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279CD3-A2A1-4AC4-A308-5648604752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818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9D64A9CD-BA73-6DD3-25A0-653D28A1A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82495-D026-4E29-8969-815916775FA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1A59883B-E0D6-9EB7-A0F7-3554B24E4C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E15282A-7771-86D1-C8D8-E7F063B080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14512-6913-4BE4-8F41-3C110BE8C8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611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F65F76B-33DE-559E-99EF-238E70E73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C8C60-3128-4E5C-A8FB-116B239C853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D85F44A-395D-2C00-61C3-0486E4F088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0B6AA7B-2CDB-1EFD-9B26-5176D8D655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C4CD47-6859-40DC-91EC-75EB7288AA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328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EE7D32-111F-1A45-3436-08278DD12333}"/>
              </a:ext>
            </a:extLst>
          </p:cNvPr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16224E7-8888-E96A-12B9-2138438F5F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2F373-91FB-4E93-933C-E464A0DF587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CF64C129-0DFE-E229-C164-471DB09615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A732B8B-8738-1475-8BBC-B6CF0211F3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2AFBD-5C63-421C-A2FA-8959BA6E18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955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8BB14AD-FC90-61DF-144A-34139C7236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88888-3FF9-459A-A7CC-F6E24A7CA4D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E855318-A38D-A59B-5009-6107488FC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6F8CAE9-A5ED-FE1B-CEA1-71589BBBFD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5F0938-7E1D-43D8-84CA-3D7D1DF602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625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6BA5C9F-3C5E-2EEF-3CDA-372DCF9782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C79B9-1A03-4361-A3E4-1F070A1BEFAB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D91969D-A43E-936D-1C17-6010C848E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27148EA-0AA1-A764-FF1F-261B4C4AAE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D905B2-2923-4CC7-89BF-A02AFD5376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232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E9392EE-5F0E-3CE1-4154-1FC4DB0CDC2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01C5EF9F-6FB1-79B3-F37D-A09E09D3E0D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356AC13F-5BA8-8DD2-D5CD-90201DDB8B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0BC39BDE-1007-E642-9544-662637B01D3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6EF0E705-DF5E-35EE-0EC0-32E0DB5AAE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1948D38D-7791-4335-978C-DE91218B9B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9DE46581-B2E6-5C31-DF02-29FF1A695F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967F4911-629A-7F3E-9118-DA4EB72AE4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7F084CAE-2400-FD49-7DAF-3706202C18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4B39ECC9-BAB0-CA32-DACE-254C2884B0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36C6BA34-A0B9-334C-18FE-690076503E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30166320-D814-AFA3-A926-9DC76248BF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D7FDAC71-48A1-1080-B6A8-651266BAEB2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0126A131-CF6B-2065-A39F-C05CB3024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0182ED12-0807-4E4D-7165-E2F3F19B4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FC632882-6E45-7F7A-D205-9304716B19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7680E92-54E9-4242-88B7-B03988606D7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C87B22DC-FB39-D7DF-00AC-F2C756C4387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21E61AEE-1C8D-23E8-9578-390DD35A99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0A63A5E-EA69-4D5E-9620-F87E798BE5A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814" r:id="rId7"/>
    <p:sldLayoutId id="2147483799" r:id="rId8"/>
    <p:sldLayoutId id="2147483800" r:id="rId9"/>
    <p:sldLayoutId id="2147483801" r:id="rId10"/>
    <p:sldLayoutId id="2147483802" r:id="rId11"/>
    <p:sldLayoutId id="2147483815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3ECF2AD3-77A1-29E3-88CE-2144C898E4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CC0C7572-54E1-008C-9117-297038A765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6B26B-E0BD-5DF9-D16C-1789D45C5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000348BD-0D46-4CC1-8A42-64CC775C1A8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A2E32-1B8F-2AC7-B9A5-A1B65FC2E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0312E-0183-F549-6013-8182F604F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FC1ECF0-7CE5-4A61-8CD0-461191FAEFC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16" r:id="rId7"/>
    <p:sldLayoutId id="2147483809" r:id="rId8"/>
    <p:sldLayoutId id="2147483810" r:id="rId9"/>
    <p:sldLayoutId id="2147483811" r:id="rId10"/>
    <p:sldLayoutId id="2147483812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DF6C6EEC-AB09-AE05-F202-2200ABF335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9CC174-4A60-425C-8812-A588529EC6D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F10AB9F9-C554-037F-D7F2-BC1A2691D9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1C373CC1-8FC2-4CA7-6A3E-87BA61C4E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2820988"/>
            <a:ext cx="210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Tolerance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D13541CE-263E-2494-280E-180481700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3897313"/>
            <a:ext cx="3997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Tolerance Notation</a:t>
            </a:r>
          </a:p>
        </p:txBody>
      </p:sp>
      <p:sp>
        <p:nvSpPr>
          <p:cNvPr id="7174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08DAF28-5493-3BB1-0B59-70CDBE221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150" y="2911475"/>
            <a:ext cx="506413" cy="42545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sp>
        <p:nvSpPr>
          <p:cNvPr id="7175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0564E55-0AFC-BE56-451B-7F10EB234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150" y="3987800"/>
            <a:ext cx="506413" cy="4254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pic>
        <p:nvPicPr>
          <p:cNvPr id="7176" name="Picture 9" descr="scottishflag">
            <a:extLst>
              <a:ext uri="{FF2B5EF4-FFF2-40B4-BE49-F238E27FC236}">
                <a16:creationId xmlns:a16="http://schemas.microsoft.com/office/drawing/2014/main" id="{E059545B-E914-D57E-86D0-971DA98F79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10">
            <a:extLst>
              <a:ext uri="{FF2B5EF4-FFF2-40B4-BE49-F238E27FC236}">
                <a16:creationId xmlns:a16="http://schemas.microsoft.com/office/drawing/2014/main" id="{7FCE20E4-3E0B-3BCD-43A4-AF72A48CD2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78" name="Picture 11" descr="Office Objects 0572">
            <a:extLst>
              <a:ext uri="{FF2B5EF4-FFF2-40B4-BE49-F238E27FC236}">
                <a16:creationId xmlns:a16="http://schemas.microsoft.com/office/drawing/2014/main" id="{DE1D89F0-1E7D-5A51-2334-CB39C9C6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9">
            <a:extLst>
              <a:ext uri="{FF2B5EF4-FFF2-40B4-BE49-F238E27FC236}">
                <a16:creationId xmlns:a16="http://schemas.microsoft.com/office/drawing/2014/main" id="{DFE55413-7259-D585-D01E-6CF60FEBC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7180" name="Text Box 5">
            <a:extLst>
              <a:ext uri="{FF2B5EF4-FFF2-40B4-BE49-F238E27FC236}">
                <a16:creationId xmlns:a16="http://schemas.microsoft.com/office/drawing/2014/main" id="{38DC6598-E999-6223-397E-735B6C0BA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062538"/>
            <a:ext cx="4491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7181" name="AutoShape 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0E5424D-9610-8993-1775-0B08E217C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150" y="5153025"/>
            <a:ext cx="506413" cy="425450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C5DA8925-AB73-4752-8D40-963052061B3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066800" y="6530975"/>
            <a:ext cx="1905000" cy="268288"/>
          </a:xfrm>
        </p:spPr>
        <p:txBody>
          <a:bodyPr/>
          <a:lstStyle/>
          <a:p>
            <a:pPr>
              <a:defRPr/>
            </a:pPr>
            <a:fld id="{3AC3EFFE-63D2-43AE-BF85-FA73B61E5B0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6263C99E-D37D-64AF-8D7E-2E062914D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530975"/>
            <a:ext cx="2895600" cy="268288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1C27A989-8034-594A-2633-7ABDABD96A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37B52AD6-0CA6-E3B8-9240-B7040502C5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0" name="Text Box 25">
            <a:extLst>
              <a:ext uri="{FF2B5EF4-FFF2-40B4-BE49-F238E27FC236}">
                <a16:creationId xmlns:a16="http://schemas.microsoft.com/office/drawing/2014/main" id="{C06719AC-226D-3246-A005-0B0DA8724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6391" name="Picture 38" descr="Office Objects 0572">
            <a:extLst>
              <a:ext uri="{FF2B5EF4-FFF2-40B4-BE49-F238E27FC236}">
                <a16:creationId xmlns:a16="http://schemas.microsoft.com/office/drawing/2014/main" id="{0DA48B22-567A-1CA4-4094-AD850CD25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47">
            <a:extLst>
              <a:ext uri="{FF2B5EF4-FFF2-40B4-BE49-F238E27FC236}">
                <a16:creationId xmlns:a16="http://schemas.microsoft.com/office/drawing/2014/main" id="{C95DF762-E949-8E12-0639-6A7D651A5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65388"/>
            <a:ext cx="8305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For safety reasons an acceptable rivet joint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               for an aeroplane joint must be between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               19.9mm and 20.1mm in diameter.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     Write the tolerance level in standard notation.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07572" name="Text Box 52">
            <a:extLst>
              <a:ext uri="{FF2B5EF4-FFF2-40B4-BE49-F238E27FC236}">
                <a16:creationId xmlns:a16="http://schemas.microsoft.com/office/drawing/2014/main" id="{B515A198-C7C1-FA25-879D-540F07FB6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4900" y="4268788"/>
            <a:ext cx="391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middle value</a:t>
            </a:r>
          </a:p>
        </p:txBody>
      </p:sp>
      <p:sp>
        <p:nvSpPr>
          <p:cNvPr id="107574" name="Text Box 54">
            <a:extLst>
              <a:ext uri="{FF2B5EF4-FFF2-40B4-BE49-F238E27FC236}">
                <a16:creationId xmlns:a16="http://schemas.microsoft.com/office/drawing/2014/main" id="{B94C78F8-1C4F-3156-717B-39A49A54C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463" y="5503863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7576" name="Text Box 56">
            <a:extLst>
              <a:ext uri="{FF2B5EF4-FFF2-40B4-BE49-F238E27FC236}">
                <a16:creationId xmlns:a16="http://schemas.microsoft.com/office/drawing/2014/main" id="{7B464824-B652-01C6-3571-AFCDE7E1E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8" y="4983163"/>
            <a:ext cx="2203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19.9 + 20.1</a:t>
            </a: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2A4B724D-0668-8781-3B38-70A000903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6397" name="Text Box 10">
            <a:extLst>
              <a:ext uri="{FF2B5EF4-FFF2-40B4-BE49-F238E27FC236}">
                <a16:creationId xmlns:a16="http://schemas.microsoft.com/office/drawing/2014/main" id="{2822686D-30D0-96E7-E33F-1EDFE6926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ED1D1C-6741-DE48-DA7B-334A381B31D8}"/>
              </a:ext>
            </a:extLst>
          </p:cNvPr>
          <p:cNvCxnSpPr/>
          <p:nvPr/>
        </p:nvCxnSpPr>
        <p:spPr>
          <a:xfrm>
            <a:off x="2540000" y="5518150"/>
            <a:ext cx="1954213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54">
            <a:extLst>
              <a:ext uri="{FF2B5EF4-FFF2-40B4-BE49-F238E27FC236}">
                <a16:creationId xmlns:a16="http://schemas.microsoft.com/office/drawing/2014/main" id="{313F46B4-1E5D-CD81-6E1C-8E25A2557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075" y="5218113"/>
            <a:ext cx="1017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20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372CBAB0-103E-50BD-034C-BB3DAE57FEEA}"/>
              </a:ext>
            </a:extLst>
          </p:cNvPr>
          <p:cNvSpPr/>
          <p:nvPr/>
        </p:nvSpPr>
        <p:spPr>
          <a:xfrm>
            <a:off x="5603875" y="4556125"/>
            <a:ext cx="3063875" cy="21510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Tolerance is written as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(20±0.1)mm</a:t>
            </a:r>
          </a:p>
        </p:txBody>
      </p:sp>
      <p:pic>
        <p:nvPicPr>
          <p:cNvPr id="18" name="Picture 17" descr="rivet_joints.jpg">
            <a:extLst>
              <a:ext uri="{FF2B5EF4-FFF2-40B4-BE49-F238E27FC236}">
                <a16:creationId xmlns:a16="http://schemas.microsoft.com/office/drawing/2014/main" id="{FD064AEC-A4BF-1C0A-4CB7-EACC387F0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8" y="101600"/>
            <a:ext cx="3097212" cy="2182813"/>
          </a:xfrm>
          <a:prstGeom prst="rect">
            <a:avLst/>
          </a:prstGeom>
          <a:ln w="381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72" grpId="0"/>
      <p:bldP spid="107574" grpId="0"/>
      <p:bldP spid="107576" grpId="0"/>
      <p:bldP spid="27" grpId="0"/>
      <p:bldP spid="28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143652F-1117-A65E-3E54-54BC2852DC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F59FB7-EA54-4FF8-8A3C-B34A0F861D0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7A74EB3-330A-830D-EDC1-2BF24DAEE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472472B5-72A6-6A0A-F707-4AEB0A603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3" name="Text Box 3">
            <a:extLst>
              <a:ext uri="{FF2B5EF4-FFF2-40B4-BE49-F238E27FC236}">
                <a16:creationId xmlns:a16="http://schemas.microsoft.com/office/drawing/2014/main" id="{DF7506B0-BB1E-AE24-FB67-C5185C8A8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Ch24 (page 193)</a:t>
            </a:r>
          </a:p>
        </p:txBody>
      </p:sp>
      <p:pic>
        <p:nvPicPr>
          <p:cNvPr id="17414" name="Picture 4" descr="ag00463_">
            <a:extLst>
              <a:ext uri="{FF2B5EF4-FFF2-40B4-BE49-F238E27FC236}">
                <a16:creationId xmlns:a16="http://schemas.microsoft.com/office/drawing/2014/main" id="{DD5F3F89-E2C3-DE82-D561-810EBB02B4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 descr="scottishflag">
            <a:extLst>
              <a:ext uri="{FF2B5EF4-FFF2-40B4-BE49-F238E27FC236}">
                <a16:creationId xmlns:a16="http://schemas.microsoft.com/office/drawing/2014/main" id="{F7FC740C-44B9-90C5-BADD-83918A9777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6" descr="Office Objects 0572">
            <a:extLst>
              <a:ext uri="{FF2B5EF4-FFF2-40B4-BE49-F238E27FC236}">
                <a16:creationId xmlns:a16="http://schemas.microsoft.com/office/drawing/2014/main" id="{A106B135-7C68-2E40-4BC8-3D769248D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7">
            <a:extLst>
              <a:ext uri="{FF2B5EF4-FFF2-40B4-BE49-F238E27FC236}">
                <a16:creationId xmlns:a16="http://schemas.microsoft.com/office/drawing/2014/main" id="{93EE3767-930F-4035-7032-02097E4C774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9576" name="Rectangle 8">
            <a:extLst>
              <a:ext uri="{FF2B5EF4-FFF2-40B4-BE49-F238E27FC236}">
                <a16:creationId xmlns:a16="http://schemas.microsoft.com/office/drawing/2014/main" id="{1A408FA7-9481-33CC-F053-23B638D48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7419" name="Text Box 10">
            <a:extLst>
              <a:ext uri="{FF2B5EF4-FFF2-40B4-BE49-F238E27FC236}">
                <a16:creationId xmlns:a16="http://schemas.microsoft.com/office/drawing/2014/main" id="{194AD7C8-3C27-D3AC-E108-CB3DAAE05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5D184335-D57C-094E-D8C7-4E8B7911807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417C23D2-0DA8-E765-302B-7B0568A82893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A3F7721D-B0C3-C679-E631-B42A31B7036B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>
            <a:extLst>
              <a:ext uri="{FF2B5EF4-FFF2-40B4-BE49-F238E27FC236}">
                <a16:creationId xmlns:a16="http://schemas.microsoft.com/office/drawing/2014/main" id="{512538AF-D833-0C72-7E44-045F65E90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7427913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F46BAF7D-1D4F-9421-EE47-3ACE09E9011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DC77D8-AEE8-4EA2-A4DC-C910309AB3F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5EFB30D-0BE2-A3CD-C01D-3AC1F90EBD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98DA1988-D7FD-4B2C-D330-D527B44137B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8197" name="Picture 3" descr="scottishflag">
            <a:extLst>
              <a:ext uri="{FF2B5EF4-FFF2-40B4-BE49-F238E27FC236}">
                <a16:creationId xmlns:a16="http://schemas.microsoft.com/office/drawing/2014/main" id="{1765AFD9-75A2-63A7-5A6B-5413E8C788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4">
            <a:extLst>
              <a:ext uri="{FF2B5EF4-FFF2-40B4-BE49-F238E27FC236}">
                <a16:creationId xmlns:a16="http://schemas.microsoft.com/office/drawing/2014/main" id="{E742F059-7889-C33A-B7F8-E7F82EEDB8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199" name="Picture 17" descr="Office Objects 0572">
            <a:extLst>
              <a:ext uri="{FF2B5EF4-FFF2-40B4-BE49-F238E27FC236}">
                <a16:creationId xmlns:a16="http://schemas.microsoft.com/office/drawing/2014/main" id="{DEEA9C43-7800-6C2A-942F-AEB5B3AC8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00" name="Group 15">
            <a:extLst>
              <a:ext uri="{FF2B5EF4-FFF2-40B4-BE49-F238E27FC236}">
                <a16:creationId xmlns:a16="http://schemas.microsoft.com/office/drawing/2014/main" id="{651CF756-D370-F9DA-0613-4D986993E4C1}"/>
              </a:ext>
            </a:extLst>
          </p:cNvPr>
          <p:cNvGrpSpPr>
            <a:grpSpLocks/>
          </p:cNvGrpSpPr>
          <p:nvPr/>
        </p:nvGrpSpPr>
        <p:grpSpPr bwMode="auto">
          <a:xfrm>
            <a:off x="1171575" y="1931988"/>
            <a:ext cx="7559675" cy="4867275"/>
            <a:chOff x="1171977" y="1790163"/>
            <a:chExt cx="7134896" cy="449472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2B316A7-C6F0-41B1-BC41-6644BAC1CF3D}"/>
                </a:ext>
              </a:extLst>
            </p:cNvPr>
            <p:cNvSpPr/>
            <p:nvPr/>
          </p:nvSpPr>
          <p:spPr>
            <a:xfrm>
              <a:off x="1171977" y="1790163"/>
              <a:ext cx="7134896" cy="4494727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grpSp>
          <p:nvGrpSpPr>
            <p:cNvPr id="8202" name="Group 10">
              <a:extLst>
                <a:ext uri="{FF2B5EF4-FFF2-40B4-BE49-F238E27FC236}">
                  <a16:creationId xmlns:a16="http://schemas.microsoft.com/office/drawing/2014/main" id="{EB691634-D438-8B8B-7D89-274A43F951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9251" y="1873787"/>
              <a:ext cx="6996517" cy="4337050"/>
              <a:chOff x="1040139" y="1834896"/>
              <a:chExt cx="4068308" cy="1941576"/>
            </a:xfrm>
          </p:grpSpPr>
          <p:pic>
            <p:nvPicPr>
              <p:cNvPr id="8203" name="Picture 2" descr="msoC8B8A">
                <a:extLst>
                  <a:ext uri="{FF2B5EF4-FFF2-40B4-BE49-F238E27FC236}">
                    <a16:creationId xmlns:a16="http://schemas.microsoft.com/office/drawing/2014/main" id="{50C703D2-3FD5-F069-E267-233F55DD03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89" t="63524" r="19875" b="30972"/>
              <a:stretch>
                <a:fillRect/>
              </a:stretch>
            </p:blipFill>
            <p:spPr bwMode="auto">
              <a:xfrm>
                <a:off x="1040139" y="3300984"/>
                <a:ext cx="4063868" cy="475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4" name="Picture 2" descr="msoC8B8A">
                <a:extLst>
                  <a:ext uri="{FF2B5EF4-FFF2-40B4-BE49-F238E27FC236}">
                    <a16:creationId xmlns:a16="http://schemas.microsoft.com/office/drawing/2014/main" id="{76A3A363-66F3-3DEA-D708-8E6E375004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86" t="9225" r="19875" b="78568"/>
              <a:stretch>
                <a:fillRect/>
              </a:stretch>
            </p:blipFill>
            <p:spPr bwMode="auto">
              <a:xfrm>
                <a:off x="1040139" y="1834896"/>
                <a:ext cx="4068308" cy="1054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5" name="Picture 2" descr="msoC8B8A">
                <a:extLst>
                  <a:ext uri="{FF2B5EF4-FFF2-40B4-BE49-F238E27FC236}">
                    <a16:creationId xmlns:a16="http://schemas.microsoft.com/office/drawing/2014/main" id="{9A06DC69-FE1F-5EF7-D78F-11596F7C14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710" t="28137" r="19875" b="67030"/>
              <a:stretch>
                <a:fillRect/>
              </a:stretch>
            </p:blipFill>
            <p:spPr bwMode="auto">
              <a:xfrm>
                <a:off x="1040139" y="2889504"/>
                <a:ext cx="4066916" cy="417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8807B857-8295-ABCE-1ACD-23B8C4F084D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796DE8-4D91-41D8-BD94-84FC28107B9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8D5C7C8-40CD-183F-AF57-E5B32BDEAC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0" name="Picture 3" descr="scottishflag">
            <a:extLst>
              <a:ext uri="{FF2B5EF4-FFF2-40B4-BE49-F238E27FC236}">
                <a16:creationId xmlns:a16="http://schemas.microsoft.com/office/drawing/2014/main" id="{3BB49FB6-62ED-31FF-22D9-81E86683A4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4">
            <a:extLst>
              <a:ext uri="{FF2B5EF4-FFF2-40B4-BE49-F238E27FC236}">
                <a16:creationId xmlns:a16="http://schemas.microsoft.com/office/drawing/2014/main" id="{228130BE-BF7C-078F-F41F-87E59A9285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2" name="Picture 5" descr="Office Objects 0572">
            <a:extLst>
              <a:ext uri="{FF2B5EF4-FFF2-40B4-BE49-F238E27FC236}">
                <a16:creationId xmlns:a16="http://schemas.microsoft.com/office/drawing/2014/main" id="{6BA4E45F-5D2E-3D29-F701-7D6AB9198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D68772B1-0A18-F735-A955-3D5EC5C75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78ED98EF-201F-CB66-68F8-FB11D0D6E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703F8F01-412F-E59B-0E7A-1CDB02EF7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Tolerance. 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9226" name="Line 9">
            <a:extLst>
              <a:ext uri="{FF2B5EF4-FFF2-40B4-BE49-F238E27FC236}">
                <a16:creationId xmlns:a16="http://schemas.microsoft.com/office/drawing/2014/main" id="{1B6D9501-6369-09C0-2A93-E9D40819A0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19C965F1-46FE-93C5-867E-54850760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044825"/>
            <a:ext cx="4284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 We are learning what   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	  Tolerance is.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240511B9-C708-230E-70FA-20FA97321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624263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and simplify basic Tolerances.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07F75619-CA08-C0B2-9537-4316C9629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BDEC49C1-8097-11F0-FDC0-CBC9DCAC5F2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0243" name="Picture 5" descr="scottishflag">
            <a:extLst>
              <a:ext uri="{FF2B5EF4-FFF2-40B4-BE49-F238E27FC236}">
                <a16:creationId xmlns:a16="http://schemas.microsoft.com/office/drawing/2014/main" id="{D7323429-3CAE-2B91-C701-218D0455DC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7">
            <a:extLst>
              <a:ext uri="{FF2B5EF4-FFF2-40B4-BE49-F238E27FC236}">
                <a16:creationId xmlns:a16="http://schemas.microsoft.com/office/drawing/2014/main" id="{D1ECD8D5-B5B2-2952-1A1C-509BEC9058D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45" name="Text Box 14">
            <a:extLst>
              <a:ext uri="{FF2B5EF4-FFF2-40B4-BE49-F238E27FC236}">
                <a16:creationId xmlns:a16="http://schemas.microsoft.com/office/drawing/2014/main" id="{825A38E8-F1E1-EA7F-07A9-530C99CAD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1905000"/>
            <a:ext cx="8067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When a builder orders steel bolts to help to a house, </a:t>
            </a:r>
          </a:p>
          <a:p>
            <a:pPr eaLnBrk="1" hangingPunct="1"/>
            <a:r>
              <a:rPr lang="en-GB" altLang="en-US"/>
              <a:t>he would like them to be 50 millimetres long </a:t>
            </a:r>
            <a:r>
              <a:rPr lang="en-GB" altLang="en-US">
                <a:solidFill>
                  <a:srgbClr val="FFFF00"/>
                </a:solidFill>
              </a:rPr>
              <a:t>EXACTLY</a:t>
            </a:r>
            <a:r>
              <a:rPr lang="en-GB" altLang="en-US"/>
              <a:t>.</a:t>
            </a:r>
          </a:p>
        </p:txBody>
      </p:sp>
      <p:sp>
        <p:nvSpPr>
          <p:cNvPr id="58402" name="Text Box 34">
            <a:extLst>
              <a:ext uri="{FF2B5EF4-FFF2-40B4-BE49-F238E27FC236}">
                <a16:creationId xmlns:a16="http://schemas.microsoft.com/office/drawing/2014/main" id="{AF68E56F-CE10-40B0-BF0C-2C72E70B0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2768600"/>
            <a:ext cx="7740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This is not always possible so the builder allows a ‘little error’ either side of this.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9FD8E8D-28FA-8936-569D-D63CB6F29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0248" name="Picture 5" descr="Office Objects 0572">
            <a:extLst>
              <a:ext uri="{FF2B5EF4-FFF2-40B4-BE49-F238E27FC236}">
                <a16:creationId xmlns:a16="http://schemas.microsoft.com/office/drawing/2014/main" id="{15022DE2-67CA-6A0E-0056-979542199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nuts_bolts.gif">
            <a:extLst>
              <a:ext uri="{FF2B5EF4-FFF2-40B4-BE49-F238E27FC236}">
                <a16:creationId xmlns:a16="http://schemas.microsoft.com/office/drawing/2014/main" id="{6D64241E-56B4-28B4-71CC-A9AD0A9B7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588" y="3659188"/>
            <a:ext cx="4133850" cy="3098800"/>
          </a:xfrm>
          <a:prstGeom prst="rect">
            <a:avLst/>
          </a:prstGeom>
          <a:solidFill>
            <a:schemeClr val="tx1"/>
          </a:solidFill>
          <a:ln w="508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8E35F4BF-8492-6BC5-1B17-FF33421C4E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1267" name="Picture 5" descr="scottishflag">
            <a:extLst>
              <a:ext uri="{FF2B5EF4-FFF2-40B4-BE49-F238E27FC236}">
                <a16:creationId xmlns:a16="http://schemas.microsoft.com/office/drawing/2014/main" id="{584C1D2F-5197-D23B-E7C7-7C96F5DF68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7">
            <a:extLst>
              <a:ext uri="{FF2B5EF4-FFF2-40B4-BE49-F238E27FC236}">
                <a16:creationId xmlns:a16="http://schemas.microsoft.com/office/drawing/2014/main" id="{EACF50BC-AC13-54DB-BE14-B39C5DBC5C0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408" name="Text Box 40">
            <a:extLst>
              <a:ext uri="{FF2B5EF4-FFF2-40B4-BE49-F238E27FC236}">
                <a16:creationId xmlns:a16="http://schemas.microsoft.com/office/drawing/2014/main" id="{3E5A3067-9B27-F24E-E116-FE8515842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4044950"/>
            <a:ext cx="787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He might be prepared to accept any bolt as long as it </a:t>
            </a:r>
          </a:p>
          <a:p>
            <a:pPr algn="ctr" eaLnBrk="1" hangingPunct="1"/>
            <a:r>
              <a:rPr lang="en-GB" altLang="en-US"/>
              <a:t>lies between </a:t>
            </a:r>
            <a:r>
              <a:rPr lang="en-GB" altLang="en-US">
                <a:solidFill>
                  <a:srgbClr val="FFFF00"/>
                </a:solidFill>
              </a:rPr>
              <a:t>48mm</a:t>
            </a:r>
            <a:r>
              <a:rPr lang="en-GB" altLang="en-US"/>
              <a:t> and </a:t>
            </a:r>
            <a:r>
              <a:rPr lang="en-GB" altLang="en-US">
                <a:solidFill>
                  <a:srgbClr val="FFFF00"/>
                </a:solidFill>
              </a:rPr>
              <a:t>52mm</a:t>
            </a:r>
          </a:p>
        </p:txBody>
      </p:sp>
      <p:sp>
        <p:nvSpPr>
          <p:cNvPr id="58409" name="Text Box 41">
            <a:extLst>
              <a:ext uri="{FF2B5EF4-FFF2-40B4-BE49-F238E27FC236}">
                <a16:creationId xmlns:a16="http://schemas.microsoft.com/office/drawing/2014/main" id="{C39BC38C-3349-EA10-A7CB-0D6C91188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4908550"/>
            <a:ext cx="7921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tx2"/>
                </a:solidFill>
              </a:rPr>
              <a:t> This means he will accept a bolt which is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within 2mm </a:t>
            </a:r>
            <a:r>
              <a:rPr lang="en-GB" altLang="en-US">
                <a:solidFill>
                  <a:schemeClr val="tx2"/>
                </a:solidFill>
              </a:rPr>
              <a:t>of the 50mm he asked for.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5544932-D550-01BC-2DBC-673281803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1272" name="Picture 5" descr="Office Objects 0572">
            <a:extLst>
              <a:ext uri="{FF2B5EF4-FFF2-40B4-BE49-F238E27FC236}">
                <a16:creationId xmlns:a16="http://schemas.microsoft.com/office/drawing/2014/main" id="{6299D512-15EA-83D1-6A0E-3CB7605E3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41">
            <a:extLst>
              <a:ext uri="{FF2B5EF4-FFF2-40B4-BE49-F238E27FC236}">
                <a16:creationId xmlns:a16="http://schemas.microsoft.com/office/drawing/2014/main" id="{CCF23E58-901C-B253-E8D3-79692316D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772150"/>
            <a:ext cx="79216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tx2"/>
                </a:solidFill>
              </a:rPr>
              <a:t> This is referred to as the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TOLERANCE</a:t>
            </a:r>
            <a:r>
              <a:rPr lang="en-GB" altLang="en-US">
                <a:solidFill>
                  <a:schemeClr val="tx2"/>
                </a:solidFill>
              </a:rPr>
              <a:t> for the measurement.</a:t>
            </a:r>
          </a:p>
        </p:txBody>
      </p:sp>
      <p:pic>
        <p:nvPicPr>
          <p:cNvPr id="19" name="Picture 18" descr="nuts_bolts.gif">
            <a:extLst>
              <a:ext uri="{FF2B5EF4-FFF2-40B4-BE49-F238E27FC236}">
                <a16:creationId xmlns:a16="http://schemas.microsoft.com/office/drawing/2014/main" id="{413D07CF-252E-A415-1053-A1E85FB98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1954213"/>
            <a:ext cx="2651125" cy="1989137"/>
          </a:xfrm>
          <a:prstGeom prst="rect">
            <a:avLst/>
          </a:prstGeom>
          <a:solidFill>
            <a:schemeClr val="tx1"/>
          </a:solidFill>
          <a:ln w="50800">
            <a:solidFill>
              <a:schemeClr val="tx1">
                <a:lumMod val="50000"/>
              </a:schemeClr>
            </a:solidFill>
          </a:ln>
        </p:spPr>
      </p:pic>
      <p:sp>
        <p:nvSpPr>
          <p:cNvPr id="20" name="Cloud 19">
            <a:extLst>
              <a:ext uri="{FF2B5EF4-FFF2-40B4-BE49-F238E27FC236}">
                <a16:creationId xmlns:a16="http://schemas.microsoft.com/office/drawing/2014/main" id="{941EBAB0-8C3C-C280-9973-3F7DD5A7D54C}"/>
              </a:ext>
            </a:extLst>
          </p:cNvPr>
          <p:cNvSpPr/>
          <p:nvPr/>
        </p:nvSpPr>
        <p:spPr>
          <a:xfrm>
            <a:off x="6078538" y="1211263"/>
            <a:ext cx="3065462" cy="27432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Tolerance is written as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(50±2)mm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8" grpId="0"/>
      <p:bldP spid="58409" grpId="0"/>
      <p:bldP spid="18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E371D56-1990-E599-BF72-51B9063342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8DD48C4-C41B-4E70-889B-46B461A851E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CADDD31-A24D-BE22-CFBE-0567A9E6B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A5A6C38C-1ADA-C767-BB48-843B00187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3" name="Text Box 3">
            <a:extLst>
              <a:ext uri="{FF2B5EF4-FFF2-40B4-BE49-F238E27FC236}">
                <a16:creationId xmlns:a16="http://schemas.microsoft.com/office/drawing/2014/main" id="{1A976A9A-F392-EFE5-C143-0EA1EAD0F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Ch24 (page 191)</a:t>
            </a:r>
          </a:p>
        </p:txBody>
      </p:sp>
      <p:pic>
        <p:nvPicPr>
          <p:cNvPr id="12294" name="Picture 4" descr="ag00463_">
            <a:extLst>
              <a:ext uri="{FF2B5EF4-FFF2-40B4-BE49-F238E27FC236}">
                <a16:creationId xmlns:a16="http://schemas.microsoft.com/office/drawing/2014/main" id="{94D822C6-1480-144F-7A49-90C18A5A2C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scottishflag">
            <a:extLst>
              <a:ext uri="{FF2B5EF4-FFF2-40B4-BE49-F238E27FC236}">
                <a16:creationId xmlns:a16="http://schemas.microsoft.com/office/drawing/2014/main" id="{0AF91E35-0C31-0C6D-9973-918351A0A7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6" descr="Office Objects 0572">
            <a:extLst>
              <a:ext uri="{FF2B5EF4-FFF2-40B4-BE49-F238E27FC236}">
                <a16:creationId xmlns:a16="http://schemas.microsoft.com/office/drawing/2014/main" id="{CD0A303C-656A-EE1D-EB32-53F3D86AA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7">
            <a:extLst>
              <a:ext uri="{FF2B5EF4-FFF2-40B4-BE49-F238E27FC236}">
                <a16:creationId xmlns:a16="http://schemas.microsoft.com/office/drawing/2014/main" id="{D41A438E-CDDB-2CC9-E9C5-5507E2B997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7AF2AD45-7F88-97D4-492E-660CEC524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1AEE5B75-6C2F-6FD6-23E2-A886126D4D8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FAE8ABC-0C4B-4762-949A-B5882530F4A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6C0C7CD2-F845-0D48-69C3-6657148B6E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DA7344EC-F310-E3AD-3CFE-CF343A3CDD8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24025" y="619125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3317" name="Picture 3" descr="scottishflag">
            <a:extLst>
              <a:ext uri="{FF2B5EF4-FFF2-40B4-BE49-F238E27FC236}">
                <a16:creationId xmlns:a16="http://schemas.microsoft.com/office/drawing/2014/main" id="{6E091C0D-0FE6-A0F0-D834-251A157955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8318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4">
            <a:extLst>
              <a:ext uri="{FF2B5EF4-FFF2-40B4-BE49-F238E27FC236}">
                <a16:creationId xmlns:a16="http://schemas.microsoft.com/office/drawing/2014/main" id="{94FFAF95-7E3F-8F05-EE5E-058CEDEE746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19" name="Picture 6" descr="Office Objects 0572">
            <a:extLst>
              <a:ext uri="{FF2B5EF4-FFF2-40B4-BE49-F238E27FC236}">
                <a16:creationId xmlns:a16="http://schemas.microsoft.com/office/drawing/2014/main" id="{2C5F5C95-95C7-24BB-571A-D70DDAC55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mso7C120">
            <a:extLst>
              <a:ext uri="{FF2B5EF4-FFF2-40B4-BE49-F238E27FC236}">
                <a16:creationId xmlns:a16="http://schemas.microsoft.com/office/drawing/2014/main" id="{B89DAB57-091F-A02B-659E-D715D5D96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5160" t="7672" r="16564" b="66818"/>
          <a:stretch>
            <a:fillRect/>
          </a:stretch>
        </p:blipFill>
        <p:spPr bwMode="auto">
          <a:xfrm>
            <a:off x="952500" y="2022475"/>
            <a:ext cx="8113713" cy="4597400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A05BE163-D5A1-8917-08CF-0B80232CB6B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4077A57-9802-F285-E03C-E1F3B0FDA4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D2479F80-ED0D-5FD9-C6BF-3785F715B6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>
            <a:extLst>
              <a:ext uri="{FF2B5EF4-FFF2-40B4-BE49-F238E27FC236}">
                <a16:creationId xmlns:a16="http://schemas.microsoft.com/office/drawing/2014/main" id="{09E28CC3-CE68-008C-1C1A-F3073A9287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2" name="Picture 4" descr="Office Objects 0572">
            <a:extLst>
              <a:ext uri="{FF2B5EF4-FFF2-40B4-BE49-F238E27FC236}">
                <a16:creationId xmlns:a16="http://schemas.microsoft.com/office/drawing/2014/main" id="{B2894CF5-20DE-7C57-9239-A64EA685D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DD51DB91-1108-A396-4E8D-481143E28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7F4A4F67-4B6C-FFB1-4D63-D3099C5F1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34E7B465-EB6C-55A5-CAE3-D6A273BA5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Write tolerances in standard notation.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4346" name="Line 8">
            <a:extLst>
              <a:ext uri="{FF2B5EF4-FFF2-40B4-BE49-F238E27FC236}">
                <a16:creationId xmlns:a16="http://schemas.microsoft.com/office/drawing/2014/main" id="{3B18E6AE-5A59-3D4A-8389-684949575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A88A6FC0-C7A7-4410-A99E-84F53981F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5385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write tolerances in standard notation.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F4828D83-7800-698B-44A8-E585C749D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4349" name="Text Box 10">
            <a:extLst>
              <a:ext uri="{FF2B5EF4-FFF2-40B4-BE49-F238E27FC236}">
                <a16:creationId xmlns:a16="http://schemas.microsoft.com/office/drawing/2014/main" id="{4E5EB4BF-C016-CD86-15A1-20EE03270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66C6643A-0289-4B74-2899-21D3994A85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066800" y="6442075"/>
            <a:ext cx="1905000" cy="268288"/>
          </a:xfrm>
        </p:spPr>
        <p:txBody>
          <a:bodyPr/>
          <a:lstStyle/>
          <a:p>
            <a:pPr>
              <a:defRPr/>
            </a:pPr>
            <a:fld id="{3AC3EFFE-63D2-43AE-BF85-FA73B61E5B0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14E07A09-6241-0B66-B37B-4E3D8E109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442075"/>
            <a:ext cx="2895600" cy="268288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2" descr="scottishflag">
            <a:extLst>
              <a:ext uri="{FF2B5EF4-FFF2-40B4-BE49-F238E27FC236}">
                <a16:creationId xmlns:a16="http://schemas.microsoft.com/office/drawing/2014/main" id="{9D5B79C3-7400-5434-F51B-B94933E925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3">
            <a:extLst>
              <a:ext uri="{FF2B5EF4-FFF2-40B4-BE49-F238E27FC236}">
                <a16:creationId xmlns:a16="http://schemas.microsoft.com/office/drawing/2014/main" id="{852FB5EF-0C69-D539-8A0C-1152D0BE3B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6" name="Text Box 25">
            <a:extLst>
              <a:ext uri="{FF2B5EF4-FFF2-40B4-BE49-F238E27FC236}">
                <a16:creationId xmlns:a16="http://schemas.microsoft.com/office/drawing/2014/main" id="{D182578E-64D1-CBEB-F35A-250BB54BC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5367" name="Picture 38" descr="Office Objects 0572">
            <a:extLst>
              <a:ext uri="{FF2B5EF4-FFF2-40B4-BE49-F238E27FC236}">
                <a16:creationId xmlns:a16="http://schemas.microsoft.com/office/drawing/2014/main" id="{0798E35E-1025-734B-EEAF-746041A97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47">
            <a:extLst>
              <a:ext uri="{FF2B5EF4-FFF2-40B4-BE49-F238E27FC236}">
                <a16:creationId xmlns:a16="http://schemas.microsoft.com/office/drawing/2014/main" id="{310165DD-5361-A2E7-FA74-2265005A6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3114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An acceptable size of apples on sale at Asda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               must have a diameter between 8cm and 12cm.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     Write the tolerance level in standard notation.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07572" name="Text Box 52">
            <a:extLst>
              <a:ext uri="{FF2B5EF4-FFF2-40B4-BE49-F238E27FC236}">
                <a16:creationId xmlns:a16="http://schemas.microsoft.com/office/drawing/2014/main" id="{72D64C83-CD78-9301-BCFB-F0F32409C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4900" y="3846513"/>
            <a:ext cx="3911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middle value</a:t>
            </a:r>
          </a:p>
        </p:txBody>
      </p:sp>
      <p:sp>
        <p:nvSpPr>
          <p:cNvPr id="107574" name="Text Box 54">
            <a:extLst>
              <a:ext uri="{FF2B5EF4-FFF2-40B4-BE49-F238E27FC236}">
                <a16:creationId xmlns:a16="http://schemas.microsoft.com/office/drawing/2014/main" id="{0B27F4DD-AE7C-9123-00FB-224831C9A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813" y="5081588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7576" name="Text Box 56">
            <a:extLst>
              <a:ext uri="{FF2B5EF4-FFF2-40B4-BE49-F238E27FC236}">
                <a16:creationId xmlns:a16="http://schemas.microsoft.com/office/drawing/2014/main" id="{03E2FE06-E39C-3F11-DAC6-CA14ED268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8" y="4560888"/>
            <a:ext cx="1314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8 + 12</a:t>
            </a: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E0AD16AD-5778-7B27-F1B3-FD49F9C67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5373" name="Text Box 10">
            <a:extLst>
              <a:ext uri="{FF2B5EF4-FFF2-40B4-BE49-F238E27FC236}">
                <a16:creationId xmlns:a16="http://schemas.microsoft.com/office/drawing/2014/main" id="{992C9172-1BF7-E2E3-97B1-075B166B5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7FE17F-AE07-674D-5B09-FEF383807BA0}"/>
              </a:ext>
            </a:extLst>
          </p:cNvPr>
          <p:cNvCxnSpPr/>
          <p:nvPr/>
        </p:nvCxnSpPr>
        <p:spPr>
          <a:xfrm>
            <a:off x="2540000" y="5095875"/>
            <a:ext cx="10922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54">
            <a:extLst>
              <a:ext uri="{FF2B5EF4-FFF2-40B4-BE49-F238E27FC236}">
                <a16:creationId xmlns:a16="http://schemas.microsoft.com/office/drawing/2014/main" id="{6C14BA20-05D9-9584-5C8F-2995C32F6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025" y="4795838"/>
            <a:ext cx="952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10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53FB3298-4C24-42A4-3D73-DCE4AA2CC071}"/>
              </a:ext>
            </a:extLst>
          </p:cNvPr>
          <p:cNvSpPr/>
          <p:nvPr/>
        </p:nvSpPr>
        <p:spPr>
          <a:xfrm>
            <a:off x="5035550" y="4133850"/>
            <a:ext cx="3065463" cy="21510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Tolerance is written as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(10±2)cm</a:t>
            </a:r>
          </a:p>
        </p:txBody>
      </p:sp>
      <p:pic>
        <p:nvPicPr>
          <p:cNvPr id="32" name="Picture 31" descr="green_apple_fruit_themes_templates.gif">
            <a:extLst>
              <a:ext uri="{FF2B5EF4-FFF2-40B4-BE49-F238E27FC236}">
                <a16:creationId xmlns:a16="http://schemas.microsoft.com/office/drawing/2014/main" id="{DF632CDA-6F4E-0164-8457-30FEC1407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25" y="90488"/>
            <a:ext cx="2863850" cy="2128837"/>
          </a:xfrm>
          <a:prstGeom prst="rect">
            <a:avLst/>
          </a:prstGeom>
          <a:ln w="381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72" grpId="0"/>
      <p:bldP spid="107574" grpId="0"/>
      <p:bldP spid="107576" grpId="0"/>
      <p:bldP spid="27" grpId="0"/>
      <p:bldP spid="28" grpId="0" build="p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</TotalTime>
  <Words>448</Words>
  <Application>Microsoft Office PowerPoint</Application>
  <PresentationFormat>On-screen Show (4:3)</PresentationFormat>
  <Paragraphs>98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226</cp:revision>
  <dcterms:created xsi:type="dcterms:W3CDTF">2005-04-06T16:52:43Z</dcterms:created>
  <dcterms:modified xsi:type="dcterms:W3CDTF">2026-07-04T19:02:00Z</dcterms:modified>
</cp:coreProperties>
</file>