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1" r:id="rId2"/>
    <p:sldId id="303" r:id="rId3"/>
    <p:sldId id="305" r:id="rId4"/>
    <p:sldId id="281" r:id="rId5"/>
    <p:sldId id="304" r:id="rId6"/>
    <p:sldId id="275" r:id="rId7"/>
    <p:sldId id="282" r:id="rId8"/>
    <p:sldId id="307" r:id="rId9"/>
    <p:sldId id="302" r:id="rId10"/>
    <p:sldId id="321" r:id="rId11"/>
    <p:sldId id="296" r:id="rId12"/>
    <p:sldId id="306" r:id="rId13"/>
    <p:sldId id="297" r:id="rId14"/>
    <p:sldId id="308" r:id="rId15"/>
    <p:sldId id="309" r:id="rId16"/>
    <p:sldId id="310" r:id="rId17"/>
    <p:sldId id="318" r:id="rId18"/>
    <p:sldId id="319" r:id="rId19"/>
    <p:sldId id="312" r:id="rId20"/>
    <p:sldId id="315" r:id="rId21"/>
    <p:sldId id="316" r:id="rId22"/>
    <p:sldId id="313" r:id="rId23"/>
    <p:sldId id="298" r:id="rId24"/>
    <p:sldId id="320" r:id="rId25"/>
    <p:sldId id="300" r:id="rId26"/>
    <p:sldId id="314" r:id="rId27"/>
    <p:sldId id="317" r:id="rId28"/>
    <p:sldId id="299" r:id="rId29"/>
    <p:sldId id="311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76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FEB666-747D-4F45-A720-4C9154F2DBC4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BF74324-D842-4897-8605-93B340653FA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95D78-1295-44AA-A9FC-3BD7E3AC4735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3D4C79-D340-46FF-AC5B-0037AD9D6F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935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6FB14-2DBF-4D8F-AF28-1157A991B4B1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ADB7F-97FC-4689-9A2A-2D4FD957D0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8205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22B64-90D1-420E-AD70-D87BA86BFD7B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5556A-2200-4339-8DF6-5BE0345040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980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B879-8E43-40BE-AFFA-C08C7E98F217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EBED8-9835-4C32-A476-593909C3FB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689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DC4A4-CD40-4BBE-A739-DFA08C140DB4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107DA-65AE-4D6E-9543-5039655E01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264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4226F-737B-48E7-9628-FD09148D0FDC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4CD57-2EB8-484F-AD1F-6DE461C8D7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542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792AE-3100-4929-A302-6341BBAFCED2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4F1E5E-C628-4C78-B797-F65F01F94D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762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C2D9F-0DC5-4FB3-8241-BDB8F2B81F14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719C8-BCD5-4608-A255-7BE5869A8A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030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E8673-95B2-4A3F-89D2-8F2F1A199ED4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E6ACC-BF4E-4631-9711-E987216AD8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248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86CD5-7228-4D99-A223-753C4E78F1C3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BDF15-0B78-44E4-BDD2-D8D11E5C7E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71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57422-74B8-43E1-84EC-B7E0277AA218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3BC8C-4E59-4917-B584-9A3E61BCFF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909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ACD70E-4677-4F98-865D-B5D78C8F8C6E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0307B8C-EA42-403F-AC19-F20B91DCA30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611188" y="2781300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9600" smtClean="0">
                <a:solidFill>
                  <a:srgbClr val="FF0066"/>
                </a:solidFill>
              </a:rPr>
              <a:t>Level 1</a:t>
            </a:r>
            <a:br>
              <a:rPr lang="en-GB" altLang="en-US" sz="9600" smtClean="0">
                <a:solidFill>
                  <a:srgbClr val="FF0066"/>
                </a:solidFill>
              </a:rPr>
            </a:br>
            <a:r>
              <a:rPr lang="en-GB" altLang="en-US" sz="9600" smtClean="0">
                <a:solidFill>
                  <a:srgbClr val="FF0066"/>
                </a:solidFill>
              </a:rPr>
              <a:t>Interpreting Pie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9607" r="6055" b="7135"/>
          <a:stretch>
            <a:fillRect/>
          </a:stretch>
        </p:blipFill>
        <p:spPr>
          <a:xfrm>
            <a:off x="468313" y="333375"/>
            <a:ext cx="8207375" cy="6191250"/>
          </a:xfrm>
          <a:noFill/>
        </p:spPr>
      </p:pic>
      <p:sp>
        <p:nvSpPr>
          <p:cNvPr id="4" name="Rectangle 3"/>
          <p:cNvSpPr/>
          <p:nvPr/>
        </p:nvSpPr>
        <p:spPr>
          <a:xfrm>
            <a:off x="1476375" y="5516563"/>
            <a:ext cx="7199313" cy="1008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468313" y="5445125"/>
            <a:ext cx="83518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If 180 were surveyed, how many chose coca-cola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Pie 4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1626704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Pie 5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9430117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92170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Calibri" panose="020F0502020204030204" pitchFamily="34" charset="0"/>
              </a:rPr>
              <a:t>270 pupils surveyed on how they came to school. How many cycled to school?</a:t>
            </a:r>
          </a:p>
        </p:txBody>
      </p:sp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3532188" y="4040188"/>
            <a:ext cx="14763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>
                <a:latin typeface="Calibri" panose="020F0502020204030204" pitchFamily="34" charset="0"/>
              </a:rPr>
              <a:t>120</a:t>
            </a:r>
            <a:r>
              <a:rPr lang="en-GB" altLang="en-US" sz="48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Cycle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2295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2668588" y="2744788"/>
            <a:ext cx="1476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750" y="2276475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720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Level 2</a:t>
            </a:r>
            <a:endParaRPr lang="en-GB" sz="7200" dirty="0">
              <a:solidFill>
                <a:srgbClr val="FF0066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en-GB" sz="7200" dirty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Interpreting Pie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2" t="16550" r="13670" b="13203"/>
          <a:stretch>
            <a:fillRect/>
          </a:stretch>
        </p:blipFill>
        <p:spPr bwMode="auto">
          <a:xfrm>
            <a:off x="2195513" y="2420938"/>
            <a:ext cx="4392612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07988"/>
            <a:ext cx="82216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teacher asked her pupils if they recycled newspapers and glass.</a:t>
            </a:r>
            <a:endParaRPr lang="en-GB" altLang="en-US" sz="2400"/>
          </a:p>
          <a:p>
            <a:endParaRPr lang="en-GB" altLang="en-US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95288" y="1028700"/>
            <a:ext cx="7561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pie chart shows the results.</a:t>
            </a:r>
            <a:r>
              <a:rPr lang="en-GB" altLang="en-US" sz="2400"/>
              <a:t> </a:t>
            </a:r>
            <a:r>
              <a:rPr lang="en-GB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pupils answered ‘Neither’.How many pupils answered</a:t>
            </a:r>
            <a:r>
              <a:rPr lang="en-GB" altLang="en-US" sz="2400"/>
              <a:t>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‘Newspapers only’?</a:t>
            </a:r>
            <a:endParaRPr lang="en-GB" altLang="en-US" sz="2400"/>
          </a:p>
          <a:p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n-US" sz="24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6957593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9430117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789238" y="404177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20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r>
              <a:rPr lang="en-GB" altLang="en-US" sz="3200" baseline="30000">
                <a:latin typeface="Calibri" panose="020F0502020204030204" pitchFamily="34" charset="0"/>
              </a:rPr>
              <a:t>Cycle</a:t>
            </a:r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5367" name="TextBox 8"/>
          <p:cNvSpPr txBox="1">
            <a:spLocks noChangeArrowheads="1"/>
          </p:cNvSpPr>
          <p:nvPr/>
        </p:nvSpPr>
        <p:spPr bwMode="auto">
          <a:xfrm>
            <a:off x="2668588" y="2744788"/>
            <a:ext cx="1476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5368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270 pupils surveyed on how they came to school. How many cycled to school?</a:t>
            </a:r>
          </a:p>
        </p:txBody>
      </p:sp>
      <p:sp>
        <p:nvSpPr>
          <p:cNvPr id="15369" name="TextBox 8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12322518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3240088" y="4086225"/>
            <a:ext cx="1476375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Cycle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2994025" y="2454275"/>
            <a:ext cx="147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333 pupils surveyed on how they came to school. How many came by bus to school?</a:t>
            </a:r>
          </a:p>
        </p:txBody>
      </p:sp>
      <p:sp>
        <p:nvSpPr>
          <p:cNvPr id="16393" name="TextBox 8"/>
          <p:cNvSpPr txBox="1">
            <a:spLocks noChangeArrowheads="1"/>
          </p:cNvSpPr>
          <p:nvPr/>
        </p:nvSpPr>
        <p:spPr bwMode="auto">
          <a:xfrm>
            <a:off x="3028950" y="220662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40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6394" name="TextBox 9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37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1295171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2314575" y="3449638"/>
            <a:ext cx="14763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Cycle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7415" name="TextBox 8"/>
          <p:cNvSpPr txBox="1">
            <a:spLocks noChangeArrowheads="1"/>
          </p:cNvSpPr>
          <p:nvPr/>
        </p:nvSpPr>
        <p:spPr bwMode="auto">
          <a:xfrm>
            <a:off x="3240088" y="2438400"/>
            <a:ext cx="147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240 pupils surveyed on how they came to school. How many car to school?</a:t>
            </a:r>
          </a:p>
        </p:txBody>
      </p:sp>
      <p:sp>
        <p:nvSpPr>
          <p:cNvPr id="17417" name="TextBox 8"/>
          <p:cNvSpPr txBox="1">
            <a:spLocks noChangeArrowheads="1"/>
          </p:cNvSpPr>
          <p:nvPr/>
        </p:nvSpPr>
        <p:spPr bwMode="auto">
          <a:xfrm>
            <a:off x="3348038" y="2062163"/>
            <a:ext cx="1476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40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Pie 9"/>
          <p:cNvSpPr/>
          <p:nvPr/>
        </p:nvSpPr>
        <p:spPr>
          <a:xfrm rot="11366864">
            <a:off x="2249488" y="1808163"/>
            <a:ext cx="4032250" cy="3673475"/>
          </a:xfrm>
          <a:prstGeom prst="pie">
            <a:avLst>
              <a:gd name="adj1" fmla="val 12322518"/>
              <a:gd name="adj2" fmla="val 1796306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7419" name="TextBox 8"/>
          <p:cNvSpPr txBox="1">
            <a:spLocks noChangeArrowheads="1"/>
          </p:cNvSpPr>
          <p:nvPr/>
        </p:nvSpPr>
        <p:spPr bwMode="auto">
          <a:xfrm>
            <a:off x="3767138" y="3789363"/>
            <a:ext cx="14763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Car</a:t>
            </a:r>
          </a:p>
          <a:p>
            <a:pPr eaLnBrk="1" hangingPunct="1"/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3767138" y="440372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60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7421" name="TextBox 12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40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1484313"/>
            <a:ext cx="51847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827088" y="328613"/>
            <a:ext cx="7993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The pie chart shows how John spent his weekly wage.</a:t>
            </a:r>
            <a:endParaRPr lang="en-GB" altLang="en-US" sz="2800"/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3203575" y="3500438"/>
            <a:ext cx="1081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112.5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4373563" y="4724400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90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5867400" y="3446463"/>
            <a:ext cx="1081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90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4913313" y="2708275"/>
            <a:ext cx="1081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45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881063" y="1223963"/>
            <a:ext cx="8064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  <a:latin typeface="Calibri" panose="020F0502020204030204" pitchFamily="34" charset="0"/>
              </a:rPr>
              <a:t>Workout the size of the angle for Other.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3850" y="3068638"/>
            <a:ext cx="25193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22.5</a:t>
            </a:r>
            <a:r>
              <a:rPr lang="en-GB" altLang="en-US" sz="7200" baseline="30000">
                <a:solidFill>
                  <a:srgbClr val="FF0000"/>
                </a:solidFill>
              </a:rPr>
              <a:t>0</a:t>
            </a:r>
            <a:endParaRPr lang="en-GB" altLang="en-US" sz="7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1484313"/>
            <a:ext cx="51847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827088" y="115888"/>
            <a:ext cx="7993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The pie chart shows how John spent his weekly wage.</a:t>
            </a:r>
            <a:endParaRPr lang="en-GB" altLang="en-US" sz="2800"/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3203575" y="3500438"/>
            <a:ext cx="1081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112.5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4373563" y="4724400"/>
            <a:ext cx="107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90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5867400" y="3446463"/>
            <a:ext cx="1081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90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4913313" y="2708275"/>
            <a:ext cx="1081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45</a:t>
            </a:r>
            <a:r>
              <a:rPr lang="en-GB" altLang="en-US" sz="2400" baseline="30000"/>
              <a:t>0</a:t>
            </a:r>
            <a:endParaRPr lang="en-GB" altLang="en-US" sz="2400"/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881063" y="908050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latin typeface="Calibri" panose="020F0502020204030204" pitchFamily="34" charset="0"/>
              </a:rPr>
              <a:t>If he earns £250, how much does he spend on entertainment? ( Answers to nearest 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9750" y="3429000"/>
            <a:ext cx="2016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£78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1295171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314575" y="3449638"/>
            <a:ext cx="14763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Cycle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0487" name="TextBox 8"/>
          <p:cNvSpPr txBox="1">
            <a:spLocks noChangeArrowheads="1"/>
          </p:cNvSpPr>
          <p:nvPr/>
        </p:nvSpPr>
        <p:spPr bwMode="auto">
          <a:xfrm>
            <a:off x="3240088" y="2438400"/>
            <a:ext cx="147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Workout the size of the angle for walk.</a:t>
            </a:r>
          </a:p>
        </p:txBody>
      </p:sp>
      <p:sp>
        <p:nvSpPr>
          <p:cNvPr id="20489" name="TextBox 8"/>
          <p:cNvSpPr txBox="1">
            <a:spLocks noChangeArrowheads="1"/>
          </p:cNvSpPr>
          <p:nvPr/>
        </p:nvSpPr>
        <p:spPr bwMode="auto">
          <a:xfrm>
            <a:off x="3348038" y="2062163"/>
            <a:ext cx="1476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40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Pie 9"/>
          <p:cNvSpPr/>
          <p:nvPr/>
        </p:nvSpPr>
        <p:spPr>
          <a:xfrm rot="11366864">
            <a:off x="2249488" y="1808163"/>
            <a:ext cx="4032250" cy="3673475"/>
          </a:xfrm>
          <a:prstGeom prst="pie">
            <a:avLst>
              <a:gd name="adj1" fmla="val 12322518"/>
              <a:gd name="adj2" fmla="val 1796306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0491" name="TextBox 8"/>
          <p:cNvSpPr txBox="1">
            <a:spLocks noChangeArrowheads="1"/>
          </p:cNvSpPr>
          <p:nvPr/>
        </p:nvSpPr>
        <p:spPr bwMode="auto">
          <a:xfrm>
            <a:off x="3767138" y="3789363"/>
            <a:ext cx="14763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Car</a:t>
            </a:r>
          </a:p>
          <a:p>
            <a:pPr eaLnBrk="1" hangingPunct="1"/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0492" name="TextBox 11"/>
          <p:cNvSpPr txBox="1">
            <a:spLocks noChangeArrowheads="1"/>
          </p:cNvSpPr>
          <p:nvPr/>
        </p:nvSpPr>
        <p:spPr bwMode="auto">
          <a:xfrm>
            <a:off x="3767138" y="440372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60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20493" name="TextBox 12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8408659">
            <a:off x="4054475" y="3598863"/>
            <a:ext cx="200025" cy="174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443663" y="3573463"/>
            <a:ext cx="2160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170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39975" y="1989138"/>
            <a:ext cx="3960813" cy="3671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303463" y="1989138"/>
            <a:ext cx="4032250" cy="3671887"/>
          </a:xfrm>
          <a:prstGeom prst="pie">
            <a:avLst>
              <a:gd name="adj1" fmla="val 44444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300288" y="1989138"/>
            <a:ext cx="4032250" cy="3671887"/>
          </a:xfrm>
          <a:prstGeom prst="pie">
            <a:avLst>
              <a:gd name="adj1" fmla="val 8286614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Pie 4"/>
          <p:cNvSpPr/>
          <p:nvPr/>
        </p:nvSpPr>
        <p:spPr>
          <a:xfrm>
            <a:off x="2267744" y="1988840"/>
            <a:ext cx="4104456" cy="3672408"/>
          </a:xfrm>
          <a:prstGeom prst="pie">
            <a:avLst>
              <a:gd name="adj1" fmla="val 5365548"/>
              <a:gd name="adj2" fmla="val 1081895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080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9217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latin typeface="Calibri" panose="020F0502020204030204" pitchFamily="34" charset="0"/>
              </a:rPr>
              <a:t>How many degrees is the Pink sector?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90</a:t>
            </a:r>
            <a:r>
              <a:rPr lang="en-GB" altLang="en-US" sz="7200" baseline="20000">
                <a:solidFill>
                  <a:srgbClr val="FF0000"/>
                </a:solidFill>
              </a:rPr>
              <a:t>0</a:t>
            </a:r>
            <a:endParaRPr lang="en-GB" altLang="en-US" sz="7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1295171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2314575" y="3449638"/>
            <a:ext cx="14763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Cycle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1511" name="TextBox 8"/>
          <p:cNvSpPr txBox="1">
            <a:spLocks noChangeArrowheads="1"/>
          </p:cNvSpPr>
          <p:nvPr/>
        </p:nvSpPr>
        <p:spPr bwMode="auto">
          <a:xfrm>
            <a:off x="3240088" y="2438400"/>
            <a:ext cx="147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1512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The pie chart shows how pupils travel to school.</a:t>
            </a:r>
          </a:p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What fraction is represented by car.</a:t>
            </a:r>
          </a:p>
        </p:txBody>
      </p:sp>
      <p:sp>
        <p:nvSpPr>
          <p:cNvPr id="21513" name="TextBox 8"/>
          <p:cNvSpPr txBox="1">
            <a:spLocks noChangeArrowheads="1"/>
          </p:cNvSpPr>
          <p:nvPr/>
        </p:nvSpPr>
        <p:spPr bwMode="auto">
          <a:xfrm>
            <a:off x="3348038" y="2062163"/>
            <a:ext cx="1476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40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Pie 9"/>
          <p:cNvSpPr/>
          <p:nvPr/>
        </p:nvSpPr>
        <p:spPr>
          <a:xfrm rot="11366864">
            <a:off x="2249488" y="1808163"/>
            <a:ext cx="4032250" cy="3673475"/>
          </a:xfrm>
          <a:prstGeom prst="pie">
            <a:avLst>
              <a:gd name="adj1" fmla="val 12322518"/>
              <a:gd name="adj2" fmla="val 1796306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1515" name="TextBox 8"/>
          <p:cNvSpPr txBox="1">
            <a:spLocks noChangeArrowheads="1"/>
          </p:cNvSpPr>
          <p:nvPr/>
        </p:nvSpPr>
        <p:spPr bwMode="auto">
          <a:xfrm>
            <a:off x="3767138" y="3789363"/>
            <a:ext cx="14763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Car</a:t>
            </a:r>
          </a:p>
          <a:p>
            <a:pPr eaLnBrk="1" hangingPunct="1"/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3767138" y="440372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60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21517" name="TextBox 12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8408659">
            <a:off x="4054475" y="3598863"/>
            <a:ext cx="200025" cy="174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659563" y="3068638"/>
            <a:ext cx="15843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 u="sng">
                <a:solidFill>
                  <a:srgbClr val="FF0000"/>
                </a:solidFill>
              </a:rPr>
              <a:t>1</a:t>
            </a:r>
            <a:endParaRPr lang="en-GB" altLang="en-US" sz="7200">
              <a:solidFill>
                <a:srgbClr val="FF0000"/>
              </a:solidFill>
            </a:endParaRPr>
          </a:p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08225" y="1808163"/>
            <a:ext cx="3960813" cy="3673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249488" y="1808163"/>
            <a:ext cx="4032250" cy="3673475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268538" y="1808163"/>
            <a:ext cx="4032250" cy="3673475"/>
          </a:xfrm>
          <a:prstGeom prst="pie">
            <a:avLst>
              <a:gd name="adj1" fmla="val 1295171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2533" name="TextBox 8"/>
          <p:cNvSpPr txBox="1">
            <a:spLocks noChangeArrowheads="1"/>
          </p:cNvSpPr>
          <p:nvPr/>
        </p:nvSpPr>
        <p:spPr bwMode="auto">
          <a:xfrm>
            <a:off x="2314575" y="3449638"/>
            <a:ext cx="14763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Cycle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2534" name="TextBox 8"/>
          <p:cNvSpPr txBox="1">
            <a:spLocks noChangeArrowheads="1"/>
          </p:cNvSpPr>
          <p:nvPr/>
        </p:nvSpPr>
        <p:spPr bwMode="auto">
          <a:xfrm>
            <a:off x="4540250" y="2601913"/>
            <a:ext cx="147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Walk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3240088" y="2438400"/>
            <a:ext cx="1476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Bus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The pie chart shows how pupils travel to school.</a:t>
            </a:r>
          </a:p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What fraction is represented by bus.</a:t>
            </a:r>
          </a:p>
        </p:txBody>
      </p:sp>
      <p:sp>
        <p:nvSpPr>
          <p:cNvPr id="22537" name="TextBox 8"/>
          <p:cNvSpPr txBox="1">
            <a:spLocks noChangeArrowheads="1"/>
          </p:cNvSpPr>
          <p:nvPr/>
        </p:nvSpPr>
        <p:spPr bwMode="auto">
          <a:xfrm>
            <a:off x="3348038" y="2062163"/>
            <a:ext cx="14763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30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Pie 9"/>
          <p:cNvSpPr/>
          <p:nvPr/>
        </p:nvSpPr>
        <p:spPr>
          <a:xfrm rot="10165746">
            <a:off x="2249488" y="1808163"/>
            <a:ext cx="4032250" cy="3673475"/>
          </a:xfrm>
          <a:prstGeom prst="pie">
            <a:avLst>
              <a:gd name="adj1" fmla="val 13593663"/>
              <a:gd name="adj2" fmla="val 1796306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2539" name="TextBox 8"/>
          <p:cNvSpPr txBox="1">
            <a:spLocks noChangeArrowheads="1"/>
          </p:cNvSpPr>
          <p:nvPr/>
        </p:nvSpPr>
        <p:spPr bwMode="auto">
          <a:xfrm>
            <a:off x="3978275" y="3789363"/>
            <a:ext cx="14763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Car</a:t>
            </a:r>
          </a:p>
          <a:p>
            <a:pPr eaLnBrk="1" hangingPunct="1"/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2540" name="TextBox 11"/>
          <p:cNvSpPr txBox="1">
            <a:spLocks noChangeArrowheads="1"/>
          </p:cNvSpPr>
          <p:nvPr/>
        </p:nvSpPr>
        <p:spPr bwMode="auto">
          <a:xfrm>
            <a:off x="3978275" y="4403725"/>
            <a:ext cx="147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60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22541" name="TextBox 12"/>
          <p:cNvSpPr txBox="1">
            <a:spLocks noChangeArrowheads="1"/>
          </p:cNvSpPr>
          <p:nvPr/>
        </p:nvSpPr>
        <p:spPr bwMode="auto">
          <a:xfrm>
            <a:off x="6016625" y="1524000"/>
            <a:ext cx="294798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8408659">
            <a:off x="4054475" y="3598863"/>
            <a:ext cx="200025" cy="174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19925" y="3573463"/>
            <a:ext cx="15843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 u="sng">
                <a:solidFill>
                  <a:srgbClr val="FF0000"/>
                </a:solidFill>
              </a:rPr>
              <a:t> 1  </a:t>
            </a:r>
          </a:p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68563" y="2649538"/>
            <a:ext cx="3960812" cy="3671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409825" y="2649538"/>
            <a:ext cx="4032250" cy="3671887"/>
          </a:xfrm>
          <a:prstGeom prst="pie">
            <a:avLst>
              <a:gd name="adj1" fmla="val 2223882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428875" y="2649538"/>
            <a:ext cx="4032250" cy="3671887"/>
          </a:xfrm>
          <a:prstGeom prst="pie">
            <a:avLst>
              <a:gd name="adj1" fmla="val 1295171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474913" y="4291013"/>
            <a:ext cx="1476375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Tomato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3558" name="TextBox 8"/>
          <p:cNvSpPr txBox="1">
            <a:spLocks noChangeArrowheads="1"/>
          </p:cNvSpPr>
          <p:nvPr/>
        </p:nvSpPr>
        <p:spPr bwMode="auto">
          <a:xfrm>
            <a:off x="4700588" y="3441700"/>
            <a:ext cx="1476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Chicken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3559" name="TextBox 8"/>
          <p:cNvSpPr txBox="1">
            <a:spLocks noChangeArrowheads="1"/>
          </p:cNvSpPr>
          <p:nvPr/>
        </p:nvSpPr>
        <p:spPr bwMode="auto">
          <a:xfrm rot="5400000">
            <a:off x="3448050" y="3271838"/>
            <a:ext cx="14763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aseline="30000">
                <a:latin typeface="Calibri" panose="020F0502020204030204" pitchFamily="34" charset="0"/>
              </a:rPr>
              <a:t>Onion</a:t>
            </a:r>
            <a:endParaRPr lang="en-GB" altLang="en-US" sz="4800">
              <a:latin typeface="Calibri" panose="020F0502020204030204" pitchFamily="34" charset="0"/>
            </a:endParaRPr>
          </a:p>
        </p:txBody>
      </p:sp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684213" y="333375"/>
            <a:ext cx="80645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latin typeface="Calibri" panose="020F0502020204030204" pitchFamily="34" charset="0"/>
              </a:rPr>
              <a:t>48 pupils were asked to name their favourite soup. The pie chart represents the results.</a:t>
            </a:r>
          </a:p>
        </p:txBody>
      </p:sp>
      <p:sp>
        <p:nvSpPr>
          <p:cNvPr id="23561" name="TextBox 8"/>
          <p:cNvSpPr txBox="1">
            <a:spLocks noChangeArrowheads="1"/>
          </p:cNvSpPr>
          <p:nvPr/>
        </p:nvSpPr>
        <p:spPr bwMode="auto">
          <a:xfrm>
            <a:off x="3213100" y="2790825"/>
            <a:ext cx="14763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45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0" name="Pie 9"/>
          <p:cNvSpPr/>
          <p:nvPr/>
        </p:nvSpPr>
        <p:spPr>
          <a:xfrm rot="11366864">
            <a:off x="2409825" y="2649538"/>
            <a:ext cx="4032250" cy="3671887"/>
          </a:xfrm>
          <a:prstGeom prst="pie">
            <a:avLst>
              <a:gd name="adj1" fmla="val 12322518"/>
              <a:gd name="adj2" fmla="val 1796306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3563" name="TextBox 8"/>
          <p:cNvSpPr txBox="1">
            <a:spLocks noChangeArrowheads="1"/>
          </p:cNvSpPr>
          <p:nvPr/>
        </p:nvSpPr>
        <p:spPr bwMode="auto">
          <a:xfrm>
            <a:off x="3770313" y="4630738"/>
            <a:ext cx="1633537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2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40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4000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000" baseline="30000">
                <a:latin typeface="Calibri" panose="020F0502020204030204" pitchFamily="34" charset="0"/>
              </a:rPr>
              <a:t>Vegetable</a:t>
            </a:r>
            <a:endParaRPr lang="en-GB" altLang="en-US" sz="4000">
              <a:latin typeface="Calibri" panose="020F0502020204030204" pitchFamily="34" charset="0"/>
            </a:endParaRPr>
          </a:p>
        </p:txBody>
      </p:sp>
      <p:sp>
        <p:nvSpPr>
          <p:cNvPr id="23564" name="TextBox 11"/>
          <p:cNvSpPr txBox="1">
            <a:spLocks noChangeArrowheads="1"/>
          </p:cNvSpPr>
          <p:nvPr/>
        </p:nvSpPr>
        <p:spPr bwMode="auto">
          <a:xfrm>
            <a:off x="3927475" y="5245100"/>
            <a:ext cx="14763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alibri" panose="020F0502020204030204" pitchFamily="34" charset="0"/>
              </a:rPr>
              <a:t>60</a:t>
            </a:r>
            <a:r>
              <a:rPr lang="en-GB" altLang="en-US" sz="3200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23565" name="TextBox 12"/>
          <p:cNvSpPr txBox="1">
            <a:spLocks noChangeArrowheads="1"/>
          </p:cNvSpPr>
          <p:nvPr/>
        </p:nvSpPr>
        <p:spPr bwMode="auto">
          <a:xfrm>
            <a:off x="6016625" y="5376863"/>
            <a:ext cx="29479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8408659">
            <a:off x="4215606" y="4439445"/>
            <a:ext cx="200025" cy="1762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67" name="TextBox 14"/>
          <p:cNvSpPr txBox="1">
            <a:spLocks noChangeArrowheads="1"/>
          </p:cNvSpPr>
          <p:nvPr/>
        </p:nvSpPr>
        <p:spPr bwMode="auto">
          <a:xfrm>
            <a:off x="323850" y="1471613"/>
            <a:ext cx="6624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latin typeface="Calibri" panose="020F0502020204030204" pitchFamily="34" charset="0"/>
              </a:rPr>
              <a:t>How many of the 48 pupils chose vegetable?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875463" y="3429000"/>
            <a:ext cx="2160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2" t="16550" r="13670" b="13203"/>
          <a:stretch>
            <a:fillRect/>
          </a:stretch>
        </p:blipFill>
        <p:spPr bwMode="auto">
          <a:xfrm>
            <a:off x="2195513" y="2420938"/>
            <a:ext cx="4392612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0" y="407988"/>
            <a:ext cx="82216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teacher asked her pupils if they recycled newspapers and glass.</a:t>
            </a:r>
            <a:endParaRPr lang="en-GB" altLang="en-US" sz="2400"/>
          </a:p>
          <a:p>
            <a:endParaRPr lang="en-GB" altLang="en-US"/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395288" y="1028700"/>
            <a:ext cx="7561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pie chart shows the results.</a:t>
            </a:r>
            <a:r>
              <a:rPr lang="en-GB" altLang="en-US" sz="2400"/>
              <a:t> 16</a:t>
            </a:r>
            <a:r>
              <a:rPr lang="en-GB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pupils answered ‘Both’.How many pupils answered</a:t>
            </a:r>
            <a:r>
              <a:rPr lang="en-GB" altLang="en-US" sz="2400"/>
              <a:t>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‘Glass only’?</a:t>
            </a:r>
            <a:endParaRPr lang="en-GB" altLang="en-US" sz="2400"/>
          </a:p>
          <a:p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n-US" sz="2400"/>
          </a:p>
        </p:txBody>
      </p:sp>
      <p:sp>
        <p:nvSpPr>
          <p:cNvPr id="24581" name="TextBox 13"/>
          <p:cNvSpPr txBox="1">
            <a:spLocks noChangeArrowheads="1"/>
          </p:cNvSpPr>
          <p:nvPr/>
        </p:nvSpPr>
        <p:spPr bwMode="auto">
          <a:xfrm>
            <a:off x="6196013" y="5430838"/>
            <a:ext cx="29479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983413" y="3573463"/>
            <a:ext cx="2160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2" t="16550" r="13670" b="13203"/>
          <a:stretch>
            <a:fillRect/>
          </a:stretch>
        </p:blipFill>
        <p:spPr bwMode="auto">
          <a:xfrm>
            <a:off x="2195513" y="2420938"/>
            <a:ext cx="4392612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0" y="223838"/>
            <a:ext cx="8323263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teacher asked her year group (184) if they recycled newspapers </a:t>
            </a:r>
          </a:p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and glass.</a:t>
            </a:r>
            <a:endParaRPr lang="en-GB" altLang="en-US" sz="2400"/>
          </a:p>
          <a:p>
            <a:endParaRPr lang="en-GB" altLang="en-US"/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395288" y="1028700"/>
            <a:ext cx="75612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pie chart shows the results.</a:t>
            </a:r>
            <a:r>
              <a:rPr lang="en-GB" altLang="en-US" sz="2400"/>
              <a:t>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many pupils answered</a:t>
            </a:r>
            <a:r>
              <a:rPr lang="en-GB" altLang="en-US" sz="2400"/>
              <a:t> </a:t>
            </a:r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‘Glass only’?</a:t>
            </a:r>
            <a:endParaRPr lang="en-GB" altLang="en-US" sz="2400"/>
          </a:p>
          <a:p>
            <a:r>
              <a:rPr lang="en-GB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altLang="en-US" sz="2400"/>
          </a:p>
        </p:txBody>
      </p:sp>
      <p:sp>
        <p:nvSpPr>
          <p:cNvPr id="25605" name="TextBox 13"/>
          <p:cNvSpPr txBox="1">
            <a:spLocks noChangeArrowheads="1"/>
          </p:cNvSpPr>
          <p:nvPr/>
        </p:nvSpPr>
        <p:spPr bwMode="auto">
          <a:xfrm>
            <a:off x="6196013" y="5430838"/>
            <a:ext cx="29479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alibri" panose="020F0502020204030204" pitchFamily="34" charset="0"/>
              </a:rPr>
              <a:t>Not drawn accurately</a:t>
            </a:r>
            <a:endParaRPr lang="en-GB" altLang="en-US" sz="2400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320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983413" y="3068638"/>
            <a:ext cx="2160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" t="10098" r="9280" b="6223"/>
          <a:stretch>
            <a:fillRect/>
          </a:stretch>
        </p:blipFill>
        <p:spPr bwMode="auto">
          <a:xfrm>
            <a:off x="1835150" y="2205038"/>
            <a:ext cx="56165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23850" y="260350"/>
            <a:ext cx="813593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/>
              <a:t>In a survey, 120 school students were asked to name their favourite soap. How many chose Emmerdale?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95513" y="3357563"/>
            <a:ext cx="2160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90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" t="10098" r="9280" b="6223"/>
          <a:stretch>
            <a:fillRect/>
          </a:stretch>
        </p:blipFill>
        <p:spPr bwMode="auto">
          <a:xfrm>
            <a:off x="1835150" y="2205038"/>
            <a:ext cx="56165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23850" y="260350"/>
            <a:ext cx="8135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In a survey, 300 school students were asked to name their favourite soap. How many chose Eastenders?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68538" y="2997200"/>
            <a:ext cx="215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" t="10098" r="9280" b="6223"/>
          <a:stretch>
            <a:fillRect/>
          </a:stretch>
        </p:blipFill>
        <p:spPr bwMode="auto">
          <a:xfrm>
            <a:off x="1835150" y="2205038"/>
            <a:ext cx="56165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323850" y="260350"/>
            <a:ext cx="81359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In a survey, 190 school students were asked to name their favourite soap. How many chose Others?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11413" y="2924175"/>
            <a:ext cx="216058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smtClean="0"/>
              <a:t>In a survey, 150 school students were asked to name their favourite soap. How many chose other?</a:t>
            </a:r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13361" r="8633" b="10272"/>
          <a:stretch>
            <a:fillRect/>
          </a:stretch>
        </p:blipFill>
        <p:spPr>
          <a:xfrm>
            <a:off x="2411413" y="2636838"/>
            <a:ext cx="4824412" cy="3744912"/>
          </a:xfr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8313" y="2852738"/>
            <a:ext cx="215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4000" smtClean="0"/>
              <a:t>In a survey, 10 students stated Emmerdale ( represented by 60</a:t>
            </a:r>
            <a:r>
              <a:rPr lang="en-GB" altLang="en-US" sz="4000" baseline="30000" smtClean="0"/>
              <a:t>0 </a:t>
            </a:r>
            <a:r>
              <a:rPr lang="en-GB" altLang="en-US" sz="4000" smtClean="0"/>
              <a:t>in the pie chart) as their favourite soap. How many were surveyed in total?</a:t>
            </a:r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t="13361" r="8633" b="10272"/>
          <a:stretch>
            <a:fillRect/>
          </a:stretch>
        </p:blipFill>
        <p:spPr>
          <a:xfrm>
            <a:off x="2411413" y="2636838"/>
            <a:ext cx="4824412" cy="3744912"/>
          </a:xfr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850" y="2997200"/>
            <a:ext cx="21605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39975" y="1989138"/>
            <a:ext cx="3960813" cy="3671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" name="Pie 2"/>
          <p:cNvSpPr/>
          <p:nvPr/>
        </p:nvSpPr>
        <p:spPr>
          <a:xfrm>
            <a:off x="2303463" y="1989138"/>
            <a:ext cx="4032250" cy="3671887"/>
          </a:xfrm>
          <a:prstGeom prst="pie">
            <a:avLst>
              <a:gd name="adj1" fmla="val 44444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Pie 3"/>
          <p:cNvSpPr/>
          <p:nvPr/>
        </p:nvSpPr>
        <p:spPr>
          <a:xfrm>
            <a:off x="2300288" y="1989138"/>
            <a:ext cx="4032250" cy="3671887"/>
          </a:xfrm>
          <a:prstGeom prst="pie">
            <a:avLst>
              <a:gd name="adj1" fmla="val 8286614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Pie 4"/>
          <p:cNvSpPr/>
          <p:nvPr/>
        </p:nvSpPr>
        <p:spPr>
          <a:xfrm>
            <a:off x="2267744" y="1988840"/>
            <a:ext cx="4104456" cy="3672408"/>
          </a:xfrm>
          <a:prstGeom prst="pie">
            <a:avLst>
              <a:gd name="adj1" fmla="val 2919409"/>
              <a:gd name="adj2" fmla="val 1081895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104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92170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Calibri" panose="020F0502020204030204" pitchFamily="34" charset="0"/>
              </a:rPr>
              <a:t>How many degrees is the orange sector?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45</a:t>
            </a:r>
            <a:r>
              <a:rPr lang="en-GB" altLang="en-US" sz="7200" baseline="20000">
                <a:solidFill>
                  <a:srgbClr val="FF0000"/>
                </a:solidFill>
              </a:rPr>
              <a:t>0</a:t>
            </a:r>
            <a:endParaRPr lang="en-GB" altLang="en-US" sz="7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39975" y="1412875"/>
            <a:ext cx="3960813" cy="3671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Pie 4"/>
          <p:cNvSpPr/>
          <p:nvPr/>
        </p:nvSpPr>
        <p:spPr>
          <a:xfrm>
            <a:off x="2303463" y="1412875"/>
            <a:ext cx="4032250" cy="3671888"/>
          </a:xfrm>
          <a:prstGeom prst="pie">
            <a:avLst>
              <a:gd name="adj1" fmla="val 5396149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395288" y="188913"/>
            <a:ext cx="92170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Calibri" panose="020F0502020204030204" pitchFamily="34" charset="0"/>
              </a:rPr>
              <a:t>In a class of 32, how many always do their homework? </a:t>
            </a: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4356100" y="2636838"/>
            <a:ext cx="28082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b="1">
                <a:latin typeface="Calibri" panose="020F0502020204030204" pitchFamily="34" charset="0"/>
              </a:rPr>
              <a:t>180</a:t>
            </a:r>
            <a:r>
              <a:rPr lang="en-GB" altLang="en-US" sz="4000" b="1" baseline="30000">
                <a:latin typeface="Calibri" panose="020F0502020204030204" pitchFamily="34" charset="0"/>
              </a:rPr>
              <a:t>0</a:t>
            </a:r>
          </a:p>
          <a:p>
            <a:pPr eaLnBrk="1" hangingPunct="1"/>
            <a:r>
              <a:rPr lang="en-GB" altLang="en-US" sz="4000" b="1" baseline="30000">
                <a:latin typeface="Calibri" panose="020F0502020204030204" pitchFamily="34" charset="0"/>
              </a:rPr>
              <a:t>always</a:t>
            </a:r>
            <a:endParaRPr lang="en-GB" altLang="en-US" sz="4000" b="1">
              <a:latin typeface="Calibri" panose="020F0502020204030204" pitchFamily="34" charset="0"/>
            </a:endParaRPr>
          </a:p>
        </p:txBody>
      </p:sp>
      <p:sp>
        <p:nvSpPr>
          <p:cNvPr id="6" name="Pie 5"/>
          <p:cNvSpPr/>
          <p:nvPr/>
        </p:nvSpPr>
        <p:spPr>
          <a:xfrm>
            <a:off x="2339975" y="1412875"/>
            <a:ext cx="4032250" cy="3671888"/>
          </a:xfrm>
          <a:prstGeom prst="pie">
            <a:avLst>
              <a:gd name="adj1" fmla="val 1076599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2627313" y="2276475"/>
            <a:ext cx="1768475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b="1" baseline="30000">
                <a:latin typeface="Calibri" panose="020F0502020204030204" pitchFamily="34" charset="0"/>
              </a:rPr>
              <a:t>Sometimes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700338" y="3500438"/>
            <a:ext cx="1031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 b="1" baseline="30000">
                <a:latin typeface="Calibri" panose="020F0502020204030204" pitchFamily="34" charset="0"/>
              </a:rPr>
              <a:t>Never</a:t>
            </a:r>
            <a:endParaRPr lang="en-GB" altLang="en-US" sz="4000" b="1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39975" y="1412875"/>
            <a:ext cx="3960813" cy="3671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Pie 4"/>
          <p:cNvSpPr/>
          <p:nvPr/>
        </p:nvSpPr>
        <p:spPr>
          <a:xfrm>
            <a:off x="2303463" y="1412875"/>
            <a:ext cx="4032250" cy="3671888"/>
          </a:xfrm>
          <a:prstGeom prst="pie">
            <a:avLst>
              <a:gd name="adj1" fmla="val 5396149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395288" y="188913"/>
            <a:ext cx="92170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latin typeface="Calibri" panose="020F0502020204030204" pitchFamily="34" charset="0"/>
              </a:rPr>
              <a:t>In a class of 40, how many liked ICT? </a:t>
            </a:r>
          </a:p>
        </p:txBody>
      </p:sp>
      <p:sp>
        <p:nvSpPr>
          <p:cNvPr id="6" name="Pie 5"/>
          <p:cNvSpPr/>
          <p:nvPr/>
        </p:nvSpPr>
        <p:spPr>
          <a:xfrm>
            <a:off x="2339975" y="1412875"/>
            <a:ext cx="4032250" cy="3671888"/>
          </a:xfrm>
          <a:prstGeom prst="pie">
            <a:avLst>
              <a:gd name="adj1" fmla="val 10765992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7" name="Pie 6"/>
          <p:cNvSpPr/>
          <p:nvPr/>
        </p:nvSpPr>
        <p:spPr>
          <a:xfrm rot="5400000">
            <a:off x="2520157" y="1304131"/>
            <a:ext cx="3671888" cy="3889375"/>
          </a:xfrm>
          <a:prstGeom prst="pie">
            <a:avLst>
              <a:gd name="adj1" fmla="val 10765992"/>
              <a:gd name="adj2" fmla="val 13938079"/>
            </a:avLst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776538" y="2420938"/>
            <a:ext cx="1363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English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427538" y="1844675"/>
            <a:ext cx="763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ICT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801938" y="3644900"/>
            <a:ext cx="1303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History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851400" y="3357563"/>
            <a:ext cx="6619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PE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55875" y="2205038"/>
            <a:ext cx="3960813" cy="3671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Pie 4"/>
          <p:cNvSpPr/>
          <p:nvPr/>
        </p:nvSpPr>
        <p:spPr>
          <a:xfrm>
            <a:off x="2555875" y="2205038"/>
            <a:ext cx="4032250" cy="3671887"/>
          </a:xfrm>
          <a:prstGeom prst="pie">
            <a:avLst>
              <a:gd name="adj1" fmla="val 44444"/>
              <a:gd name="adj2" fmla="val 1620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Pie 5"/>
          <p:cNvSpPr/>
          <p:nvPr/>
        </p:nvSpPr>
        <p:spPr>
          <a:xfrm>
            <a:off x="2555875" y="2205038"/>
            <a:ext cx="4032250" cy="3671887"/>
          </a:xfrm>
          <a:prstGeom prst="pie">
            <a:avLst>
              <a:gd name="adj1" fmla="val 8286614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Pie 6"/>
          <p:cNvSpPr/>
          <p:nvPr/>
        </p:nvSpPr>
        <p:spPr>
          <a:xfrm>
            <a:off x="2555776" y="2204864"/>
            <a:ext cx="4032448" cy="3672408"/>
          </a:xfrm>
          <a:prstGeom prst="pie">
            <a:avLst>
              <a:gd name="adj1" fmla="val 5357668"/>
              <a:gd name="adj2" fmla="val 1081895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7176" name="TextBox 1"/>
          <p:cNvSpPr txBox="1">
            <a:spLocks noChangeArrowheads="1"/>
          </p:cNvSpPr>
          <p:nvPr/>
        </p:nvSpPr>
        <p:spPr bwMode="auto">
          <a:xfrm>
            <a:off x="0" y="188913"/>
            <a:ext cx="927893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000">
                <a:latin typeface="Calibri" panose="020F0502020204030204" pitchFamily="34" charset="0"/>
              </a:rPr>
              <a:t>A group 68 pupils were surveyed on their favourite  flavour of crisps. How many liked ready salted?</a:t>
            </a:r>
          </a:p>
        </p:txBody>
      </p:sp>
      <p:sp>
        <p:nvSpPr>
          <p:cNvPr id="7177" name="TextBox 2"/>
          <p:cNvSpPr txBox="1">
            <a:spLocks noChangeArrowheads="1"/>
          </p:cNvSpPr>
          <p:nvPr/>
        </p:nvSpPr>
        <p:spPr bwMode="auto">
          <a:xfrm>
            <a:off x="3132138" y="4221163"/>
            <a:ext cx="2808287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Ready </a:t>
            </a:r>
          </a:p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salted</a:t>
            </a:r>
            <a:endParaRPr lang="en-GB" altLang="en-US" sz="4400" b="1">
              <a:latin typeface="Calibri" panose="020F0502020204030204" pitchFamily="34" charset="0"/>
            </a:endParaRPr>
          </a:p>
        </p:txBody>
      </p:sp>
      <p:sp>
        <p:nvSpPr>
          <p:cNvPr id="7178" name="TextBox 8"/>
          <p:cNvSpPr txBox="1">
            <a:spLocks noChangeArrowheads="1"/>
          </p:cNvSpPr>
          <p:nvPr/>
        </p:nvSpPr>
        <p:spPr bwMode="auto">
          <a:xfrm>
            <a:off x="4643438" y="3933825"/>
            <a:ext cx="2808287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4400" b="1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Cheese &amp;</a:t>
            </a:r>
          </a:p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Onion</a:t>
            </a:r>
            <a:endParaRPr lang="en-GB" altLang="en-US" sz="4400" b="1">
              <a:latin typeface="Calibri" panose="020F0502020204030204" pitchFamily="34" charset="0"/>
            </a:endParaRPr>
          </a:p>
        </p:txBody>
      </p:sp>
      <p:sp>
        <p:nvSpPr>
          <p:cNvPr id="7179" name="TextBox 9"/>
          <p:cNvSpPr txBox="1">
            <a:spLocks noChangeArrowheads="1"/>
          </p:cNvSpPr>
          <p:nvPr/>
        </p:nvSpPr>
        <p:spPr bwMode="auto">
          <a:xfrm>
            <a:off x="4643438" y="2349500"/>
            <a:ext cx="2808287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4400" b="1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4400" b="1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Bacon</a:t>
            </a:r>
            <a:endParaRPr lang="en-GB" altLang="en-US" sz="4400" b="1">
              <a:latin typeface="Calibri" panose="020F0502020204030204" pitchFamily="34" charset="0"/>
            </a:endParaRPr>
          </a:p>
        </p:txBody>
      </p:sp>
      <p:sp>
        <p:nvSpPr>
          <p:cNvPr id="7180" name="TextBox 10"/>
          <p:cNvSpPr txBox="1">
            <a:spLocks noChangeArrowheads="1"/>
          </p:cNvSpPr>
          <p:nvPr/>
        </p:nvSpPr>
        <p:spPr bwMode="auto">
          <a:xfrm>
            <a:off x="3203575" y="2276475"/>
            <a:ext cx="2808288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4400" b="1" baseline="30000">
              <a:latin typeface="Calibri" panose="020F0502020204030204" pitchFamily="34" charset="0"/>
            </a:endParaRPr>
          </a:p>
          <a:p>
            <a:pPr eaLnBrk="1" hangingPunct="1"/>
            <a:endParaRPr lang="en-GB" altLang="en-US" sz="4400" b="1" baseline="30000">
              <a:latin typeface="Calibri" panose="020F0502020204030204" pitchFamily="34" charset="0"/>
            </a:endParaRPr>
          </a:p>
          <a:p>
            <a:pPr eaLnBrk="1" hangingPunct="1"/>
            <a:r>
              <a:rPr lang="en-GB" altLang="en-US" sz="4400" b="1" baseline="30000">
                <a:latin typeface="Calibri" panose="020F0502020204030204" pitchFamily="34" charset="0"/>
              </a:rPr>
              <a:t>Beef</a:t>
            </a:r>
            <a:endParaRPr lang="en-GB" altLang="en-US" sz="4400" b="1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39975" y="1412875"/>
            <a:ext cx="3960813" cy="3671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Pie 5"/>
          <p:cNvSpPr/>
          <p:nvPr/>
        </p:nvSpPr>
        <p:spPr>
          <a:xfrm>
            <a:off x="2300288" y="1412875"/>
            <a:ext cx="4032250" cy="3671888"/>
          </a:xfrm>
          <a:prstGeom prst="pie">
            <a:avLst>
              <a:gd name="adj1" fmla="val 5359853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92170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5400">
                <a:latin typeface="Calibri" panose="020F0502020204030204" pitchFamily="34" charset="0"/>
              </a:rPr>
              <a:t>24 people, how many like pink? </a:t>
            </a:r>
          </a:p>
        </p:txBody>
      </p:sp>
      <p:sp>
        <p:nvSpPr>
          <p:cNvPr id="7" name="Pie 6"/>
          <p:cNvSpPr/>
          <p:nvPr/>
        </p:nvSpPr>
        <p:spPr>
          <a:xfrm rot="7946569">
            <a:off x="2312194" y="1481931"/>
            <a:ext cx="4032250" cy="3849688"/>
          </a:xfrm>
          <a:prstGeom prst="pie">
            <a:avLst>
              <a:gd name="adj1" fmla="val 8244305"/>
              <a:gd name="adj2" fmla="val 13705525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39975" y="1412875"/>
            <a:ext cx="3960813" cy="3671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Pie 5"/>
          <p:cNvSpPr/>
          <p:nvPr/>
        </p:nvSpPr>
        <p:spPr>
          <a:xfrm>
            <a:off x="2300288" y="1412875"/>
            <a:ext cx="4032250" cy="3671888"/>
          </a:xfrm>
          <a:prstGeom prst="pie">
            <a:avLst>
              <a:gd name="adj1" fmla="val 5359853"/>
              <a:gd name="adj2" fmla="val 16200000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92170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5400">
                <a:latin typeface="Calibri" panose="020F0502020204030204" pitchFamily="34" charset="0"/>
              </a:rPr>
              <a:t>32 people, how many like blue? </a:t>
            </a:r>
          </a:p>
        </p:txBody>
      </p:sp>
      <p:sp>
        <p:nvSpPr>
          <p:cNvPr id="7" name="Pie 6"/>
          <p:cNvSpPr/>
          <p:nvPr/>
        </p:nvSpPr>
        <p:spPr>
          <a:xfrm rot="7946569">
            <a:off x="2312194" y="1481931"/>
            <a:ext cx="4032250" cy="3849688"/>
          </a:xfrm>
          <a:prstGeom prst="pie">
            <a:avLst>
              <a:gd name="adj1" fmla="val 8244305"/>
              <a:gd name="adj2" fmla="val 13705525"/>
            </a:avLst>
          </a:prstGeom>
          <a:solidFill>
            <a:srgbClr val="FF00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5" t="9607" r="6055" b="7135"/>
          <a:stretch>
            <a:fillRect/>
          </a:stretch>
        </p:blipFill>
        <p:spPr>
          <a:xfrm>
            <a:off x="468313" y="333375"/>
            <a:ext cx="8207375" cy="6191250"/>
          </a:xfrm>
          <a:noFill/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019925" y="3573463"/>
            <a:ext cx="1584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7200">
                <a:solidFill>
                  <a:srgbClr val="FF0000"/>
                </a:solidFill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610</Words>
  <Application>Microsoft Office PowerPoint</Application>
  <PresentationFormat>On-screen Show (4:3)</PresentationFormat>
  <Paragraphs>161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Office Theme</vt:lpstr>
      <vt:lpstr>Level 1 Interpreting Pie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a survey, 150 school students were asked to name their favourite soap. How many chose other?</vt:lpstr>
      <vt:lpstr>In a survey, 10 students stated Emmerdale ( represented by 600 in the pie chart) as their favourite soap. How many were surveyed in total?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Drawing Pie Charts</dc:title>
  <dc:creator>Kadim</dc:creator>
  <cp:lastModifiedBy>Convertio</cp:lastModifiedBy>
  <cp:revision>34</cp:revision>
  <dcterms:created xsi:type="dcterms:W3CDTF">2011-09-21T10:00:05Z</dcterms:created>
  <dcterms:modified xsi:type="dcterms:W3CDTF">2026-07-04T17:29:25Z</dcterms:modified>
</cp:coreProperties>
</file>