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83" r:id="rId8"/>
    <p:sldId id="284" r:id="rId9"/>
    <p:sldId id="264" r:id="rId10"/>
    <p:sldId id="263" r:id="rId11"/>
    <p:sldId id="265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86" r:id="rId20"/>
    <p:sldId id="287" r:id="rId21"/>
    <p:sldId id="288" r:id="rId22"/>
    <p:sldId id="289" r:id="rId23"/>
    <p:sldId id="290" r:id="rId24"/>
    <p:sldId id="292" r:id="rId25"/>
  </p:sldIdLst>
  <p:sldSz cx="9144000" cy="6858000" type="screen4x3"/>
  <p:notesSz cx="6761163" cy="99425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ADF1E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4660"/>
  </p:normalViewPr>
  <p:slideViewPr>
    <p:cSldViewPr>
      <p:cViewPr varScale="1">
        <p:scale>
          <a:sx n="80" d="100"/>
          <a:sy n="80" d="100"/>
        </p:scale>
        <p:origin x="151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7E68F-3D9E-4346-A89B-241BE1D5E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59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01920-BB78-4358-B23B-965701C701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3EDB-5187-4585-8561-E298DDC497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F24B-DB96-43A8-BE26-C64B08246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E4A5-FF6F-4339-80F9-047CC8F9BB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42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A29CF-0060-415F-AB33-DC04395782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7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C24E5-5C9E-4622-8312-7358A35B8A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7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1055F-7626-4571-847C-6203FA8E8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9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0941-F666-40F8-8B2D-F64A2CEB2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33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4D0D7-123C-41B2-8A43-A440FCE44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2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836A9-7FA8-4A26-A015-327F628D0F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7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581759-B0D0-4F41-8F3A-2EAA0C904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wfQ0vc5p0fXr1M&amp;tbnid=8Y0f-9mv7hXYzM:&amp;ved=0CAUQjRw&amp;url=http://www.decalsplanet.com/item-8642-division-sign.html&amp;ei=5S1iUs7wAqep0QXC0oCIDA&amp;bvm=bv.54934254,d.d2k&amp;psig=AFQjCNHhYgYPhiACK0XnrQt1db4BB-phow&amp;ust=138225237102861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irror-uk-rb1.gallery.hd.org/_exhibits/food/_more2005/_more08/burger-and-chips-chickenburger-in-sesame-seed-bun-with-lettuce-mayo-and-deep-fried-potato-chips-on-oval-ceramic-plate-1-DHD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288" y="2193925"/>
            <a:ext cx="2192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 u="sng"/>
              <a:t>Objectives: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288" y="3500438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2800" dirty="0"/>
              <a:t>  Understand how to use the probability scale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5288" y="1484313"/>
            <a:ext cx="2079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 u="sng"/>
              <a:t>Probability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95288" y="29972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2800"/>
              <a:t>  Know what probability is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4043352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2800" dirty="0"/>
              <a:t>  Know how to calculate simple probabilities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3840" y="4581128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dirty="0"/>
              <a:t>(Level 5)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87375" y="2636838"/>
            <a:ext cx="8066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EATING 5 FRUIT AND VEGETABLES PER</a:t>
            </a:r>
          </a:p>
          <a:p>
            <a:pPr eaLnBrk="1" hangingPunct="1"/>
            <a:r>
              <a:rPr lang="en-GB" altLang="en-US" sz="3200"/>
              <a:t>DAY HELPS PREVENT DISEASE</a:t>
            </a:r>
            <a:endParaRPr lang="en-US" altLang="en-US" sz="320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2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492500" y="1557338"/>
            <a:ext cx="2352675" cy="823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LIKELY</a:t>
            </a:r>
            <a:endParaRPr lang="en-US" altLang="en-US" sz="4800" b="1"/>
          </a:p>
        </p:txBody>
      </p:sp>
      <p:pic>
        <p:nvPicPr>
          <p:cNvPr id="23563" name="Picture 11" descr="FruitV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2841625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fruit_festival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024187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96900" y="2636838"/>
            <a:ext cx="8088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GOOD ATTENDANCE AT SCHOOL HAS A</a:t>
            </a:r>
          </a:p>
          <a:p>
            <a:pPr eaLnBrk="1" hangingPunct="1"/>
            <a:r>
              <a:rPr lang="en-GB" altLang="en-US" sz="3200"/>
              <a:t>POSITIVE EFFECT ON ACHIEVEMENT.</a:t>
            </a:r>
            <a:endParaRPr lang="en-US" altLang="en-US" sz="320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3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419475" y="1557338"/>
            <a:ext cx="2352675" cy="823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LIKELY</a:t>
            </a:r>
            <a:endParaRPr lang="en-US" altLang="en-US" sz="4800" b="1"/>
          </a:p>
        </p:txBody>
      </p:sp>
      <p:pic>
        <p:nvPicPr>
          <p:cNvPr id="24587" name="Picture 11" descr="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1938"/>
            <a:ext cx="230346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89206" y="2636838"/>
            <a:ext cx="67513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THE NEXT BABY TO BE BORN IN </a:t>
            </a:r>
          </a:p>
          <a:p>
            <a:pPr eaLnBrk="1" hangingPunct="1"/>
            <a:r>
              <a:rPr lang="en-GB" altLang="en-US" sz="3200" dirty="0"/>
              <a:t>BANFF IS GOING TO BE A BOY.</a:t>
            </a:r>
            <a:endParaRPr lang="en-US" altLang="en-US" sz="3200" dirty="0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4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00" y="1557338"/>
            <a:ext cx="1843088" cy="823912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EVEN</a:t>
            </a:r>
            <a:endParaRPr lang="en-US" altLang="en-US" sz="4800" b="1"/>
          </a:p>
        </p:txBody>
      </p:sp>
      <p:pic>
        <p:nvPicPr>
          <p:cNvPr id="25611" name="Picture 11" descr="clipart0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7368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5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132138" y="1557338"/>
            <a:ext cx="2892425" cy="823912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>
                <a:solidFill>
                  <a:schemeClr val="bg1"/>
                </a:solidFill>
              </a:rPr>
              <a:t>CERTAIN</a:t>
            </a:r>
            <a:endParaRPr lang="en-US" altLang="en-US" sz="4800" b="1">
              <a:solidFill>
                <a:schemeClr val="bg1"/>
              </a:solidFill>
            </a:endParaRPr>
          </a:p>
        </p:txBody>
      </p:sp>
      <p:pic>
        <p:nvPicPr>
          <p:cNvPr id="20491" name="Picture 15" descr="http://www.locallinks.com/sunnyvale/uploaded_images/calendar_clip_art-7552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71813"/>
            <a:ext cx="30384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967287" y="2462213"/>
            <a:ext cx="40384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MAY 18 IS A FRIDAY</a:t>
            </a:r>
          </a:p>
          <a:p>
            <a:pPr eaLnBrk="1" hangingPunct="1"/>
            <a:r>
              <a:rPr lang="en-GB" altLang="en-US" sz="3200" dirty="0"/>
              <a:t>IN 2018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endParaRPr lang="en-US" alt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6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8863"/>
            <a:ext cx="44386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132138" y="1268413"/>
            <a:ext cx="3944937" cy="8239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 dirty="0">
                <a:solidFill>
                  <a:schemeClr val="bg1"/>
                </a:solidFill>
              </a:rPr>
              <a:t>IMPOSSIBLE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407326" y="2462213"/>
            <a:ext cx="3600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dirty="0"/>
              <a:t>I WILL BE ABLE </a:t>
            </a:r>
          </a:p>
          <a:p>
            <a:pPr eaLnBrk="1" hangingPunct="1"/>
            <a:r>
              <a:rPr lang="en-GB" altLang="en-US" sz="3200" dirty="0"/>
              <a:t>TO SPEAK</a:t>
            </a:r>
          </a:p>
          <a:p>
            <a:pPr eaLnBrk="1" hangingPunct="1"/>
            <a:r>
              <a:rPr lang="en-GB" altLang="en-US" sz="3200" dirty="0"/>
              <a:t>FLUENT RUSSIAN </a:t>
            </a:r>
          </a:p>
          <a:p>
            <a:pPr eaLnBrk="1" hangingPunct="1"/>
            <a:r>
              <a:rPr lang="en-GB" altLang="en-US" sz="3200" dirty="0"/>
              <a:t>IN THE</a:t>
            </a:r>
            <a:br>
              <a:rPr lang="en-GB" altLang="en-US" sz="3200" dirty="0"/>
            </a:br>
            <a:r>
              <a:rPr lang="en-GB" altLang="en-US" sz="3200" dirty="0"/>
              <a:t>NEXT 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32923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26066">
            <a:off x="5081588" y="-1617663"/>
            <a:ext cx="5329238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85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 descr="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35063"/>
            <a:ext cx="85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p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1125538"/>
            <a:ext cx="850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2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3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4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5" descr="br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1846263"/>
            <a:ext cx="8509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8" name="Picture 20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565400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21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565400"/>
            <a:ext cx="774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22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23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24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3" name="Picture 25" descr="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86125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Picture 26" descr="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6850"/>
            <a:ext cx="87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5" name="Picture 27" descr="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4006850"/>
            <a:ext cx="87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6" name="Picture 28" descr="yell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06850"/>
            <a:ext cx="876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0" name="Picture 32" descr="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86313"/>
            <a:ext cx="838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Picture 33" descr="re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86313"/>
            <a:ext cx="838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2" name="Picture 34" descr="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18150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4859338" y="2636838"/>
            <a:ext cx="3960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How many Smarties are there altogether?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6300788" y="39338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20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4" grpId="0"/>
      <p:bldP spid="37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put back in the tube.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258888" y="1773238"/>
            <a:ext cx="7164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green?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2" name="Group 32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4596" name="Picture 12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13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14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15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16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7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18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19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20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5" name="Picture 21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6" name="Picture 22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7" name="Picture 23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8" name="Picture 24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9" name="Picture 25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0" name="Picture 26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1" name="Picture 27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2" name="Picture 28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3" name="Picture 29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4" name="Picture 30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15" name="Picture 31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5734050"/>
            <a:ext cx="2014538" cy="287338"/>
            <a:chOff x="0" y="3612"/>
            <a:chExt cx="1269" cy="181"/>
          </a:xfrm>
        </p:grpSpPr>
        <p:sp>
          <p:nvSpPr>
            <p:cNvPr id="24594" name="AutoShape 33"/>
            <p:cNvSpPr>
              <a:spLocks noChangeArrowheads="1"/>
            </p:cNvSpPr>
            <p:nvPr/>
          </p:nvSpPr>
          <p:spPr bwMode="auto">
            <a:xfrm>
              <a:off x="0" y="361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5" name="AutoShape 34"/>
            <p:cNvSpPr>
              <a:spLocks noChangeArrowheads="1"/>
            </p:cNvSpPr>
            <p:nvPr/>
          </p:nvSpPr>
          <p:spPr bwMode="auto">
            <a:xfrm flipH="1">
              <a:off x="884" y="361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4592" name="Text Box 37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4593" name="Text Box 38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3203575" y="3860800"/>
            <a:ext cx="6221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Number of green Smarties = 1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2922588" y="4724400"/>
            <a:ext cx="6221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Probability of picking green  =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7966075" y="4678363"/>
            <a:ext cx="555625" cy="960437"/>
            <a:chOff x="5018" y="2947"/>
            <a:chExt cx="350" cy="605"/>
          </a:xfrm>
        </p:grpSpPr>
        <p:sp>
          <p:nvSpPr>
            <p:cNvPr id="24589" name="Text Box 45"/>
            <p:cNvSpPr txBox="1">
              <a:spLocks noChangeArrowheads="1"/>
            </p:cNvSpPr>
            <p:nvPr/>
          </p:nvSpPr>
          <p:spPr bwMode="auto">
            <a:xfrm>
              <a:off x="5077" y="294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4590" name="Text Box 46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4591" name="Line 47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961" name="Line 49"/>
          <p:cNvSpPr>
            <a:spLocks noChangeShapeType="1"/>
          </p:cNvSpPr>
          <p:nvPr/>
        </p:nvSpPr>
        <p:spPr bwMode="auto">
          <a:xfrm>
            <a:off x="7956550" y="56610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657670" y="5266596"/>
            <a:ext cx="6396271" cy="1956826"/>
            <a:chOff x="1704743" y="4846242"/>
            <a:chExt cx="6396271" cy="1956826"/>
          </a:xfrm>
        </p:grpSpPr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1898122" y="4906963"/>
              <a:ext cx="4690102" cy="827087"/>
            </a:xfrm>
            <a:prstGeom prst="rect">
              <a:avLst/>
            </a:prstGeom>
            <a:solidFill>
              <a:srgbClr val="ADF1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1704743" y="4846242"/>
              <a:ext cx="6396271" cy="54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</a:t>
              </a:r>
              <a:r>
                <a:rPr lang="en-GB" altLang="en-US" sz="2400" dirty="0"/>
                <a:t>number of favourable outcomes</a:t>
              </a: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V="1">
              <a:off x="2041550" y="5340276"/>
              <a:ext cx="44026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2131184" y="5294963"/>
              <a:ext cx="4708767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400" dirty="0"/>
                <a:t>number of possible outcomes</a:t>
              </a:r>
            </a:p>
            <a:p>
              <a:pPr algn="l" eaLnBrk="1" hangingPunct="1"/>
              <a:r>
                <a:rPr lang="en-GB" altLang="en-US" sz="3600" dirty="0"/>
                <a:t>  </a:t>
              </a:r>
              <a:endParaRPr lang="en-GB" altLang="en-US" sz="3200" dirty="0"/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1" grpId="0"/>
      <p:bldP spid="38952" grpId="0"/>
      <p:bldP spid="389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1643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brown?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5625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7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9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0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1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2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3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4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5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6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7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8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9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0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1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2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3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44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5623" name="Text Box 30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5624" name="Text Box 31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3500438"/>
            <a:ext cx="9424988" cy="879475"/>
            <a:chOff x="0" y="2205"/>
            <a:chExt cx="5937" cy="554"/>
          </a:xfrm>
        </p:grpSpPr>
        <p:sp>
          <p:nvSpPr>
            <p:cNvPr id="25620" name="AutoShape 28"/>
            <p:cNvSpPr>
              <a:spLocks noChangeArrowheads="1"/>
            </p:cNvSpPr>
            <p:nvPr/>
          </p:nvSpPr>
          <p:spPr bwMode="auto">
            <a:xfrm>
              <a:off x="0" y="2205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1" name="AutoShape 29"/>
            <p:cNvSpPr>
              <a:spLocks noChangeArrowheads="1"/>
            </p:cNvSpPr>
            <p:nvPr/>
          </p:nvSpPr>
          <p:spPr bwMode="auto">
            <a:xfrm flipH="1">
              <a:off x="1882" y="2205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22" name="Text Box 32"/>
            <p:cNvSpPr txBox="1">
              <a:spLocks noChangeArrowheads="1"/>
            </p:cNvSpPr>
            <p:nvPr/>
          </p:nvSpPr>
          <p:spPr bwMode="auto">
            <a:xfrm>
              <a:off x="2018" y="2432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Number of brown Smarties = 4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2922588" y="4724400"/>
            <a:ext cx="62214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Probability of picking brown  =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7966075" y="4678363"/>
            <a:ext cx="555625" cy="960437"/>
            <a:chOff x="5018" y="2947"/>
            <a:chExt cx="350" cy="605"/>
          </a:xfrm>
        </p:grpSpPr>
        <p:sp>
          <p:nvSpPr>
            <p:cNvPr id="25617" name="Text Box 35"/>
            <p:cNvSpPr txBox="1">
              <a:spLocks noChangeArrowheads="1"/>
            </p:cNvSpPr>
            <p:nvPr/>
          </p:nvSpPr>
          <p:spPr bwMode="auto">
            <a:xfrm>
              <a:off x="5077" y="294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4</a:t>
              </a:r>
            </a:p>
          </p:txBody>
        </p:sp>
        <p:sp>
          <p:nvSpPr>
            <p:cNvPr id="25618" name="Text Box 36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5619" name="Line 37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2916238" y="5637213"/>
            <a:ext cx="6221412" cy="960437"/>
            <a:chOff x="1837" y="3551"/>
            <a:chExt cx="3919" cy="605"/>
          </a:xfrm>
        </p:grpSpPr>
        <p:sp>
          <p:nvSpPr>
            <p:cNvPr id="25613" name="Text Box 38"/>
            <p:cNvSpPr txBox="1">
              <a:spLocks noChangeArrowheads="1"/>
            </p:cNvSpPr>
            <p:nvPr/>
          </p:nvSpPr>
          <p:spPr bwMode="auto">
            <a:xfrm>
              <a:off x="5071" y="3551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1</a:t>
              </a:r>
            </a:p>
          </p:txBody>
        </p:sp>
        <p:sp>
          <p:nvSpPr>
            <p:cNvPr id="25614" name="Text Box 39"/>
            <p:cNvSpPr txBox="1">
              <a:spLocks noChangeArrowheads="1"/>
            </p:cNvSpPr>
            <p:nvPr/>
          </p:nvSpPr>
          <p:spPr bwMode="auto">
            <a:xfrm>
              <a:off x="5070" y="386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5</a:t>
              </a:r>
            </a:p>
          </p:txBody>
        </p:sp>
        <p:sp>
          <p:nvSpPr>
            <p:cNvPr id="25615" name="Line 40"/>
            <p:cNvSpPr>
              <a:spLocks noChangeShapeType="1"/>
            </p:cNvSpPr>
            <p:nvPr/>
          </p:nvSpPr>
          <p:spPr bwMode="auto">
            <a:xfrm>
              <a:off x="5097" y="3853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Text Box 41"/>
            <p:cNvSpPr txBox="1">
              <a:spLocks noChangeArrowheads="1"/>
            </p:cNvSpPr>
            <p:nvPr/>
          </p:nvSpPr>
          <p:spPr bwMode="auto">
            <a:xfrm>
              <a:off x="1837" y="3612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                                      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7956550" y="659765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2657670" y="5266596"/>
            <a:ext cx="6396271" cy="1956826"/>
            <a:chOff x="1704743" y="4846242"/>
            <a:chExt cx="6396271" cy="1956826"/>
          </a:xfrm>
        </p:grpSpPr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898122" y="4906963"/>
              <a:ext cx="4690102" cy="827087"/>
            </a:xfrm>
            <a:prstGeom prst="rect">
              <a:avLst/>
            </a:prstGeom>
            <a:solidFill>
              <a:srgbClr val="ADF1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1704743" y="4846242"/>
              <a:ext cx="6396271" cy="54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</a:t>
              </a:r>
              <a:r>
                <a:rPr lang="en-GB" altLang="en-US" sz="2400" dirty="0"/>
                <a:t>number of favourable outcomes</a:t>
              </a: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V="1">
              <a:off x="2041550" y="5340276"/>
              <a:ext cx="44026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2131184" y="5294963"/>
              <a:ext cx="4708767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400" dirty="0"/>
                <a:t>number of possible outcomes</a:t>
              </a:r>
            </a:p>
            <a:p>
              <a:pPr algn="l" eaLnBrk="1" hangingPunct="1"/>
              <a:r>
                <a:rPr lang="en-GB" altLang="en-US" sz="3600" dirty="0"/>
                <a:t>  </a:t>
              </a:r>
              <a:endParaRPr lang="en-GB" altLang="en-US" sz="3200" dirty="0"/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1" grpId="0"/>
      <p:bldP spid="481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orange or yellow?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6644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5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6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7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8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9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1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2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3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5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7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8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9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0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1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2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3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32138" y="3141663"/>
            <a:ext cx="6221412" cy="519112"/>
            <a:chOff x="1973" y="1979"/>
            <a:chExt cx="3919" cy="327"/>
          </a:xfrm>
        </p:grpSpPr>
        <p:sp>
          <p:nvSpPr>
            <p:cNvPr id="26642" name="Text Box 28"/>
            <p:cNvSpPr txBox="1">
              <a:spLocks noChangeArrowheads="1"/>
            </p:cNvSpPr>
            <p:nvPr/>
          </p:nvSpPr>
          <p:spPr bwMode="auto">
            <a:xfrm>
              <a:off x="1973" y="1979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Total number of Smarties =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6643" name="Text Box 29"/>
            <p:cNvSpPr txBox="1">
              <a:spLocks noChangeArrowheads="1"/>
            </p:cNvSpPr>
            <p:nvPr/>
          </p:nvSpPr>
          <p:spPr bwMode="auto">
            <a:xfrm>
              <a:off x="4967" y="1979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20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3851274" y="4906284"/>
            <a:ext cx="6221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dirty="0">
                <a:latin typeface="Comic Sans MS" pitchFamily="66" charset="0"/>
              </a:rPr>
              <a:t>Probability of picking </a:t>
            </a:r>
          </a:p>
          <a:p>
            <a:pPr algn="l" eaLnBrk="1" hangingPunct="1"/>
            <a:r>
              <a:rPr lang="en-GB" altLang="en-US" sz="2800" dirty="0">
                <a:latin typeface="Comic Sans MS" pitchFamily="66" charset="0"/>
              </a:rPr>
              <a:t>orange or yellow          =</a:t>
            </a:r>
            <a:endParaRPr lang="en-GB" altLang="en-US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8027987" y="5122184"/>
            <a:ext cx="555625" cy="960438"/>
            <a:chOff x="5018" y="2947"/>
            <a:chExt cx="350" cy="605"/>
          </a:xfrm>
        </p:grpSpPr>
        <p:sp>
          <p:nvSpPr>
            <p:cNvPr id="26639" name="Text Box 36"/>
            <p:cNvSpPr txBox="1">
              <a:spLocks noChangeArrowheads="1"/>
            </p:cNvSpPr>
            <p:nvPr/>
          </p:nvSpPr>
          <p:spPr bwMode="auto">
            <a:xfrm>
              <a:off x="5077" y="2947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7</a:t>
              </a:r>
            </a:p>
          </p:txBody>
        </p:sp>
        <p:sp>
          <p:nvSpPr>
            <p:cNvPr id="26640" name="Text Box 37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6641" name="Line 38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3860800"/>
            <a:ext cx="9424988" cy="1223963"/>
            <a:chOff x="0" y="2432"/>
            <a:chExt cx="5937" cy="771"/>
          </a:xfrm>
        </p:grpSpPr>
        <p:sp>
          <p:nvSpPr>
            <p:cNvPr id="26636" name="AutoShape 31"/>
            <p:cNvSpPr>
              <a:spLocks noChangeArrowheads="1"/>
            </p:cNvSpPr>
            <p:nvPr/>
          </p:nvSpPr>
          <p:spPr bwMode="auto">
            <a:xfrm>
              <a:off x="0" y="2750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7" name="Text Box 33"/>
            <p:cNvSpPr txBox="1">
              <a:spLocks noChangeArrowheads="1"/>
            </p:cNvSpPr>
            <p:nvPr/>
          </p:nvSpPr>
          <p:spPr bwMode="auto">
            <a:xfrm>
              <a:off x="2018" y="2432"/>
              <a:ext cx="391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  Number of orange </a:t>
              </a:r>
            </a:p>
            <a:p>
              <a:pPr algn="l" eaLnBrk="1" hangingPunct="1"/>
              <a:r>
                <a:rPr lang="en-GB" altLang="en-US" sz="2800">
                  <a:latin typeface="Comic Sans MS" pitchFamily="66" charset="0"/>
                </a:rPr>
                <a:t>      and yellow Smarties    = 7</a:t>
              </a:r>
              <a:endParaRPr lang="en-GB" altLang="en-US" sz="28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6638" name="AutoShape 45"/>
            <p:cNvSpPr>
              <a:spLocks noChangeArrowheads="1"/>
            </p:cNvSpPr>
            <p:nvPr/>
          </p:nvSpPr>
          <p:spPr bwMode="auto">
            <a:xfrm>
              <a:off x="0" y="302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7981949" y="60928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2340445" y="5688089"/>
            <a:ext cx="6396271" cy="1956826"/>
            <a:chOff x="1704743" y="4846242"/>
            <a:chExt cx="6396271" cy="1956826"/>
          </a:xfrm>
        </p:grpSpPr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898122" y="4906963"/>
              <a:ext cx="4690102" cy="827087"/>
            </a:xfrm>
            <a:prstGeom prst="rect">
              <a:avLst/>
            </a:prstGeom>
            <a:solidFill>
              <a:srgbClr val="ADF1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1704743" y="4846242"/>
              <a:ext cx="6396271" cy="54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</a:t>
              </a:r>
              <a:r>
                <a:rPr lang="en-GB" altLang="en-US" sz="2400" dirty="0"/>
                <a:t>number of favourable outcomes</a:t>
              </a: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V="1">
              <a:off x="2041550" y="5340276"/>
              <a:ext cx="44026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2131184" y="5294963"/>
              <a:ext cx="4708767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400" dirty="0"/>
                <a:t>number of possible outcomes</a:t>
              </a:r>
            </a:p>
            <a:p>
              <a:pPr algn="l" eaLnBrk="1" hangingPunct="1"/>
              <a:r>
                <a:rPr lang="en-GB" altLang="en-US" sz="3600" dirty="0"/>
                <a:t>  </a:t>
              </a:r>
              <a:endParaRPr lang="en-GB" altLang="en-US" sz="3200" dirty="0"/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6" grpId="0"/>
      <p:bldP spid="491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3" y="2205038"/>
            <a:ext cx="84963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7200" i="1"/>
              <a:t>What is</a:t>
            </a:r>
            <a:r>
              <a:rPr lang="en-GB" altLang="en-US" sz="7200"/>
              <a:t> </a:t>
            </a:r>
            <a:r>
              <a:rPr lang="en-GB" altLang="en-US" sz="7200" i="1">
                <a:solidFill>
                  <a:srgbClr val="0033CC"/>
                </a:solidFill>
              </a:rPr>
              <a:t>probability?</a:t>
            </a:r>
          </a:p>
        </p:txBody>
      </p:sp>
      <p:pic>
        <p:nvPicPr>
          <p:cNvPr id="3081" name="Picture 9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55763" y="611188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>
                <a:latin typeface="Comic Sans MS" pitchFamily="66" charset="0"/>
              </a:rPr>
              <a:t>If I pick a Smartie at random, what is the probability that it is </a:t>
            </a:r>
            <a:r>
              <a:rPr lang="en-GB" altLang="en-US" sz="2800" i="1" u="sng">
                <a:latin typeface="Comic Sans MS" pitchFamily="66" charset="0"/>
              </a:rPr>
              <a:t>not</a:t>
            </a:r>
            <a:r>
              <a:rPr lang="en-GB" altLang="en-US" sz="2800">
                <a:latin typeface="Comic Sans MS" pitchFamily="66" charset="0"/>
              </a:rPr>
              <a:t> blue?</a:t>
            </a:r>
            <a:endParaRPr lang="en-GB" altLang="en-US" sz="280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7672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1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2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3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4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5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6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7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8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9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0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1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32138" y="2868616"/>
            <a:ext cx="6221412" cy="561975"/>
            <a:chOff x="1973" y="1807"/>
            <a:chExt cx="3919" cy="354"/>
          </a:xfrm>
        </p:grpSpPr>
        <p:sp>
          <p:nvSpPr>
            <p:cNvPr id="27670" name="Text Box 28"/>
            <p:cNvSpPr txBox="1">
              <a:spLocks noChangeArrowheads="1"/>
            </p:cNvSpPr>
            <p:nvPr/>
          </p:nvSpPr>
          <p:spPr bwMode="auto">
            <a:xfrm>
              <a:off x="1973" y="1807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 dirty="0">
                  <a:latin typeface="Comic Sans MS" pitchFamily="66" charset="0"/>
                </a:rPr>
                <a:t>Total number of Smarties =</a:t>
              </a:r>
              <a:endParaRPr lang="en-GB" altLang="en-US" sz="2800" dirty="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7671" name="Text Box 29"/>
            <p:cNvSpPr txBox="1">
              <a:spLocks noChangeArrowheads="1"/>
            </p:cNvSpPr>
            <p:nvPr/>
          </p:nvSpPr>
          <p:spPr bwMode="auto">
            <a:xfrm>
              <a:off x="4967" y="1834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 dirty="0">
                  <a:latin typeface="Comic Sans MS" pitchFamily="66" charset="0"/>
                </a:rPr>
                <a:t>20</a:t>
              </a:r>
              <a:endParaRPr lang="en-GB" altLang="en-US" sz="2800" dirty="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3851275" y="4492838"/>
            <a:ext cx="62214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dirty="0">
                <a:latin typeface="Comic Sans MS" pitchFamily="66" charset="0"/>
              </a:rPr>
              <a:t>      Probability of not </a:t>
            </a:r>
          </a:p>
          <a:p>
            <a:pPr algn="l" eaLnBrk="1" hangingPunct="1"/>
            <a:r>
              <a:rPr lang="en-GB" altLang="en-US" sz="2800" dirty="0">
                <a:latin typeface="Comic Sans MS" pitchFamily="66" charset="0"/>
              </a:rPr>
              <a:t>               picking blue  =</a:t>
            </a:r>
            <a:endParaRPr lang="en-GB" altLang="en-US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001794" y="4584250"/>
            <a:ext cx="557212" cy="960438"/>
            <a:chOff x="5018" y="2947"/>
            <a:chExt cx="351" cy="605"/>
          </a:xfrm>
        </p:grpSpPr>
        <p:sp>
          <p:nvSpPr>
            <p:cNvPr id="27667" name="Text Box 32"/>
            <p:cNvSpPr txBox="1">
              <a:spLocks noChangeArrowheads="1"/>
            </p:cNvSpPr>
            <p:nvPr/>
          </p:nvSpPr>
          <p:spPr bwMode="auto">
            <a:xfrm>
              <a:off x="5019" y="2947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 dirty="0">
                  <a:latin typeface="Comic Sans MS" pitchFamily="66" charset="0"/>
                </a:rPr>
                <a:t>17</a:t>
              </a:r>
            </a:p>
          </p:txBody>
        </p:sp>
        <p:sp>
          <p:nvSpPr>
            <p:cNvPr id="27668" name="Text Box 33"/>
            <p:cNvSpPr txBox="1">
              <a:spLocks noChangeArrowheads="1"/>
            </p:cNvSpPr>
            <p:nvPr/>
          </p:nvSpPr>
          <p:spPr bwMode="auto">
            <a:xfrm>
              <a:off x="5018" y="3264"/>
              <a:ext cx="3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400" b="1">
                  <a:latin typeface="Comic Sans MS" pitchFamily="66" charset="0"/>
                </a:rPr>
                <a:t>20</a:t>
              </a:r>
            </a:p>
          </p:txBody>
        </p:sp>
        <p:sp>
          <p:nvSpPr>
            <p:cNvPr id="27669" name="Line 34"/>
            <p:cNvSpPr>
              <a:spLocks noChangeShapeType="1"/>
            </p:cNvSpPr>
            <p:nvPr/>
          </p:nvSpPr>
          <p:spPr bwMode="auto">
            <a:xfrm>
              <a:off x="5103" y="3249"/>
              <a:ext cx="2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7911306" y="554381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595" y="2759419"/>
            <a:ext cx="9426576" cy="3024188"/>
            <a:chOff x="0" y="1888"/>
            <a:chExt cx="5938" cy="1905"/>
          </a:xfrm>
        </p:grpSpPr>
        <p:sp>
          <p:nvSpPr>
            <p:cNvPr id="27660" name="AutoShape 36"/>
            <p:cNvSpPr>
              <a:spLocks noChangeArrowheads="1"/>
            </p:cNvSpPr>
            <p:nvPr/>
          </p:nvSpPr>
          <p:spPr bwMode="auto">
            <a:xfrm>
              <a:off x="0" y="2750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1" name="Text Box 37"/>
            <p:cNvSpPr txBox="1">
              <a:spLocks noChangeArrowheads="1"/>
            </p:cNvSpPr>
            <p:nvPr/>
          </p:nvSpPr>
          <p:spPr bwMode="auto">
            <a:xfrm>
              <a:off x="2019" y="2335"/>
              <a:ext cx="391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 dirty="0">
                  <a:latin typeface="Comic Sans MS" pitchFamily="66" charset="0"/>
                </a:rPr>
                <a:t>        Number of </a:t>
              </a:r>
              <a:r>
                <a:rPr lang="en-GB" altLang="en-US" sz="2800" i="1" u="sng" dirty="0">
                  <a:latin typeface="Comic Sans MS" pitchFamily="66" charset="0"/>
                </a:rPr>
                <a:t>not</a:t>
              </a:r>
              <a:r>
                <a:rPr lang="en-GB" altLang="en-US" sz="2800" dirty="0">
                  <a:latin typeface="Comic Sans MS" pitchFamily="66" charset="0"/>
                </a:rPr>
                <a:t> blue</a:t>
              </a:r>
            </a:p>
            <a:p>
              <a:pPr algn="l" eaLnBrk="1" hangingPunct="1"/>
              <a:r>
                <a:rPr lang="en-GB" altLang="en-US" sz="2800" dirty="0">
                  <a:latin typeface="Comic Sans MS" pitchFamily="66" charset="0"/>
                </a:rPr>
                <a:t>                       Smarties    = 17</a:t>
              </a:r>
              <a:endParaRPr lang="en-GB" altLang="en-US" sz="2800" dirty="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7662" name="AutoShape 38"/>
            <p:cNvSpPr>
              <a:spLocks noChangeArrowheads="1"/>
            </p:cNvSpPr>
            <p:nvPr/>
          </p:nvSpPr>
          <p:spPr bwMode="auto">
            <a:xfrm>
              <a:off x="0" y="302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3" name="AutoShape 40"/>
            <p:cNvSpPr>
              <a:spLocks noChangeArrowheads="1"/>
            </p:cNvSpPr>
            <p:nvPr/>
          </p:nvSpPr>
          <p:spPr bwMode="auto">
            <a:xfrm>
              <a:off x="0" y="3340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4" name="AutoShape 41"/>
            <p:cNvSpPr>
              <a:spLocks noChangeArrowheads="1"/>
            </p:cNvSpPr>
            <p:nvPr/>
          </p:nvSpPr>
          <p:spPr bwMode="auto">
            <a:xfrm>
              <a:off x="0" y="3612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5" name="AutoShape 42"/>
            <p:cNvSpPr>
              <a:spLocks noChangeArrowheads="1"/>
            </p:cNvSpPr>
            <p:nvPr/>
          </p:nvSpPr>
          <p:spPr bwMode="auto">
            <a:xfrm>
              <a:off x="0" y="2205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666" name="AutoShape 43"/>
            <p:cNvSpPr>
              <a:spLocks noChangeArrowheads="1"/>
            </p:cNvSpPr>
            <p:nvPr/>
          </p:nvSpPr>
          <p:spPr bwMode="auto">
            <a:xfrm>
              <a:off x="0" y="1888"/>
              <a:ext cx="385" cy="181"/>
            </a:xfrm>
            <a:prstGeom prst="rightArrow">
              <a:avLst>
                <a:gd name="adj1" fmla="val 50000"/>
                <a:gd name="adj2" fmla="val 53177"/>
              </a:avLst>
            </a:prstGeom>
            <a:solidFill>
              <a:srgbClr val="00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438628" y="5441606"/>
            <a:ext cx="6396271" cy="1956826"/>
            <a:chOff x="1704743" y="4846242"/>
            <a:chExt cx="6396271" cy="1956826"/>
          </a:xfrm>
        </p:grpSpPr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898122" y="4906963"/>
              <a:ext cx="4690102" cy="827087"/>
            </a:xfrm>
            <a:prstGeom prst="rect">
              <a:avLst/>
            </a:prstGeom>
            <a:solidFill>
              <a:srgbClr val="ADF1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1704743" y="4846242"/>
              <a:ext cx="6396271" cy="54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</a:t>
              </a:r>
              <a:r>
                <a:rPr lang="en-GB" altLang="en-US" sz="2400" dirty="0"/>
                <a:t>number of favourable outcomes</a:t>
              </a: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V="1">
              <a:off x="2041550" y="5340276"/>
              <a:ext cx="440265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 Box 8"/>
            <p:cNvSpPr txBox="1">
              <a:spLocks noChangeArrowheads="1"/>
            </p:cNvSpPr>
            <p:nvPr/>
          </p:nvSpPr>
          <p:spPr bwMode="auto">
            <a:xfrm>
              <a:off x="2131184" y="5294963"/>
              <a:ext cx="4708767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400" dirty="0"/>
                <a:t>number of possible outcomes</a:t>
              </a:r>
            </a:p>
            <a:p>
              <a:pPr algn="l" eaLnBrk="1" hangingPunct="1"/>
              <a:r>
                <a:rPr lang="en-GB" altLang="en-US" sz="3600" dirty="0"/>
                <a:t>  </a:t>
              </a:r>
              <a:endParaRPr lang="en-GB" altLang="en-US" sz="3200" dirty="0"/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6" grpId="0"/>
      <p:bldP spid="502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55762" y="855825"/>
            <a:ext cx="7164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dirty="0">
                <a:latin typeface="Comic Sans MS" pitchFamily="66" charset="0"/>
              </a:rPr>
              <a:t>All the Smarties are in the tube.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58888" y="177323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800" dirty="0">
                <a:latin typeface="Comic Sans MS" pitchFamily="66" charset="0"/>
              </a:rPr>
              <a:t>If I pick a </a:t>
            </a:r>
            <a:r>
              <a:rPr lang="en-GB" altLang="en-US" sz="2800" dirty="0" err="1">
                <a:latin typeface="Comic Sans MS" pitchFamily="66" charset="0"/>
              </a:rPr>
              <a:t>Smartie</a:t>
            </a:r>
            <a:r>
              <a:rPr lang="en-GB" altLang="en-US" sz="2800" dirty="0">
                <a:latin typeface="Comic Sans MS" pitchFamily="66" charset="0"/>
              </a:rPr>
              <a:t> at random, what is the probability that it is </a:t>
            </a:r>
            <a:r>
              <a:rPr lang="en-GB" altLang="en-US" sz="2800" i="1" u="sng" dirty="0">
                <a:latin typeface="Comic Sans MS" pitchFamily="66" charset="0"/>
              </a:rPr>
              <a:t>not</a:t>
            </a:r>
            <a:r>
              <a:rPr lang="en-GB" altLang="en-US" sz="2800" dirty="0">
                <a:latin typeface="Comic Sans MS" pitchFamily="66" charset="0"/>
              </a:rPr>
              <a:t> pink or red?</a:t>
            </a:r>
            <a:endParaRPr lang="en-GB" altLang="en-US" sz="2800" dirty="0">
              <a:solidFill>
                <a:srgbClr val="0033CC"/>
              </a:solidFill>
              <a:latin typeface="Comic Sans MS" pitchFamily="66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4366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Group 6"/>
          <p:cNvGrpSpPr>
            <a:grpSpLocks noChangeAspect="1"/>
          </p:cNvGrpSpPr>
          <p:nvPr/>
        </p:nvGrpSpPr>
        <p:grpSpPr bwMode="auto">
          <a:xfrm>
            <a:off x="684213" y="2943225"/>
            <a:ext cx="2278062" cy="3149600"/>
            <a:chOff x="431" y="709"/>
            <a:chExt cx="2297" cy="3175"/>
          </a:xfrm>
        </p:grpSpPr>
        <p:pic>
          <p:nvPicPr>
            <p:cNvPr id="27672" name="Picture 7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8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715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9" descr="pin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709"/>
              <a:ext cx="5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10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11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7" name="Picture 12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8" name="Picture 13" descr="brow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1163"/>
              <a:ext cx="536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9" name="Picture 14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0" name="Picture 15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1" name="Picture 16" descr="blu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616"/>
              <a:ext cx="48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2" name="Picture 17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3" name="Picture 18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4" name="Picture 19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5" name="Picture 20" descr="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070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6" name="Picture 21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7" name="Picture 22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8" name="Picture 23" descr="yello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524"/>
              <a:ext cx="55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89" name="Picture 24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0" name="Picture 25" descr="r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015"/>
              <a:ext cx="528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91" name="Picture 26" descr="gre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3476"/>
              <a:ext cx="52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32138" y="2868616"/>
            <a:ext cx="6221412" cy="561975"/>
            <a:chOff x="1973" y="1807"/>
            <a:chExt cx="3919" cy="354"/>
          </a:xfrm>
        </p:grpSpPr>
        <p:sp>
          <p:nvSpPr>
            <p:cNvPr id="27670" name="Text Box 28"/>
            <p:cNvSpPr txBox="1">
              <a:spLocks noChangeArrowheads="1"/>
            </p:cNvSpPr>
            <p:nvPr/>
          </p:nvSpPr>
          <p:spPr bwMode="auto">
            <a:xfrm>
              <a:off x="1973" y="1807"/>
              <a:ext cx="391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 dirty="0">
                  <a:latin typeface="Comic Sans MS" pitchFamily="66" charset="0"/>
                </a:rPr>
                <a:t>Total number of Smarties =</a:t>
              </a:r>
              <a:endParaRPr lang="en-GB" altLang="en-US" sz="2800" dirty="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27671" name="Text Box 29"/>
            <p:cNvSpPr txBox="1">
              <a:spLocks noChangeArrowheads="1"/>
            </p:cNvSpPr>
            <p:nvPr/>
          </p:nvSpPr>
          <p:spPr bwMode="auto">
            <a:xfrm>
              <a:off x="4967" y="1834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800" dirty="0">
                  <a:latin typeface="Comic Sans MS" pitchFamily="66" charset="0"/>
                </a:rPr>
                <a:t>20</a:t>
              </a:r>
              <a:endParaRPr lang="en-GB" altLang="en-US" sz="2800" dirty="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dirty="0"/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28474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971550" y="3716338"/>
            <a:ext cx="7993063" cy="1728787"/>
          </a:xfrm>
          <a:prstGeom prst="rect">
            <a:avLst/>
          </a:prstGeom>
          <a:solidFill>
            <a:srgbClr val="ADF1E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116013" y="1268413"/>
            <a:ext cx="71643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6000"/>
              <a:t>What is </a:t>
            </a:r>
            <a:r>
              <a:rPr lang="en-GB" altLang="en-US" sz="6000">
                <a:solidFill>
                  <a:srgbClr val="0033CC"/>
                </a:solidFill>
              </a:rPr>
              <a:t>probability?</a:t>
            </a:r>
          </a:p>
        </p:txBody>
      </p:sp>
      <p:pic>
        <p:nvPicPr>
          <p:cNvPr id="4100" name="Picture 3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96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00113" y="2420938"/>
            <a:ext cx="7164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GB" altLang="en-US" sz="3600" dirty="0"/>
              <a:t> </a:t>
            </a:r>
            <a:r>
              <a:rPr lang="en-GB" altLang="en-US" sz="3600" b="1" dirty="0"/>
              <a:t>likelihood</a:t>
            </a:r>
            <a:r>
              <a:rPr lang="en-GB" altLang="en-US" sz="3600" dirty="0"/>
              <a:t> or </a:t>
            </a:r>
            <a:r>
              <a:rPr lang="en-GB" altLang="en-US" sz="3600" b="1" dirty="0"/>
              <a:t>chance</a:t>
            </a:r>
            <a:r>
              <a:rPr lang="en-GB" altLang="en-US" sz="3600" dirty="0"/>
              <a:t> of </a:t>
            </a:r>
          </a:p>
          <a:p>
            <a:pPr algn="l" eaLnBrk="1" hangingPunct="1"/>
            <a:r>
              <a:rPr lang="en-GB" altLang="en-US" sz="3600" dirty="0"/>
              <a:t>  something happening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00113" y="3860800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 dirty="0"/>
              <a:t>   number of ways of favourable outcomes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403350" y="4508500"/>
            <a:ext cx="73451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79613" y="4508500"/>
            <a:ext cx="6553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3200"/>
              <a:t>number of possible outcomes</a:t>
            </a:r>
          </a:p>
          <a:p>
            <a:pPr algn="l" eaLnBrk="1" hangingPunct="1"/>
            <a:r>
              <a:rPr lang="en-GB" altLang="en-US" sz="3600"/>
              <a:t>  </a:t>
            </a:r>
            <a:endParaRPr lang="en-GB" altLang="en-US" sz="3200"/>
          </a:p>
          <a:p>
            <a:pPr algn="l" eaLnBrk="1" hangingPunct="1">
              <a:buFontTx/>
              <a:buChar char="•"/>
            </a:pPr>
            <a:endParaRPr lang="en-GB" altLang="en-US" sz="3200"/>
          </a:p>
        </p:txBody>
      </p:sp>
      <p:pic>
        <p:nvPicPr>
          <p:cNvPr id="4106" name="Picture 10" descr="http://www.decalsplanet.com/img_b/vinyl-decal-sticker-864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" y="4180009"/>
            <a:ext cx="905175" cy="9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486040" y="3836465"/>
            <a:ext cx="828145" cy="392635"/>
          </a:xfrm>
          <a:custGeom>
            <a:avLst/>
            <a:gdLst>
              <a:gd name="connsiteX0" fmla="*/ 463863 w 463863"/>
              <a:gd name="connsiteY0" fmla="*/ 78310 h 392635"/>
              <a:gd name="connsiteX1" fmla="*/ 54288 w 463863"/>
              <a:gd name="connsiteY1" fmla="*/ 21160 h 392635"/>
              <a:gd name="connsiteX2" fmla="*/ 16188 w 463863"/>
              <a:gd name="connsiteY2" fmla="*/ 392635 h 39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863" h="392635">
                <a:moveTo>
                  <a:pt x="463863" y="78310"/>
                </a:moveTo>
                <a:cubicBezTo>
                  <a:pt x="296381" y="23541"/>
                  <a:pt x="128900" y="-31227"/>
                  <a:pt x="54288" y="21160"/>
                </a:cubicBezTo>
                <a:cubicBezTo>
                  <a:pt x="-20324" y="73547"/>
                  <a:pt x="-2068" y="233091"/>
                  <a:pt x="16188" y="392635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25542" y="5038725"/>
            <a:ext cx="1536608" cy="295396"/>
          </a:xfrm>
          <a:custGeom>
            <a:avLst/>
            <a:gdLst>
              <a:gd name="connsiteX0" fmla="*/ 12608 w 1536608"/>
              <a:gd name="connsiteY0" fmla="*/ 28575 h 295396"/>
              <a:gd name="connsiteX1" fmla="*/ 222158 w 1536608"/>
              <a:gd name="connsiteY1" fmla="*/ 295275 h 295396"/>
              <a:gd name="connsiteX2" fmla="*/ 1536608 w 1536608"/>
              <a:gd name="connsiteY2" fmla="*/ 0 h 29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608" h="295396">
                <a:moveTo>
                  <a:pt x="12608" y="28575"/>
                </a:moveTo>
                <a:cubicBezTo>
                  <a:pt x="-9617" y="164306"/>
                  <a:pt x="-31842" y="300038"/>
                  <a:pt x="222158" y="295275"/>
                </a:cubicBezTo>
                <a:cubicBezTo>
                  <a:pt x="476158" y="290512"/>
                  <a:pt x="1006383" y="145256"/>
                  <a:pt x="1536608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 autoUpdateAnimBg="0"/>
      <p:bldP spid="12292" grpId="0" autoUpdateAnimBg="0"/>
      <p:bldP spid="12293" grpId="0" autoUpdateAnimBg="0"/>
      <p:bldP spid="12294" grpId="0" animBg="1" autoUpdateAnimBg="0"/>
      <p:bldP spid="12296" grpId="0" autoUpdateAnimBg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>
            <a:grpSpLocks/>
          </p:cNvGrpSpPr>
          <p:nvPr/>
        </p:nvGrpSpPr>
        <p:grpSpPr bwMode="auto">
          <a:xfrm>
            <a:off x="395288" y="333375"/>
            <a:ext cx="8135937" cy="1649413"/>
            <a:chOff x="431" y="482"/>
            <a:chExt cx="5125" cy="1039"/>
          </a:xfrm>
        </p:grpSpPr>
        <p:sp>
          <p:nvSpPr>
            <p:cNvPr id="5143" name="Text Box 7"/>
            <p:cNvSpPr txBox="1">
              <a:spLocks noChangeArrowheads="1"/>
            </p:cNvSpPr>
            <p:nvPr/>
          </p:nvSpPr>
          <p:spPr bwMode="auto">
            <a:xfrm>
              <a:off x="431" y="482"/>
              <a:ext cx="508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Example 1: </a:t>
              </a:r>
            </a:p>
            <a:p>
              <a:pPr algn="l" eaLnBrk="1" hangingPunct="1"/>
              <a:r>
                <a:rPr lang="en-GB" altLang="en-US" sz="3600"/>
                <a:t>Tony tosses a coin. What is the</a:t>
              </a:r>
            </a:p>
          </p:txBody>
        </p:sp>
        <p:sp>
          <p:nvSpPr>
            <p:cNvPr id="5144" name="Text Box 8"/>
            <p:cNvSpPr txBox="1">
              <a:spLocks noChangeArrowheads="1"/>
            </p:cNvSpPr>
            <p:nvPr/>
          </p:nvSpPr>
          <p:spPr bwMode="auto">
            <a:xfrm>
              <a:off x="476" y="1117"/>
              <a:ext cx="5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probability of getting a head?</a:t>
              </a:r>
            </a:p>
          </p:txBody>
        </p:sp>
      </p:grp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05263"/>
            <a:ext cx="12969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473200" y="5229225"/>
            <a:ext cx="2160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01763" y="5300663"/>
            <a:ext cx="2449512" cy="1274762"/>
            <a:chOff x="883" y="3339"/>
            <a:chExt cx="1543" cy="803"/>
          </a:xfrm>
        </p:grpSpPr>
        <p:pic>
          <p:nvPicPr>
            <p:cNvPr id="51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3341"/>
              <a:ext cx="726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" y="3339"/>
              <a:ext cx="817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3850" y="5013325"/>
            <a:ext cx="576263" cy="215900"/>
            <a:chOff x="204" y="3158"/>
            <a:chExt cx="363" cy="136"/>
          </a:xfrm>
        </p:grpSpPr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00563" y="5013325"/>
            <a:ext cx="576262" cy="215900"/>
            <a:chOff x="204" y="3158"/>
            <a:chExt cx="363" cy="136"/>
          </a:xfrm>
        </p:grpSpPr>
        <p:sp>
          <p:nvSpPr>
            <p:cNvPr id="5137" name="Line 21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8" name="Line 22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292725" y="4333875"/>
            <a:ext cx="1150938" cy="1758950"/>
            <a:chOff x="3334" y="2730"/>
            <a:chExt cx="725" cy="1108"/>
          </a:xfrm>
        </p:grpSpPr>
        <p:sp>
          <p:nvSpPr>
            <p:cNvPr id="5134" name="Line 23"/>
            <p:cNvSpPr>
              <a:spLocks noChangeShapeType="1"/>
            </p:cNvSpPr>
            <p:nvPr/>
          </p:nvSpPr>
          <p:spPr bwMode="auto">
            <a:xfrm>
              <a:off x="3334" y="3294"/>
              <a:ext cx="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Text Box 24"/>
            <p:cNvSpPr txBox="1">
              <a:spLocks noChangeArrowheads="1"/>
            </p:cNvSpPr>
            <p:nvPr/>
          </p:nvSpPr>
          <p:spPr bwMode="auto">
            <a:xfrm>
              <a:off x="3503" y="2730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1</a:t>
              </a:r>
            </a:p>
          </p:txBody>
        </p:sp>
        <p:sp>
          <p:nvSpPr>
            <p:cNvPr id="5136" name="Text Box 25"/>
            <p:cNvSpPr txBox="1">
              <a:spLocks noChangeArrowheads="1"/>
            </p:cNvSpPr>
            <p:nvPr/>
          </p:nvSpPr>
          <p:spPr bwMode="auto">
            <a:xfrm>
              <a:off x="3515" y="3319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2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86117" y="2293938"/>
            <a:ext cx="8262938" cy="2408237"/>
            <a:chOff x="340" y="1389"/>
            <a:chExt cx="5205" cy="1517"/>
          </a:xfrm>
        </p:grpSpPr>
        <p:sp>
          <p:nvSpPr>
            <p:cNvPr id="5130" name="Rectangle 35"/>
            <p:cNvSpPr>
              <a:spLocks noChangeArrowheads="1"/>
            </p:cNvSpPr>
            <p:nvPr/>
          </p:nvSpPr>
          <p:spPr bwMode="auto">
            <a:xfrm>
              <a:off x="385" y="1389"/>
              <a:ext cx="5160" cy="1089"/>
            </a:xfrm>
            <a:prstGeom prst="rect">
              <a:avLst/>
            </a:prstGeom>
            <a:solidFill>
              <a:srgbClr val="ADF1E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31" name="Text Box 36"/>
            <p:cNvSpPr txBox="1">
              <a:spLocks noChangeArrowheads="1"/>
            </p:cNvSpPr>
            <p:nvPr/>
          </p:nvSpPr>
          <p:spPr bwMode="auto">
            <a:xfrm>
              <a:off x="340" y="1480"/>
              <a:ext cx="5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number of ways of favourable outcomes</a:t>
              </a:r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  <p:sp>
          <p:nvSpPr>
            <p:cNvPr id="5132" name="Line 37"/>
            <p:cNvSpPr>
              <a:spLocks noChangeShapeType="1"/>
            </p:cNvSpPr>
            <p:nvPr/>
          </p:nvSpPr>
          <p:spPr bwMode="auto">
            <a:xfrm>
              <a:off x="657" y="1888"/>
              <a:ext cx="46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Text Box 38"/>
            <p:cNvSpPr txBox="1">
              <a:spLocks noChangeArrowheads="1"/>
            </p:cNvSpPr>
            <p:nvPr/>
          </p:nvSpPr>
          <p:spPr bwMode="auto">
            <a:xfrm>
              <a:off x="1020" y="1888"/>
              <a:ext cx="412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/>
                <a:t>number of possible outcomes</a:t>
              </a:r>
            </a:p>
            <a:p>
              <a:pPr algn="l" eaLnBrk="1" hangingPunct="1"/>
              <a:r>
                <a:rPr lang="en-GB" altLang="en-US" sz="3600"/>
                <a:t>  </a:t>
              </a:r>
              <a:endParaRPr lang="en-GB" altLang="en-US" sz="3200"/>
            </a:p>
            <a:p>
              <a:pPr algn="l" eaLnBrk="1" hangingPunct="1">
                <a:buFontTx/>
                <a:buChar char="•"/>
              </a:pPr>
              <a:endParaRPr lang="en-GB" alt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95288" y="333375"/>
            <a:ext cx="8135937" cy="1649413"/>
            <a:chOff x="431" y="482"/>
            <a:chExt cx="5125" cy="1039"/>
          </a:xfrm>
        </p:grpSpPr>
        <p:sp>
          <p:nvSpPr>
            <p:cNvPr id="6171" name="Text Box 3"/>
            <p:cNvSpPr txBox="1">
              <a:spLocks noChangeArrowheads="1"/>
            </p:cNvSpPr>
            <p:nvPr/>
          </p:nvSpPr>
          <p:spPr bwMode="auto">
            <a:xfrm>
              <a:off x="431" y="482"/>
              <a:ext cx="508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Example 2: </a:t>
              </a:r>
            </a:p>
            <a:p>
              <a:pPr algn="l" eaLnBrk="1" hangingPunct="1"/>
              <a:r>
                <a:rPr lang="en-GB" altLang="en-US" sz="3600"/>
                <a:t> Amy roll a fair dice, what is the</a:t>
              </a:r>
            </a:p>
          </p:txBody>
        </p:sp>
        <p:sp>
          <p:nvSpPr>
            <p:cNvPr id="6172" name="Text Box 4"/>
            <p:cNvSpPr txBox="1">
              <a:spLocks noChangeArrowheads="1"/>
            </p:cNvSpPr>
            <p:nvPr/>
          </p:nvSpPr>
          <p:spPr bwMode="auto">
            <a:xfrm>
              <a:off x="476" y="1117"/>
              <a:ext cx="5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600"/>
                <a:t>probability of getting a four?</a:t>
              </a:r>
            </a:p>
          </p:txBody>
        </p:sp>
      </p:grp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116013" y="5229225"/>
            <a:ext cx="4679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3850" y="5013325"/>
            <a:ext cx="576263" cy="215900"/>
            <a:chOff x="204" y="3158"/>
            <a:chExt cx="363" cy="136"/>
          </a:xfrm>
        </p:grpSpPr>
        <p:sp>
          <p:nvSpPr>
            <p:cNvPr id="6169" name="Line 11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70" name="Line 12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00788" y="5013325"/>
            <a:ext cx="576262" cy="215900"/>
            <a:chOff x="204" y="3158"/>
            <a:chExt cx="363" cy="136"/>
          </a:xfrm>
        </p:grpSpPr>
        <p:sp>
          <p:nvSpPr>
            <p:cNvPr id="6167" name="Line 14"/>
            <p:cNvSpPr>
              <a:spLocks noChangeShapeType="1"/>
            </p:cNvSpPr>
            <p:nvPr/>
          </p:nvSpPr>
          <p:spPr bwMode="auto">
            <a:xfrm>
              <a:off x="204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8" name="Line 15"/>
            <p:cNvSpPr>
              <a:spLocks noChangeShapeType="1"/>
            </p:cNvSpPr>
            <p:nvPr/>
          </p:nvSpPr>
          <p:spPr bwMode="auto">
            <a:xfrm>
              <a:off x="204" y="3294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092950" y="4333875"/>
            <a:ext cx="1150938" cy="1758950"/>
            <a:chOff x="3334" y="2730"/>
            <a:chExt cx="725" cy="1108"/>
          </a:xfrm>
        </p:grpSpPr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>
              <a:off x="3334" y="3294"/>
              <a:ext cx="7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5" name="Text Box 18"/>
            <p:cNvSpPr txBox="1">
              <a:spLocks noChangeArrowheads="1"/>
            </p:cNvSpPr>
            <p:nvPr/>
          </p:nvSpPr>
          <p:spPr bwMode="auto">
            <a:xfrm>
              <a:off x="3503" y="2730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1</a:t>
              </a:r>
            </a:p>
          </p:txBody>
        </p:sp>
        <p:sp>
          <p:nvSpPr>
            <p:cNvPr id="6166" name="Text Box 19"/>
            <p:cNvSpPr txBox="1">
              <a:spLocks noChangeArrowheads="1"/>
            </p:cNvSpPr>
            <p:nvPr/>
          </p:nvSpPr>
          <p:spPr bwMode="auto">
            <a:xfrm>
              <a:off x="3515" y="3319"/>
              <a:ext cx="33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4800"/>
                <a:t>6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39750" y="2205038"/>
            <a:ext cx="8064500" cy="2408237"/>
            <a:chOff x="340" y="1389"/>
            <a:chExt cx="5080" cy="1517"/>
          </a:xfrm>
        </p:grpSpPr>
        <p:sp>
          <p:nvSpPr>
            <p:cNvPr id="6160" name="Rectangle 21"/>
            <p:cNvSpPr>
              <a:spLocks noChangeArrowheads="1"/>
            </p:cNvSpPr>
            <p:nvPr/>
          </p:nvSpPr>
          <p:spPr bwMode="auto">
            <a:xfrm>
              <a:off x="385" y="1389"/>
              <a:ext cx="5035" cy="108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61" name="Text Box 22"/>
            <p:cNvSpPr txBox="1">
              <a:spLocks noChangeArrowheads="1"/>
            </p:cNvSpPr>
            <p:nvPr/>
          </p:nvSpPr>
          <p:spPr bwMode="auto">
            <a:xfrm>
              <a:off x="340" y="1480"/>
              <a:ext cx="5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 dirty="0"/>
                <a:t>   number of ways of favourable outcomes</a:t>
              </a:r>
            </a:p>
            <a:p>
              <a:pPr algn="l" eaLnBrk="1" hangingPunct="1">
                <a:buFontTx/>
                <a:buChar char="•"/>
              </a:pPr>
              <a:endParaRPr lang="en-GB" altLang="en-US" sz="3200" dirty="0"/>
            </a:p>
          </p:txBody>
        </p:sp>
        <p:sp>
          <p:nvSpPr>
            <p:cNvPr id="6162" name="Line 23"/>
            <p:cNvSpPr>
              <a:spLocks noChangeShapeType="1"/>
            </p:cNvSpPr>
            <p:nvPr/>
          </p:nvSpPr>
          <p:spPr bwMode="auto">
            <a:xfrm flipV="1">
              <a:off x="657" y="1884"/>
              <a:ext cx="462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3" name="Text Box 24"/>
            <p:cNvSpPr txBox="1">
              <a:spLocks noChangeArrowheads="1"/>
            </p:cNvSpPr>
            <p:nvPr/>
          </p:nvSpPr>
          <p:spPr bwMode="auto">
            <a:xfrm>
              <a:off x="1020" y="1888"/>
              <a:ext cx="412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3200"/>
                <a:t>number of possible outcomes</a:t>
              </a:r>
            </a:p>
            <a:p>
              <a:pPr algn="l" eaLnBrk="1" hangingPunct="1"/>
              <a:r>
                <a:rPr lang="en-GB" altLang="en-US" sz="3600"/>
                <a:t>  </a:t>
              </a:r>
              <a:endParaRPr lang="en-GB" altLang="en-US" sz="3200"/>
            </a:p>
            <a:p>
              <a:pPr algn="l" eaLnBrk="1" hangingPunct="1">
                <a:buFontTx/>
                <a:buChar char="•"/>
              </a:pPr>
              <a:endParaRPr lang="en-GB" altLang="en-US" sz="3200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187450" y="5445125"/>
            <a:ext cx="4505325" cy="615950"/>
            <a:chOff x="1187450" y="5445125"/>
            <a:chExt cx="4505325" cy="615950"/>
          </a:xfrm>
        </p:grpSpPr>
        <p:pic>
          <p:nvPicPr>
            <p:cNvPr id="6154" name="Picture 25" descr="Dic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5445125"/>
              <a:ext cx="611188" cy="61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26" descr="Dic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27" descr="Dic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113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28" descr="Dic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29" descr="Dic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13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0" descr="Dic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5445125"/>
              <a:ext cx="61595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8" descr="Dic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429125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2205038"/>
            <a:ext cx="86756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6000" i="1"/>
              <a:t>How do we measure probability?</a:t>
            </a:r>
          </a:p>
        </p:txBody>
      </p:sp>
      <p:pic>
        <p:nvPicPr>
          <p:cNvPr id="10243" name="Picture 3" descr="MCj043151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9081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5400"/>
              <a:t>Probability scale</a:t>
            </a:r>
            <a:r>
              <a:rPr lang="en-GB" altLang="en-US"/>
              <a:t> 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30213" y="3213100"/>
            <a:ext cx="8280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446338" y="3068638"/>
            <a:ext cx="4176712" cy="215900"/>
            <a:chOff x="1519" y="2160"/>
            <a:chExt cx="2631" cy="136"/>
          </a:xfrm>
        </p:grpSpPr>
        <p:sp>
          <p:nvSpPr>
            <p:cNvPr id="8221" name="Line 10"/>
            <p:cNvSpPr>
              <a:spLocks noChangeShapeType="1"/>
            </p:cNvSpPr>
            <p:nvPr/>
          </p:nvSpPr>
          <p:spPr bwMode="auto">
            <a:xfrm flipV="1">
              <a:off x="151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Line 11"/>
            <p:cNvSpPr>
              <a:spLocks noChangeShapeType="1"/>
            </p:cNvSpPr>
            <p:nvPr/>
          </p:nvSpPr>
          <p:spPr bwMode="auto">
            <a:xfrm flipV="1">
              <a:off x="4150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4463" y="1898650"/>
            <a:ext cx="790575" cy="1385888"/>
            <a:chOff x="69" y="1423"/>
            <a:chExt cx="498" cy="873"/>
          </a:xfrm>
        </p:grpSpPr>
        <p:sp>
          <p:nvSpPr>
            <p:cNvPr id="8219" name="Line 6"/>
            <p:cNvSpPr>
              <a:spLocks noChangeShapeType="1"/>
            </p:cNvSpPr>
            <p:nvPr/>
          </p:nvSpPr>
          <p:spPr bwMode="auto">
            <a:xfrm flipV="1">
              <a:off x="24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Text Box 15"/>
            <p:cNvSpPr txBox="1">
              <a:spLocks noChangeArrowheads="1"/>
            </p:cNvSpPr>
            <p:nvPr/>
          </p:nvSpPr>
          <p:spPr bwMode="auto">
            <a:xfrm>
              <a:off x="69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353425" y="1898650"/>
            <a:ext cx="790575" cy="1385888"/>
            <a:chOff x="5240" y="1423"/>
            <a:chExt cx="498" cy="873"/>
          </a:xfrm>
        </p:grpSpPr>
        <p:sp>
          <p:nvSpPr>
            <p:cNvPr id="8217" name="Line 7"/>
            <p:cNvSpPr>
              <a:spLocks noChangeShapeType="1"/>
            </p:cNvSpPr>
            <p:nvPr/>
          </p:nvSpPr>
          <p:spPr bwMode="auto">
            <a:xfrm flipV="1">
              <a:off x="546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Text Box 16"/>
            <p:cNvSpPr txBox="1">
              <a:spLocks noChangeArrowheads="1"/>
            </p:cNvSpPr>
            <p:nvPr/>
          </p:nvSpPr>
          <p:spPr bwMode="auto">
            <a:xfrm>
              <a:off x="5240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1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4763" y="1916113"/>
            <a:ext cx="1368425" cy="1368425"/>
            <a:chOff x="2381" y="1434"/>
            <a:chExt cx="862" cy="862"/>
          </a:xfrm>
        </p:grpSpPr>
        <p:sp>
          <p:nvSpPr>
            <p:cNvPr id="8215" name="Line 8"/>
            <p:cNvSpPr>
              <a:spLocks noChangeShapeType="1"/>
            </p:cNvSpPr>
            <p:nvPr/>
          </p:nvSpPr>
          <p:spPr bwMode="auto">
            <a:xfrm flipV="1">
              <a:off x="283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Text Box 17"/>
            <p:cNvSpPr txBox="1">
              <a:spLocks noChangeArrowheads="1"/>
            </p:cNvSpPr>
            <p:nvPr/>
          </p:nvSpPr>
          <p:spPr bwMode="auto">
            <a:xfrm>
              <a:off x="2381" y="1434"/>
              <a:ext cx="862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0.5</a:t>
              </a:r>
            </a:p>
          </p:txBody>
        </p: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3924300" y="5949950"/>
            <a:ext cx="1943100" cy="576263"/>
            <a:chOff x="2472" y="3793"/>
            <a:chExt cx="1224" cy="363"/>
          </a:xfrm>
        </p:grpSpPr>
        <p:sp>
          <p:nvSpPr>
            <p:cNvPr id="8213" name="Text Box 22"/>
            <p:cNvSpPr txBox="1">
              <a:spLocks noChangeArrowheads="1"/>
            </p:cNvSpPr>
            <p:nvPr/>
          </p:nvSpPr>
          <p:spPr bwMode="auto">
            <a:xfrm>
              <a:off x="2477" y="3838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CERTAIN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14" name="Oval 27"/>
            <p:cNvSpPr>
              <a:spLocks noChangeArrowheads="1"/>
            </p:cNvSpPr>
            <p:nvPr/>
          </p:nvSpPr>
          <p:spPr bwMode="auto">
            <a:xfrm>
              <a:off x="2472" y="3793"/>
              <a:ext cx="862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23849" y="5931693"/>
            <a:ext cx="1935163" cy="576263"/>
            <a:chOff x="2699" y="3612"/>
            <a:chExt cx="1219" cy="363"/>
          </a:xfrm>
        </p:grpSpPr>
        <p:sp>
          <p:nvSpPr>
            <p:cNvPr id="8211" name="Text Box 33"/>
            <p:cNvSpPr txBox="1">
              <a:spLocks noChangeArrowheads="1"/>
            </p:cNvSpPr>
            <p:nvPr/>
          </p:nvSpPr>
          <p:spPr bwMode="auto">
            <a:xfrm>
              <a:off x="2699" y="3657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12" name="Oval 34"/>
            <p:cNvSpPr>
              <a:spLocks noChangeArrowheads="1"/>
            </p:cNvSpPr>
            <p:nvPr/>
          </p:nvSpPr>
          <p:spPr bwMode="auto">
            <a:xfrm>
              <a:off x="2742" y="3612"/>
              <a:ext cx="771" cy="363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5589588" y="5876925"/>
            <a:ext cx="1935162" cy="720725"/>
            <a:chOff x="3696" y="2432"/>
            <a:chExt cx="1219" cy="454"/>
          </a:xfrm>
        </p:grpSpPr>
        <p:sp>
          <p:nvSpPr>
            <p:cNvPr id="8209" name="Text Box 35"/>
            <p:cNvSpPr txBox="1">
              <a:spLocks noChangeArrowheads="1"/>
            </p:cNvSpPr>
            <p:nvPr/>
          </p:nvSpPr>
          <p:spPr bwMode="auto">
            <a:xfrm>
              <a:off x="3696" y="2523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UNLIKELY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10" name="Oval 36"/>
            <p:cNvSpPr>
              <a:spLocks noChangeArrowheads="1"/>
            </p:cNvSpPr>
            <p:nvPr/>
          </p:nvSpPr>
          <p:spPr bwMode="auto">
            <a:xfrm>
              <a:off x="3696" y="2432"/>
              <a:ext cx="862" cy="454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908175" y="5949950"/>
            <a:ext cx="1935163" cy="576263"/>
            <a:chOff x="793" y="2251"/>
            <a:chExt cx="1219" cy="363"/>
          </a:xfrm>
        </p:grpSpPr>
        <p:sp>
          <p:nvSpPr>
            <p:cNvPr id="8207" name="Text Box 37"/>
            <p:cNvSpPr txBox="1">
              <a:spLocks noChangeArrowheads="1"/>
            </p:cNvSpPr>
            <p:nvPr/>
          </p:nvSpPr>
          <p:spPr bwMode="auto">
            <a:xfrm>
              <a:off x="793" y="2296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IMPOSSIBLE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08" name="Oval 38"/>
            <p:cNvSpPr>
              <a:spLocks noChangeArrowheads="1"/>
            </p:cNvSpPr>
            <p:nvPr/>
          </p:nvSpPr>
          <p:spPr bwMode="auto">
            <a:xfrm>
              <a:off x="793" y="2251"/>
              <a:ext cx="108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208838" y="5949950"/>
            <a:ext cx="1935162" cy="576263"/>
            <a:chOff x="3696" y="3657"/>
            <a:chExt cx="1219" cy="363"/>
          </a:xfrm>
        </p:grpSpPr>
        <p:sp>
          <p:nvSpPr>
            <p:cNvPr id="8205" name="Text Box 39"/>
            <p:cNvSpPr txBox="1">
              <a:spLocks noChangeArrowheads="1"/>
            </p:cNvSpPr>
            <p:nvPr/>
          </p:nvSpPr>
          <p:spPr bwMode="auto">
            <a:xfrm>
              <a:off x="3696" y="3702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 EVEN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8206" name="Oval 40"/>
            <p:cNvSpPr>
              <a:spLocks noChangeArrowheads="1"/>
            </p:cNvSpPr>
            <p:nvPr/>
          </p:nvSpPr>
          <p:spPr bwMode="auto">
            <a:xfrm>
              <a:off x="3739" y="3657"/>
              <a:ext cx="72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1042 L -0.21146 -0.38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99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5255 L 0.40555 -0.38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5255 L -0.37049 -0.38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5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59513 -0.388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40607 -0.37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4963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5400"/>
              <a:t>Probability scale</a:t>
            </a:r>
            <a:r>
              <a:rPr lang="en-GB" altLang="en-US"/>
              <a:t> 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30213" y="3213100"/>
            <a:ext cx="8280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446338" y="3068638"/>
            <a:ext cx="4176712" cy="215900"/>
            <a:chOff x="1519" y="2160"/>
            <a:chExt cx="2631" cy="136"/>
          </a:xfrm>
        </p:grpSpPr>
        <p:sp>
          <p:nvSpPr>
            <p:cNvPr id="9264" name="Line 5"/>
            <p:cNvSpPr>
              <a:spLocks noChangeShapeType="1"/>
            </p:cNvSpPr>
            <p:nvPr/>
          </p:nvSpPr>
          <p:spPr bwMode="auto">
            <a:xfrm flipV="1">
              <a:off x="151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5" name="Line 6"/>
            <p:cNvSpPr>
              <a:spLocks noChangeShapeType="1"/>
            </p:cNvSpPr>
            <p:nvPr/>
          </p:nvSpPr>
          <p:spPr bwMode="auto">
            <a:xfrm flipV="1">
              <a:off x="4150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44463" y="1898650"/>
            <a:ext cx="790575" cy="1385888"/>
            <a:chOff x="69" y="1423"/>
            <a:chExt cx="498" cy="873"/>
          </a:xfrm>
        </p:grpSpPr>
        <p:sp>
          <p:nvSpPr>
            <p:cNvPr id="9262" name="Line 8"/>
            <p:cNvSpPr>
              <a:spLocks noChangeShapeType="1"/>
            </p:cNvSpPr>
            <p:nvPr/>
          </p:nvSpPr>
          <p:spPr bwMode="auto">
            <a:xfrm flipV="1">
              <a:off x="249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3" name="Text Box 9"/>
            <p:cNvSpPr txBox="1">
              <a:spLocks noChangeArrowheads="1"/>
            </p:cNvSpPr>
            <p:nvPr/>
          </p:nvSpPr>
          <p:spPr bwMode="auto">
            <a:xfrm>
              <a:off x="69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</a:t>
              </a:r>
            </a:p>
          </p:txBody>
        </p:sp>
      </p:grpSp>
      <p:grpSp>
        <p:nvGrpSpPr>
          <p:cNvPr id="9222" name="Group 13"/>
          <p:cNvGrpSpPr>
            <a:grpSpLocks/>
          </p:cNvGrpSpPr>
          <p:nvPr/>
        </p:nvGrpSpPr>
        <p:grpSpPr bwMode="auto">
          <a:xfrm>
            <a:off x="3814763" y="1916113"/>
            <a:ext cx="1368425" cy="1368425"/>
            <a:chOff x="2381" y="1434"/>
            <a:chExt cx="862" cy="862"/>
          </a:xfrm>
        </p:grpSpPr>
        <p:sp>
          <p:nvSpPr>
            <p:cNvPr id="9260" name="Line 14"/>
            <p:cNvSpPr>
              <a:spLocks noChangeShapeType="1"/>
            </p:cNvSpPr>
            <p:nvPr/>
          </p:nvSpPr>
          <p:spPr bwMode="auto">
            <a:xfrm flipV="1">
              <a:off x="283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61" name="Text Box 15"/>
            <p:cNvSpPr txBox="1">
              <a:spLocks noChangeArrowheads="1"/>
            </p:cNvSpPr>
            <p:nvPr/>
          </p:nvSpPr>
          <p:spPr bwMode="auto">
            <a:xfrm>
              <a:off x="2381" y="1434"/>
              <a:ext cx="862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0.5</a:t>
              </a:r>
            </a:p>
          </p:txBody>
        </p:sp>
      </p:grpSp>
      <p:grpSp>
        <p:nvGrpSpPr>
          <p:cNvPr id="9223" name="Group 16"/>
          <p:cNvGrpSpPr>
            <a:grpSpLocks/>
          </p:cNvGrpSpPr>
          <p:nvPr/>
        </p:nvGrpSpPr>
        <p:grpSpPr bwMode="auto">
          <a:xfrm>
            <a:off x="7667625" y="3284538"/>
            <a:ext cx="1943100" cy="576262"/>
            <a:chOff x="2472" y="3793"/>
            <a:chExt cx="1224" cy="363"/>
          </a:xfrm>
        </p:grpSpPr>
        <p:sp>
          <p:nvSpPr>
            <p:cNvPr id="9258" name="Text Box 17"/>
            <p:cNvSpPr txBox="1">
              <a:spLocks noChangeArrowheads="1"/>
            </p:cNvSpPr>
            <p:nvPr/>
          </p:nvSpPr>
          <p:spPr bwMode="auto">
            <a:xfrm>
              <a:off x="2477" y="3838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CERTAIN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9" name="Oval 18"/>
            <p:cNvSpPr>
              <a:spLocks noChangeArrowheads="1"/>
            </p:cNvSpPr>
            <p:nvPr/>
          </p:nvSpPr>
          <p:spPr bwMode="auto">
            <a:xfrm>
              <a:off x="2472" y="3793"/>
              <a:ext cx="862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4" name="Group 19"/>
          <p:cNvGrpSpPr>
            <a:grpSpLocks/>
          </p:cNvGrpSpPr>
          <p:nvPr/>
        </p:nvGrpSpPr>
        <p:grpSpPr bwMode="auto">
          <a:xfrm>
            <a:off x="5940425" y="3284538"/>
            <a:ext cx="1935163" cy="576262"/>
            <a:chOff x="2699" y="3612"/>
            <a:chExt cx="1219" cy="363"/>
          </a:xfrm>
        </p:grpSpPr>
        <p:sp>
          <p:nvSpPr>
            <p:cNvPr id="9256" name="Text Box 20"/>
            <p:cNvSpPr txBox="1">
              <a:spLocks noChangeArrowheads="1"/>
            </p:cNvSpPr>
            <p:nvPr/>
          </p:nvSpPr>
          <p:spPr bwMode="auto">
            <a:xfrm>
              <a:off x="2699" y="3657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7" name="Oval 21"/>
            <p:cNvSpPr>
              <a:spLocks noChangeArrowheads="1"/>
            </p:cNvSpPr>
            <p:nvPr/>
          </p:nvSpPr>
          <p:spPr bwMode="auto">
            <a:xfrm>
              <a:off x="2742" y="3612"/>
              <a:ext cx="771" cy="363"/>
            </a:xfrm>
            <a:prstGeom prst="ellipse">
              <a:avLst/>
            </a:prstGeom>
            <a:solidFill>
              <a:srgbClr val="FFFF99">
                <a:alpha val="0"/>
              </a:srgbClr>
            </a:solidFill>
            <a:ln w="28575" algn="ctr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5" name="Group 22"/>
          <p:cNvGrpSpPr>
            <a:grpSpLocks/>
          </p:cNvGrpSpPr>
          <p:nvPr/>
        </p:nvGrpSpPr>
        <p:grpSpPr bwMode="auto">
          <a:xfrm>
            <a:off x="1979613" y="3284538"/>
            <a:ext cx="1935162" cy="720725"/>
            <a:chOff x="3696" y="2432"/>
            <a:chExt cx="1219" cy="454"/>
          </a:xfrm>
        </p:grpSpPr>
        <p:sp>
          <p:nvSpPr>
            <p:cNvPr id="9254" name="Text Box 23"/>
            <p:cNvSpPr txBox="1">
              <a:spLocks noChangeArrowheads="1"/>
            </p:cNvSpPr>
            <p:nvPr/>
          </p:nvSpPr>
          <p:spPr bwMode="auto">
            <a:xfrm>
              <a:off x="3696" y="2523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UNLIKELY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5" name="Oval 24"/>
            <p:cNvSpPr>
              <a:spLocks noChangeArrowheads="1"/>
            </p:cNvSpPr>
            <p:nvPr/>
          </p:nvSpPr>
          <p:spPr bwMode="auto">
            <a:xfrm>
              <a:off x="3696" y="2432"/>
              <a:ext cx="862" cy="454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6" name="Group 25"/>
          <p:cNvGrpSpPr>
            <a:grpSpLocks/>
          </p:cNvGrpSpPr>
          <p:nvPr/>
        </p:nvGrpSpPr>
        <p:grpSpPr bwMode="auto">
          <a:xfrm>
            <a:off x="44450" y="3284538"/>
            <a:ext cx="1935163" cy="576262"/>
            <a:chOff x="793" y="2251"/>
            <a:chExt cx="1219" cy="363"/>
          </a:xfrm>
        </p:grpSpPr>
        <p:sp>
          <p:nvSpPr>
            <p:cNvPr id="9252" name="Text Box 26"/>
            <p:cNvSpPr txBox="1">
              <a:spLocks noChangeArrowheads="1"/>
            </p:cNvSpPr>
            <p:nvPr/>
          </p:nvSpPr>
          <p:spPr bwMode="auto">
            <a:xfrm>
              <a:off x="793" y="2296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IMPOSSIBLE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3" name="Oval 27"/>
            <p:cNvSpPr>
              <a:spLocks noChangeArrowheads="1"/>
            </p:cNvSpPr>
            <p:nvPr/>
          </p:nvSpPr>
          <p:spPr bwMode="auto">
            <a:xfrm>
              <a:off x="793" y="2251"/>
              <a:ext cx="108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27" name="Group 28"/>
          <p:cNvGrpSpPr>
            <a:grpSpLocks/>
          </p:cNvGrpSpPr>
          <p:nvPr/>
        </p:nvGrpSpPr>
        <p:grpSpPr bwMode="auto">
          <a:xfrm>
            <a:off x="3924300" y="3284538"/>
            <a:ext cx="1935163" cy="576262"/>
            <a:chOff x="3696" y="3657"/>
            <a:chExt cx="1219" cy="363"/>
          </a:xfrm>
        </p:grpSpPr>
        <p:sp>
          <p:nvSpPr>
            <p:cNvPr id="9250" name="Text Box 29"/>
            <p:cNvSpPr txBox="1">
              <a:spLocks noChangeArrowheads="1"/>
            </p:cNvSpPr>
            <p:nvPr/>
          </p:nvSpPr>
          <p:spPr bwMode="auto">
            <a:xfrm>
              <a:off x="3696" y="3702"/>
              <a:ext cx="1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2000">
                  <a:solidFill>
                    <a:srgbClr val="0033CC"/>
                  </a:solidFill>
                </a:rPr>
                <a:t>   EVEN</a:t>
              </a:r>
              <a:r>
                <a:rPr lang="en-GB" altLang="en-US" sz="2000"/>
                <a:t> </a:t>
              </a:r>
            </a:p>
          </p:txBody>
        </p:sp>
        <p:sp>
          <p:nvSpPr>
            <p:cNvPr id="9251" name="Oval 30"/>
            <p:cNvSpPr>
              <a:spLocks noChangeArrowheads="1"/>
            </p:cNvSpPr>
            <p:nvPr/>
          </p:nvSpPr>
          <p:spPr bwMode="auto">
            <a:xfrm>
              <a:off x="3739" y="3657"/>
              <a:ext cx="729" cy="363"/>
            </a:xfrm>
            <a:prstGeom prst="ellipse">
              <a:avLst/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288925" y="3933825"/>
            <a:ext cx="1066800" cy="2152650"/>
            <a:chOff x="182" y="2478"/>
            <a:chExt cx="672" cy="1356"/>
          </a:xfrm>
        </p:grpSpPr>
        <p:pic>
          <p:nvPicPr>
            <p:cNvPr id="9248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2478"/>
              <a:ext cx="672" cy="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Text Box 38"/>
            <p:cNvSpPr txBox="1">
              <a:spLocks noChangeArrowheads="1"/>
            </p:cNvSpPr>
            <p:nvPr/>
          </p:nvSpPr>
          <p:spPr bwMode="auto">
            <a:xfrm>
              <a:off x="424" y="3430"/>
              <a:ext cx="2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3600" b="1"/>
                <a:t>7</a:t>
              </a:r>
            </a:p>
          </p:txBody>
        </p:sp>
      </p:grpSp>
      <p:pic>
        <p:nvPicPr>
          <p:cNvPr id="11309" name="Picture 45" descr="MCj039671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1066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516688" y="4292600"/>
            <a:ext cx="1276350" cy="1800225"/>
            <a:chOff x="4105" y="2704"/>
            <a:chExt cx="804" cy="1134"/>
          </a:xfrm>
        </p:grpSpPr>
        <p:pic>
          <p:nvPicPr>
            <p:cNvPr id="9246" name="Picture 46" descr="MCj0396712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704"/>
              <a:ext cx="804" cy="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Line 47"/>
            <p:cNvSpPr>
              <a:spLocks noChangeShapeType="1"/>
            </p:cNvSpPr>
            <p:nvPr/>
          </p:nvSpPr>
          <p:spPr bwMode="auto">
            <a:xfrm flipV="1">
              <a:off x="4195" y="2704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323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005263"/>
            <a:ext cx="15621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700213"/>
            <a:ext cx="11906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3" name="Group 10"/>
          <p:cNvGrpSpPr>
            <a:grpSpLocks/>
          </p:cNvGrpSpPr>
          <p:nvPr/>
        </p:nvGrpSpPr>
        <p:grpSpPr bwMode="auto">
          <a:xfrm>
            <a:off x="8353425" y="1898650"/>
            <a:ext cx="790575" cy="1385888"/>
            <a:chOff x="5240" y="1423"/>
            <a:chExt cx="498" cy="873"/>
          </a:xfrm>
        </p:grpSpPr>
        <p:sp>
          <p:nvSpPr>
            <p:cNvPr id="9244" name="Line 11"/>
            <p:cNvSpPr>
              <a:spLocks noChangeShapeType="1"/>
            </p:cNvSpPr>
            <p:nvPr/>
          </p:nvSpPr>
          <p:spPr bwMode="auto">
            <a:xfrm flipV="1">
              <a:off x="5465" y="2160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5" name="Text Box 12"/>
            <p:cNvSpPr txBox="1">
              <a:spLocks noChangeArrowheads="1"/>
            </p:cNvSpPr>
            <p:nvPr/>
          </p:nvSpPr>
          <p:spPr bwMode="auto">
            <a:xfrm>
              <a:off x="5240" y="1423"/>
              <a:ext cx="49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GB" altLang="en-US" sz="6600" b="1"/>
                <a:t>1</a:t>
              </a:r>
            </a:p>
          </p:txBody>
        </p:sp>
      </p:grpSp>
      <p:pic>
        <p:nvPicPr>
          <p:cNvPr id="11327" name="Picture 63" descr="Unlike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76700"/>
            <a:ext cx="14224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3635375" y="4149725"/>
            <a:ext cx="1873250" cy="1800225"/>
            <a:chOff x="1565" y="845"/>
            <a:chExt cx="2086" cy="2086"/>
          </a:xfrm>
        </p:grpSpPr>
        <p:pic>
          <p:nvPicPr>
            <p:cNvPr id="9239" name="Picture 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847"/>
              <a:ext cx="2083" cy="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Line 66"/>
            <p:cNvSpPr>
              <a:spLocks noChangeShapeType="1"/>
            </p:cNvSpPr>
            <p:nvPr/>
          </p:nvSpPr>
          <p:spPr bwMode="auto">
            <a:xfrm flipV="1">
              <a:off x="1565" y="845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Line 67"/>
            <p:cNvSpPr>
              <a:spLocks noChangeShapeType="1"/>
            </p:cNvSpPr>
            <p:nvPr/>
          </p:nvSpPr>
          <p:spPr bwMode="auto">
            <a:xfrm>
              <a:off x="1565" y="845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2" name="Line 68"/>
            <p:cNvSpPr>
              <a:spLocks noChangeShapeType="1"/>
            </p:cNvSpPr>
            <p:nvPr/>
          </p:nvSpPr>
          <p:spPr bwMode="auto">
            <a:xfrm>
              <a:off x="1565" y="2931"/>
              <a:ext cx="20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43" name="Line 69"/>
            <p:cNvSpPr>
              <a:spLocks noChangeShapeType="1"/>
            </p:cNvSpPr>
            <p:nvPr/>
          </p:nvSpPr>
          <p:spPr bwMode="auto">
            <a:xfrm>
              <a:off x="3651" y="845"/>
              <a:ext cx="0" cy="2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646238" y="2636838"/>
            <a:ext cx="6478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/>
              <a:t>EATING JUNK FOOD</a:t>
            </a:r>
          </a:p>
          <a:p>
            <a:pPr eaLnBrk="1" hangingPunct="1"/>
            <a:r>
              <a:rPr lang="en-GB" altLang="en-US" sz="3200"/>
              <a:t> AND AVOIDING EXERCISE</a:t>
            </a:r>
          </a:p>
          <a:p>
            <a:pPr eaLnBrk="1" hangingPunct="1"/>
            <a:r>
              <a:rPr lang="en-GB" altLang="en-US" sz="3200"/>
              <a:t> WILL MAKE YOU LOSE WEIGHT</a:t>
            </a:r>
            <a:endParaRPr lang="en-US" altLang="en-US" sz="320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8313" y="1700213"/>
            <a:ext cx="4953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400" b="1">
                <a:solidFill>
                  <a:srgbClr val="FFFF66"/>
                </a:solidFill>
              </a:rPr>
              <a:t>1</a:t>
            </a:r>
            <a:endParaRPr lang="en-US" altLang="en-US" sz="4400" b="1">
              <a:solidFill>
                <a:srgbClr val="FFFF66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059113" y="1412875"/>
            <a:ext cx="3232150" cy="8239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4800" b="1"/>
              <a:t>UNLIKELY</a:t>
            </a:r>
            <a:endParaRPr lang="en-US" altLang="en-US" sz="4800" b="1"/>
          </a:p>
        </p:txBody>
      </p:sp>
      <p:pic>
        <p:nvPicPr>
          <p:cNvPr id="22539" name="Picture 11" descr="Thumbna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244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armchair_f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437063"/>
            <a:ext cx="2173288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79450" y="333375"/>
            <a:ext cx="20621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 dirty="0">
                <a:solidFill>
                  <a:schemeClr val="bg1"/>
                </a:solidFill>
              </a:rPr>
              <a:t>IMPOSSIBLE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493730" y="333375"/>
            <a:ext cx="126682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LIKELY</a:t>
            </a:r>
            <a:endParaRPr lang="en-US" altLang="en-US" sz="2400" b="1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79317" y="332656"/>
            <a:ext cx="1014413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EVEN</a:t>
            </a:r>
            <a:endParaRPr lang="en-US" altLang="en-US" sz="2400" b="1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754755" y="333375"/>
            <a:ext cx="17081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/>
              <a:t>UNLIKELY</a:t>
            </a:r>
            <a:endParaRPr lang="en-US" altLang="en-US" sz="2400" b="1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749804" y="333375"/>
            <a:ext cx="1539875" cy="45720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en-US" sz="2400" b="1">
                <a:solidFill>
                  <a:schemeClr val="bg1"/>
                </a:solidFill>
              </a:rPr>
              <a:t>CERTAIN</a:t>
            </a: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71ED0F85D94458D5E70E77C6EEC48" ma:contentTypeVersion="16" ma:contentTypeDescription="Create a new document." ma:contentTypeScope="" ma:versionID="57d0e182423f4a46f8e490d060f09d67">
  <xsd:schema xmlns:xsd="http://www.w3.org/2001/XMLSchema" xmlns:xs="http://www.w3.org/2001/XMLSchema" xmlns:p="http://schemas.microsoft.com/office/2006/metadata/properties" xmlns:ns2="fe94854a-a276-4591-8913-b79856999e7e" xmlns:ns3="c76fe5b8-bc2e-4153-aaa1-31ca1b2ce244" targetNamespace="http://schemas.microsoft.com/office/2006/metadata/properties" ma:root="true" ma:fieldsID="0e95415d0030825be017c8b7d4d3e2be" ns2:_="" ns3:_="">
    <xsd:import namespace="fe94854a-a276-4591-8913-b79856999e7e"/>
    <xsd:import namespace="c76fe5b8-bc2e-4153-aaa1-31ca1b2ce2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4854a-a276-4591-8913-b79856999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fe5b8-bc2e-4153-aaa1-31ca1b2ce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ac6da0-6843-458b-88c6-9569a18209b1}" ma:internalName="TaxCatchAll" ma:showField="CatchAllData" ma:web="c76fe5b8-bc2e-4153-aaa1-31ca1b2ce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fe5b8-bc2e-4153-aaa1-31ca1b2ce244" xsi:nil="true"/>
    <lcf76f155ced4ddcb4097134ff3c332f xmlns="fe94854a-a276-4591-8913-b79856999e7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DA4CC2-E997-4141-B0E4-B18C5681AC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21A2DC-FF86-4C1D-A4DD-616F6A0D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4854a-a276-4591-8913-b79856999e7e"/>
    <ds:schemaRef ds:uri="c76fe5b8-bc2e-4153-aaa1-31ca1b2ce2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A95BEE-397C-45C8-9CB0-61087931E820}">
  <ds:schemaRefs>
    <ds:schemaRef ds:uri="http://schemas.microsoft.com/office/2006/metadata/properties"/>
    <ds:schemaRef ds:uri="http://schemas.microsoft.com/office/infopath/2007/PartnerControls"/>
    <ds:schemaRef ds:uri="c76fe5b8-bc2e-4153-aaa1-31ca1b2ce244"/>
    <ds:schemaRef ds:uri="fe94854a-a276-4591-8913-b79856999e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543</Words>
  <Application>Microsoft Office PowerPoint</Application>
  <PresentationFormat>On-screen Show (4:3)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Pass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Leigh Wilson</dc:creator>
  <cp:lastModifiedBy>Andrew Moulden</cp:lastModifiedBy>
  <cp:revision>98</cp:revision>
  <cp:lastPrinted>2016-01-11T07:36:16Z</cp:lastPrinted>
  <dcterms:created xsi:type="dcterms:W3CDTF">2007-06-07T18:33:55Z</dcterms:created>
  <dcterms:modified xsi:type="dcterms:W3CDTF">2024-04-21T16:05:52Z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0x0101000A671ED0F85D94458D5E70E77C6EEC48</vt:lpwstr>
  </property>
</Properties>
</file>