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slideLayouts/slideLayout28.xml" ContentType="application/vnd.openxmlformats-officedocument.presentationml.slideLayout+xml"/>
  <Override PartName="/ppt/theme/theme12.xml" ContentType="application/vnd.openxmlformats-officedocument.theme+xml"/>
  <Override PartName="/ppt/slideLayouts/slideLayout29.xml" ContentType="application/vnd.openxmlformats-officedocument.presentationml.slideLayout+xml"/>
  <Override PartName="/ppt/theme/theme13.xml" ContentType="application/vnd.openxmlformats-officedocument.theme+xml"/>
  <Override PartName="/ppt/slideLayouts/slideLayout30.xml" ContentType="application/vnd.openxmlformats-officedocument.presentationml.slideLayout+xml"/>
  <Override PartName="/ppt/theme/theme14.xml" ContentType="application/vnd.openxmlformats-officedocument.theme+xml"/>
  <Override PartName="/ppt/slideLayouts/slideLayout31.xml" ContentType="application/vnd.openxmlformats-officedocument.presentationml.slideLayout+xml"/>
  <Override PartName="/ppt/theme/theme15.xml" ContentType="application/vnd.openxmlformats-officedocument.theme+xml"/>
  <Override PartName="/ppt/slideLayouts/slideLayout32.xml" ContentType="application/vnd.openxmlformats-officedocument.presentationml.slideLayout+xml"/>
  <Override PartName="/ppt/theme/theme16.xml" ContentType="application/vnd.openxmlformats-officedocument.theme+xml"/>
  <Override PartName="/ppt/slideLayouts/slideLayout33.xml" ContentType="application/vnd.openxmlformats-officedocument.presentationml.slideLayout+xml"/>
  <Override PartName="/ppt/theme/theme17.xml" ContentType="application/vnd.openxmlformats-officedocument.theme+xml"/>
  <Override PartName="/ppt/slideLayouts/slideLayout34.xml" ContentType="application/vnd.openxmlformats-officedocument.presentationml.slideLayout+xml"/>
  <Override PartName="/ppt/theme/theme18.xml" ContentType="application/vnd.openxmlformats-officedocument.theme+xml"/>
  <Override PartName="/ppt/slideLayouts/slideLayout35.xml" ContentType="application/vnd.openxmlformats-officedocument.presentationml.slideLayout+xml"/>
  <Override PartName="/ppt/theme/theme19.xml" ContentType="application/vnd.openxmlformats-officedocument.theme+xml"/>
  <Override PartName="/ppt/slideLayouts/slideLayout36.xml" ContentType="application/vnd.openxmlformats-officedocument.presentationml.slideLayout+xml"/>
  <Override PartName="/ppt/theme/theme20.xml" ContentType="application/vnd.openxmlformats-officedocument.theme+xml"/>
  <Override PartName="/ppt/slideLayouts/slideLayout37.xml" ContentType="application/vnd.openxmlformats-officedocument.presentationml.slideLayout+xml"/>
  <Override PartName="/ppt/theme/theme21.xml" ContentType="application/vnd.openxmlformats-officedocument.theme+xml"/>
  <Override PartName="/ppt/slideLayouts/slideLayout38.xml" ContentType="application/vnd.openxmlformats-officedocument.presentationml.slideLayout+xml"/>
  <Override PartName="/ppt/theme/theme22.xml" ContentType="application/vnd.openxmlformats-officedocument.theme+xml"/>
  <Override PartName="/ppt/slideLayouts/slideLayout39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964" r:id="rId2"/>
    <p:sldMasterId id="2147483966" r:id="rId3"/>
    <p:sldMasterId id="2147483968" r:id="rId4"/>
    <p:sldMasterId id="2147483970" r:id="rId5"/>
    <p:sldMasterId id="2147483972" r:id="rId6"/>
    <p:sldMasterId id="2147483974" r:id="rId7"/>
    <p:sldMasterId id="2147483976" r:id="rId8"/>
    <p:sldMasterId id="2147484035" r:id="rId9"/>
    <p:sldMasterId id="2147484053" r:id="rId10"/>
    <p:sldMasterId id="2147484056" r:id="rId11"/>
    <p:sldMasterId id="2147484058" r:id="rId12"/>
    <p:sldMasterId id="2147484060" r:id="rId13"/>
    <p:sldMasterId id="2147484062" r:id="rId14"/>
    <p:sldMasterId id="2147484064" r:id="rId15"/>
    <p:sldMasterId id="2147484066" r:id="rId16"/>
    <p:sldMasterId id="2147484068" r:id="rId17"/>
    <p:sldMasterId id="2147484070" r:id="rId18"/>
    <p:sldMasterId id="2147484072" r:id="rId19"/>
    <p:sldMasterId id="2147484074" r:id="rId20"/>
    <p:sldMasterId id="2147484076" r:id="rId21"/>
    <p:sldMasterId id="2147484078" r:id="rId22"/>
    <p:sldMasterId id="2147484080" r:id="rId23"/>
  </p:sldMasterIdLst>
  <p:notesMasterIdLst>
    <p:notesMasterId r:id="rId111"/>
  </p:notesMasterIdLst>
  <p:sldIdLst>
    <p:sldId id="334" r:id="rId24"/>
    <p:sldId id="386" r:id="rId25"/>
    <p:sldId id="387" r:id="rId26"/>
    <p:sldId id="388" r:id="rId27"/>
    <p:sldId id="389" r:id="rId28"/>
    <p:sldId id="390" r:id="rId29"/>
    <p:sldId id="391" r:id="rId30"/>
    <p:sldId id="393" r:id="rId31"/>
    <p:sldId id="401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29" r:id="rId40"/>
    <p:sldId id="402" r:id="rId41"/>
    <p:sldId id="403" r:id="rId42"/>
    <p:sldId id="404" r:id="rId43"/>
    <p:sldId id="405" r:id="rId44"/>
    <p:sldId id="406" r:id="rId45"/>
    <p:sldId id="414" r:id="rId46"/>
    <p:sldId id="416" r:id="rId47"/>
    <p:sldId id="407" r:id="rId48"/>
    <p:sldId id="409" r:id="rId49"/>
    <p:sldId id="408" r:id="rId50"/>
    <p:sldId id="424" r:id="rId51"/>
    <p:sldId id="425" r:id="rId52"/>
    <p:sldId id="426" r:id="rId53"/>
    <p:sldId id="427" r:id="rId54"/>
    <p:sldId id="428" r:id="rId55"/>
    <p:sldId id="423" r:id="rId56"/>
    <p:sldId id="422" r:id="rId57"/>
    <p:sldId id="351" r:id="rId58"/>
    <p:sldId id="341" r:id="rId59"/>
    <p:sldId id="342" r:id="rId60"/>
    <p:sldId id="343" r:id="rId61"/>
    <p:sldId id="344" r:id="rId62"/>
    <p:sldId id="345" r:id="rId63"/>
    <p:sldId id="352" r:id="rId64"/>
    <p:sldId id="338" r:id="rId65"/>
    <p:sldId id="353" r:id="rId66"/>
    <p:sldId id="346" r:id="rId67"/>
    <p:sldId id="347" r:id="rId68"/>
    <p:sldId id="348" r:id="rId69"/>
    <p:sldId id="349" r:id="rId70"/>
    <p:sldId id="350" r:id="rId71"/>
    <p:sldId id="354" r:id="rId72"/>
    <p:sldId id="373" r:id="rId73"/>
    <p:sldId id="374" r:id="rId74"/>
    <p:sldId id="355" r:id="rId75"/>
    <p:sldId id="356" r:id="rId76"/>
    <p:sldId id="358" r:id="rId77"/>
    <p:sldId id="362" r:id="rId78"/>
    <p:sldId id="372" r:id="rId79"/>
    <p:sldId id="376" r:id="rId80"/>
    <p:sldId id="377" r:id="rId81"/>
    <p:sldId id="383" r:id="rId82"/>
    <p:sldId id="361" r:id="rId83"/>
    <p:sldId id="375" r:id="rId84"/>
    <p:sldId id="378" r:id="rId85"/>
    <p:sldId id="379" r:id="rId86"/>
    <p:sldId id="382" r:id="rId87"/>
    <p:sldId id="384" r:id="rId88"/>
    <p:sldId id="381" r:id="rId89"/>
    <p:sldId id="359" r:id="rId90"/>
    <p:sldId id="363" r:id="rId91"/>
    <p:sldId id="364" r:id="rId92"/>
    <p:sldId id="367" r:id="rId93"/>
    <p:sldId id="368" r:id="rId94"/>
    <p:sldId id="365" r:id="rId95"/>
    <p:sldId id="357" r:id="rId96"/>
    <p:sldId id="360" r:id="rId97"/>
    <p:sldId id="366" r:id="rId98"/>
    <p:sldId id="369" r:id="rId99"/>
    <p:sldId id="370" r:id="rId100"/>
    <p:sldId id="410" r:id="rId101"/>
    <p:sldId id="411" r:id="rId102"/>
    <p:sldId id="412" r:id="rId103"/>
    <p:sldId id="413" r:id="rId104"/>
    <p:sldId id="415" r:id="rId105"/>
    <p:sldId id="417" r:id="rId106"/>
    <p:sldId id="418" r:id="rId107"/>
    <p:sldId id="419" r:id="rId108"/>
    <p:sldId id="420" r:id="rId109"/>
    <p:sldId id="421" r:id="rId1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2B2B2"/>
    <a:srgbClr val="00FF00"/>
    <a:srgbClr val="FF00FF"/>
    <a:srgbClr val="FFFF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84" Type="http://schemas.openxmlformats.org/officeDocument/2006/relationships/slide" Target="slides/slide61.xml"/><Relationship Id="rId89" Type="http://schemas.openxmlformats.org/officeDocument/2006/relationships/slide" Target="slides/slide66.xml"/><Relationship Id="rId112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102" Type="http://schemas.openxmlformats.org/officeDocument/2006/relationships/slide" Target="slides/slide7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7.xml"/><Relationship Id="rId95" Type="http://schemas.openxmlformats.org/officeDocument/2006/relationships/slide" Target="slides/slide72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113" Type="http://schemas.openxmlformats.org/officeDocument/2006/relationships/viewProps" Target="viewProps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59" Type="http://schemas.openxmlformats.org/officeDocument/2006/relationships/slide" Target="slides/slide36.xml"/><Relationship Id="rId103" Type="http://schemas.openxmlformats.org/officeDocument/2006/relationships/slide" Target="slides/slide80.xml"/><Relationship Id="rId108" Type="http://schemas.openxmlformats.org/officeDocument/2006/relationships/slide" Target="slides/slide85.xml"/><Relationship Id="rId54" Type="http://schemas.openxmlformats.org/officeDocument/2006/relationships/slide" Target="slides/slide31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91" Type="http://schemas.openxmlformats.org/officeDocument/2006/relationships/slide" Target="slides/slide68.xml"/><Relationship Id="rId96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6" Type="http://schemas.openxmlformats.org/officeDocument/2006/relationships/slide" Target="slides/slide83.xml"/><Relationship Id="rId114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94" Type="http://schemas.openxmlformats.org/officeDocument/2006/relationships/slide" Target="slides/slide71.xml"/><Relationship Id="rId99" Type="http://schemas.openxmlformats.org/officeDocument/2006/relationships/slide" Target="slides/slide76.xml"/><Relationship Id="rId101" Type="http://schemas.openxmlformats.org/officeDocument/2006/relationships/slide" Target="slides/slide7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109" Type="http://schemas.openxmlformats.org/officeDocument/2006/relationships/slide" Target="slides/slide8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slide" Target="slides/slide53.xml"/><Relationship Id="rId97" Type="http://schemas.openxmlformats.org/officeDocument/2006/relationships/slide" Target="slides/slide74.xml"/><Relationship Id="rId104" Type="http://schemas.openxmlformats.org/officeDocument/2006/relationships/slide" Target="slides/slide8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92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24" Type="http://schemas.openxmlformats.org/officeDocument/2006/relationships/slide" Target="slides/slide1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66" Type="http://schemas.openxmlformats.org/officeDocument/2006/relationships/slide" Target="slides/slide43.xml"/><Relationship Id="rId87" Type="http://schemas.openxmlformats.org/officeDocument/2006/relationships/slide" Target="slides/slide64.xml"/><Relationship Id="rId110" Type="http://schemas.openxmlformats.org/officeDocument/2006/relationships/slide" Target="slides/slide87.xml"/><Relationship Id="rId115" Type="http://schemas.openxmlformats.org/officeDocument/2006/relationships/tableStyles" Target="tableStyles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56" Type="http://schemas.openxmlformats.org/officeDocument/2006/relationships/slide" Target="slides/slide33.xml"/><Relationship Id="rId77" Type="http://schemas.openxmlformats.org/officeDocument/2006/relationships/slide" Target="slides/slide54.xml"/><Relationship Id="rId100" Type="http://schemas.openxmlformats.org/officeDocument/2006/relationships/slide" Target="slides/slide77.xml"/><Relationship Id="rId105" Type="http://schemas.openxmlformats.org/officeDocument/2006/relationships/slide" Target="slides/slide8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93" Type="http://schemas.openxmlformats.org/officeDocument/2006/relationships/slide" Target="slides/slide70.xml"/><Relationship Id="rId98" Type="http://schemas.openxmlformats.org/officeDocument/2006/relationships/slide" Target="slides/slide7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.xml"/><Relationship Id="rId46" Type="http://schemas.openxmlformats.org/officeDocument/2006/relationships/slide" Target="slides/slide23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62" Type="http://schemas.openxmlformats.org/officeDocument/2006/relationships/slide" Target="slides/slide39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11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90E54F6-AEBC-4390-8963-F11264439E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883875C-3CB4-4532-A3C4-B7B228D4CB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91590D4E-0AD2-432C-A6E1-715886E3210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A36DEA4C-3B3C-41E6-8142-E9FBA08F7D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2D76BD5F-4F3A-4B12-A770-D0AD122EA3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A3176F43-4FCA-464F-94F8-AE59BACF9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6FC92B4-4852-4255-BA81-4003BED0D78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5E1D5FC-4655-4170-A4A4-99CF956D87E6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D52D58F-DE55-4AD4-887B-3D5AEA6517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50632F48-905D-4F7D-9A7F-A3FE46E792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ACF9A9EE-AD28-4212-8C81-B5717144F2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1CE5F29-BBE6-42CB-B89F-42F0E382758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F71347D-034F-4C2F-9CD5-ABAF8648EE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1966D42-2879-473D-B034-77BEB46CABD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2496DFA-B431-4EE9-924F-24F196D26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D0ABE4CB-8C36-4675-B5A4-258F44DED0A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EE39B69-F89F-48AC-B5D3-2114FBC9E2C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5338564-6EF2-43E5-A593-A642FA7EA8D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7F971D10-81A7-436D-843F-138A7162843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D5108FF5-036F-4AA8-8E06-C1556D88657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D161EBF-E4F8-4346-B80A-0EFEB3CFC9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18" name="Picture 21" descr="Office Objects 0572">
            <a:extLst>
              <a:ext uri="{FF2B5EF4-FFF2-40B4-BE49-F238E27FC236}">
                <a16:creationId xmlns:a16="http://schemas.microsoft.com/office/drawing/2014/main" id="{E60DD003-1F12-46A2-9931-AD07F94F0A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000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2">
            <a:extLst>
              <a:ext uri="{FF2B5EF4-FFF2-40B4-BE49-F238E27FC236}">
                <a16:creationId xmlns:a16="http://schemas.microsoft.com/office/drawing/2014/main" id="{49D8FAAF-48F4-44C3-AC5B-4CDD7C40E1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588" y="1522413"/>
            <a:ext cx="92392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rgbClr val="FFFF00"/>
                </a:solidFill>
                <a:latin typeface="Comic Sans MS" pitchFamily="66" charset="0"/>
              </a:rPr>
              <a:t>National 5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+mj-lt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69C9D96B-6909-4C6F-AD39-548C719934A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34E90-1C42-4CFD-B122-BAD253FAB262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DF4420DA-48F2-49D2-88CC-3E75A3FD7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4AC8D16B-AB6C-46F2-A7FF-E74176322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A2AAFEC-0CA4-43DF-B06C-211DA72293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191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61AB1ED-F35A-4C42-9EE5-001A05FDC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16CA-1CA4-4CC9-A013-FC30FA2BAF7B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848C7AA-F0F9-4481-98ED-D9E12D43A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CCC3629-4D50-4C5A-9DDB-01B3E7CB0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6F3CE-30AF-40E3-AD20-F58ADF407F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75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A25D054-6C1A-4D85-84E8-F4AC55902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FEF64-3B14-49AB-9FE7-703F83CD31F8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4F3364C-D223-4D0A-AB25-D9C6EFA23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0EB0DC9-0AAC-4BBD-A62A-9FD3FD9065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531CA-4BA4-49A1-9A1B-B47EDBBAA7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966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5BA32200-977B-482D-96FC-548D71B23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6BD52-1EFA-4BEF-A36D-DE00B488D25F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EF6BA8C-E5AB-4385-ACA0-5022CBE00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519F1A0-9308-4028-B453-EEA5CE443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15081-6791-4B15-8017-F2BE3EC664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371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6143C3BB-E785-491B-BE61-27AE6D185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A56EC195-48CE-4303-BE57-9749029CCCE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A6842D0C-936F-4683-ABD3-A26C47910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C4203A8-69BB-492D-90D2-25074C6B6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F06594F-AD1F-4153-8FC6-A47C5276D5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3945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65653C-DA86-4D92-A303-8BFAEC1270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78F6F1-9B07-4650-A471-AAE68C4A4A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6B9EE9-5C75-4CAE-9A04-BA3D14017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A0BA3D71-7247-4D02-AD7E-5C9314A980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3194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E25FDBB6-9C1B-47D1-B3DB-BFD6E70063C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15A39EFD-A8C8-42DF-A5C4-E8259D26723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2DD014B-B926-4248-BCA1-7A25C3280F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58FDCFEE-D89B-4EAB-A189-9652943CA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Tahoma" panose="020B0604030504040204" pitchFamily="34" charset="0"/>
              </a:defRPr>
            </a:lvl1pPr>
          </a:lstStyle>
          <a:p>
            <a:fld id="{7E7D86F3-988F-494A-9362-A57A297A35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5385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A0B4E1D3-21CB-457A-BEBB-D4D970D30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932C0-8EC8-4110-AC81-748424C8A482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F896A242-78FB-4DA7-8A82-E04DD6C8A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61C9E44-BF8D-4E24-B1F3-7D7C0F4E7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B5B5F-B141-4F0D-A728-69F21F5F5E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736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78B72C-BDBB-4B41-BB97-AEDC41DA7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1CDA23-1B60-436B-9A1A-57E18A805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63191D-41D1-4730-9D49-ABC51B0A5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2A32B1E5-E8A8-4B73-B8DC-347CD69ABE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39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4CC155-2006-46A1-88CD-4AC9666EC3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FDF798-20F7-4484-930A-C704823F8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DF7EA0-29D1-4058-9267-8C5CE512D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BF4AA47-EC3F-49CD-95E3-7FD3863089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1624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0CE065-0D7A-4786-96E5-63DA69652B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E38BC3-7136-42BD-9102-A8EA747AD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941D0E-A07C-41BD-AAD9-FA1E60169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B12BD0E-512B-4D90-9047-492510D3EC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864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807E9D7A-6FAE-442D-9A90-2EFB4491B5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CB23E-0C27-448E-BD8A-0D17358B279D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3F50510C-A121-4300-8832-684C6F1BA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4BAD125-C68D-436C-BA0F-35E5C18A6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82E88-89E1-4E69-BB4B-E53AF5660C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0661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C829-73FE-43F3-8702-2AED83BF6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95D54-7A00-4B99-B9A6-8A1132587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533BA1-6FD2-4DCF-BF6D-A6BD43E3B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FA654FB-FA8B-40DA-A284-869F159246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4238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6E280F-2A20-4C23-85CF-E3740206C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6F2571-3248-4ABD-9189-3E7675108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0CCB90-FE8D-460D-AB0F-216F9E088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D41C7B2-4A1E-476C-9A02-0B9C90BDB1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2339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0D31F5-BB61-4F85-8CD9-6CB021213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9F8E39-CE3F-4333-8178-3967C8183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B1344A-F11A-42CD-84EF-2E8F18082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62680DE9-2022-42E3-8C56-E0564EAFCB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0134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9FCDF4-3182-4A0B-8AC1-A1B2C253C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6EE98D-412C-4979-9128-6735FD225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538F01-DEA8-49B9-A662-C02F0456A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E8C6B290-9E0B-4C49-AB72-29A91D7F92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9147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DD65105-83B9-48E5-AF46-BD665AB189B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27E0FB1-6703-4104-9723-06C182ADFA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995A07CD-EBB9-4E8D-A90A-CBDBFFE14D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9CDFF963-AAF1-4703-A115-58EF7465E6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FB13294-5803-443A-8D49-266195001BF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2A565E6-021F-48CC-B318-55F4FBF0076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3F14371-285A-4496-A024-1AB41E7535F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8C693C74-8A95-4716-940E-1F66ECDF80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71A7CB2F-4D80-41C9-B4A6-1EBD57324AD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C8A802D-AA07-4BC6-AAE6-64ABDF0FD29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6768B056-9E0F-4987-B951-79D147E3A92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0C1B4B00-7CDD-4DC8-9A10-67FBAAECE2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A2ECB5BB-53DA-452D-A687-F62F420EA5F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AA36DECA-2C1B-4A77-B14C-CD14F35CC57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8" name="Picture 21" descr="Office Objects 0572">
            <a:extLst>
              <a:ext uri="{FF2B5EF4-FFF2-40B4-BE49-F238E27FC236}">
                <a16:creationId xmlns:a16="http://schemas.microsoft.com/office/drawing/2014/main" id="{B79E167B-89B1-4CAB-B0AD-FFBF2A9D96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000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2">
            <a:extLst>
              <a:ext uri="{FF2B5EF4-FFF2-40B4-BE49-F238E27FC236}">
                <a16:creationId xmlns:a16="http://schemas.microsoft.com/office/drawing/2014/main" id="{35590675-DECE-425C-B12C-5F60C6F5F1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588" y="1522413"/>
            <a:ext cx="92392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rgbClr val="FFFF00"/>
                </a:solidFill>
                <a:latin typeface="Comic Sans MS" pitchFamily="66" charset="0"/>
              </a:rPr>
              <a:t>National 5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+mj-lt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CA8CD6E-336A-49E5-93DD-908655FB58B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3C6A-1492-4CF7-B8BE-C3DE69DCE9D6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92E67B12-2980-4A01-8731-6E1AB89DA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1705FA24-435F-454E-B0C4-F7BF4AB298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4B92F94-3240-42F9-84B4-48CD45E193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2906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D0F2E6-6A87-41B7-A283-E77F0952A578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F6CC66C9-E150-4EE6-94A2-4C99DE979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A3C8C079-40C8-4843-9AEF-F8AC6392D5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244E6B29-3F77-453E-BE2C-53F66DABB0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7C2388D-A6FB-421F-BD19-E9B00194180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4A90F70-E365-4F53-8B61-365BC1ADC44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258F600-257A-42C8-B38C-4CEF7C5B002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6EC56240-CCCC-47A4-B05D-FB94FB15A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4189A40-D84A-4400-899B-A7147F42389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4100F2A8-1635-441C-8E7C-28864C043FF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8038A2F-ACE9-4A8F-803B-6D5FAD24C27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149A90D7-9F21-4DA3-A295-FBB6B18D14E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A6D6ED95-E32C-48EE-BB1E-908D2E6AB6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A9CB591E-1322-47E5-88D8-8079AFEE9D2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8" name="Picture 21" descr="Office Objects 0572">
            <a:extLst>
              <a:ext uri="{FF2B5EF4-FFF2-40B4-BE49-F238E27FC236}">
                <a16:creationId xmlns:a16="http://schemas.microsoft.com/office/drawing/2014/main" id="{728378B1-02DA-48AC-9023-CDF165C59C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000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2">
            <a:extLst>
              <a:ext uri="{FF2B5EF4-FFF2-40B4-BE49-F238E27FC236}">
                <a16:creationId xmlns:a16="http://schemas.microsoft.com/office/drawing/2014/main" id="{BFB7CC78-FE33-405C-BB48-493321A73C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588" y="1522413"/>
            <a:ext cx="92392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rgbClr val="FFFF00"/>
                </a:solidFill>
                <a:latin typeface="Comic Sans MS" pitchFamily="66" charset="0"/>
              </a:rPr>
              <a:t>National 5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+mj-lt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0EB8E3AA-A45C-45D3-B71C-3522D6EB659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7A4F8-5E64-467B-94FF-3A8D26A9CAF5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9B431CEF-DAEF-4EB7-B292-D82C059DD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CE688A40-395C-4967-84A8-D73C5B469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701D84CC-2BFB-4EFD-8BBA-DCEF5469B9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3048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94C8E773-BCB2-46FB-BB2B-0F6E79CAF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A56EC195-48CE-4303-BE57-9749029CCCE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D8B1CF68-B99C-46C6-B728-622865D17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FD94DF9-B78E-42E9-B7B7-93A8A8D5D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AEA42EE-8BDB-46F7-85EA-B1E415BE60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5875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211B64-0225-48D4-95F4-28C770EC6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579A41-B02E-4423-B89A-A39590580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F3DA99-9A96-4B21-8BD5-6ABD6BD12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EF424-1865-4243-BBB7-26774983A0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2946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600B6D-8B1D-486B-BF57-D54B2912C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8B12A4-A63D-43B3-83AB-9FED5B4FD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09D1AE-8FDC-46E1-8EDD-F86D449F6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86699-4AC3-4DD2-B4C8-3E7189419A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8609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52C614-0233-4450-BE8C-A2E58A4F3B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B643A-912A-4907-9745-CC851961C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345238-2852-4DBF-8F1A-52AEE8248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D9CA3-0544-4A4D-8F90-FBC5466BF8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738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7373BFC-9663-456A-A7FE-6D00C3238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37BF-BB00-4F74-9585-EDC6D0C2C9E8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B6425E5-9F3B-44BA-B727-E4D2B1B8DD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6EDBDB3-10EC-4CA2-8C4A-549FC275A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D56E0-430A-4DCF-AC9E-75969124AE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0502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FCB185-519B-4939-BBE3-9087E512E0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3083D-2739-4268-8F50-3A1FD8AC4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916F58-F7A3-4D3C-938D-6E8FB38848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9DDF7-77B4-400D-8BE6-CBD069C670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1622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79E733-C32A-4B93-A4EB-6545285DF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727531-F317-424B-B05F-4BA57AB2EF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A7E363-4BEA-48C1-948A-277885B30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61C0B-9E3D-4424-8088-49DFDD469F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956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48ECBA-E8B1-4F22-BF56-29A088B97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AA2C7A-4D90-4B04-9299-1209D7633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D70882-608F-4F63-B991-25521B1AF8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C2EDC-1D3F-4BCF-824C-B9158DA977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3225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7B71EE-7933-47BB-A23E-76C0F85D5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819AA-1820-402C-B43D-2557340404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E2B0DC-1D85-4EA7-9D64-45CC5F623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5A973-3EBA-4642-9D5A-9A41B3783D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9354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10061A-3AE3-497C-9F44-10D04F9E1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F7B41-0F16-4FA8-87D5-A28A5704D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77DC09-552D-40C4-A8D6-B8F806B10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9D054-D297-47F7-8381-8A36EE49D1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237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389F08-26DE-4A52-A3CA-29CB8AAEB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2C00CD-DEF3-456E-8479-0BC204D39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5F7ACA-11A9-48DF-A062-B11FF80420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7E396-7026-4A03-8574-1983B2299E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4293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43BAD2-4299-4C4B-BCE2-54D4813A7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1A3672-E592-423A-852F-C9B27BF6D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EFA562-D384-49E9-8E61-34845EA5E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652E0-9417-40DA-8523-5C55FDA14A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8349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B305F7-BFC4-4B3B-A6BD-25BC1C130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9A949C-D9BE-452A-AFF8-26D5F7907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5BBB92-6071-48CA-883C-B0A0FAE78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E66CD6-E493-449A-A6DF-36D9669A94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8386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38FC36-CF87-4D6F-89B3-61FCFC278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890AD5-7B06-4F4C-820A-9F296AA48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9DBB4B-882C-4965-8973-8C62569A3C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84A37-ADB2-4726-B945-82C8277B69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4093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0A13C4-4A5B-4084-8FFD-CD592C09D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AF9639-BF3A-4A18-AED3-88AC92BA7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F4F7E6-9A36-4736-9B67-D69D26BF81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9A4DB-CC97-49EF-ACC8-2A324592D2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902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7C30206-51FD-4F90-AEBB-A0A66D147A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1D8A2-C96D-4B84-BC49-A0B018D3BE15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C73C4BF-1083-41E9-AD15-FF1849E4C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3520B44C-2D25-4D83-88EA-AC10478B7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6EEFB-BD26-4BE3-9BEB-91021168C5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404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C4946D1-4F55-4195-814F-E2101652D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6CD26-5F95-47F8-BE51-45B16D1835A5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45BE67CC-9ED6-4431-AB06-5B5DCBAE3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F092162-17A0-4E21-803F-D619756F4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011BC-8CCE-465F-A881-5497480CBD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741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233356DB-3B77-4F88-8A07-88ECB586E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F2E63-76C6-4D38-8369-83F19556876B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4B6E1DA4-CD01-4D84-BC8C-DA158A175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D96CD26E-1054-4A5C-B7CC-C7C31E714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7F46C-EF72-40EC-9713-1B2023069B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381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16326F11-3912-495A-99E5-34947BEB2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6C3C3-C459-411A-BCD3-E83A3454541E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F2BAD368-D1F9-484C-A35C-8628227DD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2C39935-A097-4F4A-868A-22BEF41B1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5AAF2-269C-4A11-B09C-AAA64C5567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621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356CE67-AF91-471F-B8FE-96E2B3426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5231-D076-4D81-B3BE-7EE4489140F4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F3C3D33-C607-4C14-AEDF-97090E5A9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AB8F923-0B27-4134-B60D-F5D6618B2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04094-9A93-408F-B29C-A9E7D076F6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857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9748664-A22E-4CD1-8E50-96AB5CD6B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445C7-42A9-425E-BCF2-2109239F832A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290523E-71FD-4258-9A3B-28A22ACAB1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4229D1A-138C-4008-90D7-071B2AE07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4F897-AA9C-44B1-8111-4880B91EDE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090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7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8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9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0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1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2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3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4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6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7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8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>
            <a:extLst>
              <a:ext uri="{FF2B5EF4-FFF2-40B4-BE49-F238E27FC236}">
                <a16:creationId xmlns:a16="http://schemas.microsoft.com/office/drawing/2014/main" id="{0E25EBE5-46DF-492A-9B20-591EA8646FC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1747" name="Freeform 3">
              <a:extLst>
                <a:ext uri="{FF2B5EF4-FFF2-40B4-BE49-F238E27FC236}">
                  <a16:creationId xmlns:a16="http://schemas.microsoft.com/office/drawing/2014/main" id="{0270BE70-7182-42CE-8549-176218D375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748" name="Freeform 4">
              <a:extLst>
                <a:ext uri="{FF2B5EF4-FFF2-40B4-BE49-F238E27FC236}">
                  <a16:creationId xmlns:a16="http://schemas.microsoft.com/office/drawing/2014/main" id="{620D99C4-59D4-4C51-A1C7-7CC33B137D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23564" name="Group 5">
              <a:extLst>
                <a:ext uri="{FF2B5EF4-FFF2-40B4-BE49-F238E27FC236}">
                  <a16:creationId xmlns:a16="http://schemas.microsoft.com/office/drawing/2014/main" id="{876FAC02-DC2E-4D1C-87D4-595929D4A4F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1750" name="Freeform 6">
                <a:extLst>
                  <a:ext uri="{FF2B5EF4-FFF2-40B4-BE49-F238E27FC236}">
                    <a16:creationId xmlns:a16="http://schemas.microsoft.com/office/drawing/2014/main" id="{D71B2222-8F67-4397-A387-8CFAD46EBCA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51" name="Freeform 7">
                <a:extLst>
                  <a:ext uri="{FF2B5EF4-FFF2-40B4-BE49-F238E27FC236}">
                    <a16:creationId xmlns:a16="http://schemas.microsoft.com/office/drawing/2014/main" id="{96CA787B-374E-4D1E-A081-5815ED44C9F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52" name="Freeform 8">
                <a:extLst>
                  <a:ext uri="{FF2B5EF4-FFF2-40B4-BE49-F238E27FC236}">
                    <a16:creationId xmlns:a16="http://schemas.microsoft.com/office/drawing/2014/main" id="{072DD4DF-5B86-4DDE-8A98-5D88C2668B8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53" name="Freeform 9">
                <a:extLst>
                  <a:ext uri="{FF2B5EF4-FFF2-40B4-BE49-F238E27FC236}">
                    <a16:creationId xmlns:a16="http://schemas.microsoft.com/office/drawing/2014/main" id="{DD8DA516-9788-4E66-A7B9-91213444230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54" name="Freeform 10">
                <a:extLst>
                  <a:ext uri="{FF2B5EF4-FFF2-40B4-BE49-F238E27FC236}">
                    <a16:creationId xmlns:a16="http://schemas.microsoft.com/office/drawing/2014/main" id="{6A179DCF-1C61-4407-9D05-92F822CDC36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55" name="Freeform 11">
                <a:extLst>
                  <a:ext uri="{FF2B5EF4-FFF2-40B4-BE49-F238E27FC236}">
                    <a16:creationId xmlns:a16="http://schemas.microsoft.com/office/drawing/2014/main" id="{0DB2DE35-3115-476E-A0C3-7BFC6B3139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56" name="Freeform 12">
                <a:extLst>
                  <a:ext uri="{FF2B5EF4-FFF2-40B4-BE49-F238E27FC236}">
                    <a16:creationId xmlns:a16="http://schemas.microsoft.com/office/drawing/2014/main" id="{173CAEAC-CAB9-45A9-AF0E-4B4F900E088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57" name="Freeform 13">
                <a:extLst>
                  <a:ext uri="{FF2B5EF4-FFF2-40B4-BE49-F238E27FC236}">
                    <a16:creationId xmlns:a16="http://schemas.microsoft.com/office/drawing/2014/main" id="{A87F761B-9801-4755-B135-FB73D1DEED7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58" name="Freeform 14">
                <a:extLst>
                  <a:ext uri="{FF2B5EF4-FFF2-40B4-BE49-F238E27FC236}">
                    <a16:creationId xmlns:a16="http://schemas.microsoft.com/office/drawing/2014/main" id="{40F89474-A9D6-492C-9D7D-799B29806BC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A24191A9-BA11-4397-9A1D-BE43564EA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1760" name="Rectangle 16">
            <a:extLst>
              <a:ext uri="{FF2B5EF4-FFF2-40B4-BE49-F238E27FC236}">
                <a16:creationId xmlns:a16="http://schemas.microsoft.com/office/drawing/2014/main" id="{B16CB517-B451-4756-9373-45D6ED28A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761" name="Rectangle 17">
            <a:extLst>
              <a:ext uri="{FF2B5EF4-FFF2-40B4-BE49-F238E27FC236}">
                <a16:creationId xmlns:a16="http://schemas.microsoft.com/office/drawing/2014/main" id="{4A6439C0-41C1-4EC3-A4B5-63BA2A49CE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CDD2A9E7-5A54-4166-94DE-F8B24947AE40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31762" name="Rectangle 18">
            <a:extLst>
              <a:ext uri="{FF2B5EF4-FFF2-40B4-BE49-F238E27FC236}">
                <a16:creationId xmlns:a16="http://schemas.microsoft.com/office/drawing/2014/main" id="{545DE39F-4F27-444F-A414-D8FB18EF73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31763" name="Rectangle 19">
            <a:extLst>
              <a:ext uri="{FF2B5EF4-FFF2-40B4-BE49-F238E27FC236}">
                <a16:creationId xmlns:a16="http://schemas.microsoft.com/office/drawing/2014/main" id="{31BB58DE-2F44-4005-A580-64E722110D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16B6E3E1-613F-47C1-BC81-1F4E3230F8B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23560" name="Picture 20" descr="Office Objects 0572">
            <a:extLst>
              <a:ext uri="{FF2B5EF4-FFF2-40B4-BE49-F238E27FC236}">
                <a16:creationId xmlns:a16="http://schemas.microsoft.com/office/drawing/2014/main" id="{44B2CDBB-800B-4040-BC91-77845B20A6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000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5" name="Text Box 21">
            <a:extLst>
              <a:ext uri="{FF2B5EF4-FFF2-40B4-BE49-F238E27FC236}">
                <a16:creationId xmlns:a16="http://schemas.microsoft.com/office/drawing/2014/main" id="{D5F74A07-589B-49D1-B9A8-9122EC2ACE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13" y="1538288"/>
            <a:ext cx="777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Level 4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9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>
            <a:extLst>
              <a:ext uri="{FF2B5EF4-FFF2-40B4-BE49-F238E27FC236}">
                <a16:creationId xmlns:a16="http://schemas.microsoft.com/office/drawing/2014/main" id="{5725F797-8185-43F3-88F7-C05076FE53B4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1747" name="Freeform 3">
              <a:extLst>
                <a:ext uri="{FF2B5EF4-FFF2-40B4-BE49-F238E27FC236}">
                  <a16:creationId xmlns:a16="http://schemas.microsoft.com/office/drawing/2014/main" id="{A0AC3131-B99B-4792-9B3D-420850115C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748" name="Freeform 4">
              <a:extLst>
                <a:ext uri="{FF2B5EF4-FFF2-40B4-BE49-F238E27FC236}">
                  <a16:creationId xmlns:a16="http://schemas.microsoft.com/office/drawing/2014/main" id="{8815ADF7-0559-4111-85D0-C9AC37EA41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32780" name="Group 5">
              <a:extLst>
                <a:ext uri="{FF2B5EF4-FFF2-40B4-BE49-F238E27FC236}">
                  <a16:creationId xmlns:a16="http://schemas.microsoft.com/office/drawing/2014/main" id="{9E02CC93-62C1-401B-8731-579244E8CD5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1750" name="Freeform 6">
                <a:extLst>
                  <a:ext uri="{FF2B5EF4-FFF2-40B4-BE49-F238E27FC236}">
                    <a16:creationId xmlns:a16="http://schemas.microsoft.com/office/drawing/2014/main" id="{47E8AA14-DA27-4631-8DBF-34DA8A6CCB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1" name="Freeform 7">
                <a:extLst>
                  <a:ext uri="{FF2B5EF4-FFF2-40B4-BE49-F238E27FC236}">
                    <a16:creationId xmlns:a16="http://schemas.microsoft.com/office/drawing/2014/main" id="{C91733D1-1754-4558-B07C-6DCF1542BC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Freeform 8">
                <a:extLst>
                  <a:ext uri="{FF2B5EF4-FFF2-40B4-BE49-F238E27FC236}">
                    <a16:creationId xmlns:a16="http://schemas.microsoft.com/office/drawing/2014/main" id="{A844F733-BB5B-467A-96D2-CD6A130DDEE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3" name="Freeform 9">
                <a:extLst>
                  <a:ext uri="{FF2B5EF4-FFF2-40B4-BE49-F238E27FC236}">
                    <a16:creationId xmlns:a16="http://schemas.microsoft.com/office/drawing/2014/main" id="{DF412712-004D-41BC-AE1A-3F066BA7CDE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4" name="Freeform 10">
                <a:extLst>
                  <a:ext uri="{FF2B5EF4-FFF2-40B4-BE49-F238E27FC236}">
                    <a16:creationId xmlns:a16="http://schemas.microsoft.com/office/drawing/2014/main" id="{A3940D07-F38A-443D-B301-3ABE3978C9E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5" name="Freeform 11">
                <a:extLst>
                  <a:ext uri="{FF2B5EF4-FFF2-40B4-BE49-F238E27FC236}">
                    <a16:creationId xmlns:a16="http://schemas.microsoft.com/office/drawing/2014/main" id="{6C2940AC-D934-45EA-ADB4-C60172950A0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Freeform 12">
                <a:extLst>
                  <a:ext uri="{FF2B5EF4-FFF2-40B4-BE49-F238E27FC236}">
                    <a16:creationId xmlns:a16="http://schemas.microsoft.com/office/drawing/2014/main" id="{69C8D42C-1A27-4E1D-B66A-264D11DA0CB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7" name="Freeform 13">
                <a:extLst>
                  <a:ext uri="{FF2B5EF4-FFF2-40B4-BE49-F238E27FC236}">
                    <a16:creationId xmlns:a16="http://schemas.microsoft.com/office/drawing/2014/main" id="{39A1A630-0F9D-490E-8C08-A2196F1CE98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8" name="Freeform 14">
                <a:extLst>
                  <a:ext uri="{FF2B5EF4-FFF2-40B4-BE49-F238E27FC236}">
                    <a16:creationId xmlns:a16="http://schemas.microsoft.com/office/drawing/2014/main" id="{59101F00-5130-485F-806D-ECB8433583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320521EF-9AFB-4A70-8378-0DE9F08EE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1760" name="Rectangle 16">
            <a:extLst>
              <a:ext uri="{FF2B5EF4-FFF2-40B4-BE49-F238E27FC236}">
                <a16:creationId xmlns:a16="http://schemas.microsoft.com/office/drawing/2014/main" id="{6AAD42FC-495C-43FF-A879-FFB5E3735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761" name="Rectangle 17">
            <a:extLst>
              <a:ext uri="{FF2B5EF4-FFF2-40B4-BE49-F238E27FC236}">
                <a16:creationId xmlns:a16="http://schemas.microsoft.com/office/drawing/2014/main" id="{F2FC6C35-14FE-4D20-8A61-41E8BB0DBA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DA9E5C91-25A1-4E90-864A-44F868130043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31762" name="Rectangle 18">
            <a:extLst>
              <a:ext uri="{FF2B5EF4-FFF2-40B4-BE49-F238E27FC236}">
                <a16:creationId xmlns:a16="http://schemas.microsoft.com/office/drawing/2014/main" id="{84B972B7-DFD2-45EF-AB8B-6D8CB07BFA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31763" name="Rectangle 19">
            <a:extLst>
              <a:ext uri="{FF2B5EF4-FFF2-40B4-BE49-F238E27FC236}">
                <a16:creationId xmlns:a16="http://schemas.microsoft.com/office/drawing/2014/main" id="{E7244CE3-926A-4D05-BD8F-F588785529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72A5A2C9-0A13-4A52-93A7-81128E0FB53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32776" name="Picture 20" descr="Office Objects 0572">
            <a:extLst>
              <a:ext uri="{FF2B5EF4-FFF2-40B4-BE49-F238E27FC236}">
                <a16:creationId xmlns:a16="http://schemas.microsoft.com/office/drawing/2014/main" id="{720BA28F-8F06-4FAB-ACAD-2BE677C1CC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000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5" name="Text Box 21">
            <a:extLst>
              <a:ext uri="{FF2B5EF4-FFF2-40B4-BE49-F238E27FC236}">
                <a16:creationId xmlns:a16="http://schemas.microsoft.com/office/drawing/2014/main" id="{0B5B553C-83EA-4D49-BA09-69078114F1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13" y="1538288"/>
            <a:ext cx="777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Level 4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2" r:id="rId1"/>
    <p:sldLayoutId id="2147484293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983126D-133E-41DF-A8C6-646FEB4B0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66F0FFB-474E-44B1-A91B-8C3848077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C47617-7E3F-4D67-8247-5A36CF22DE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F808C1-9E3D-4E0B-836F-DA73EA16E2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83AB8F9-B239-47C5-A660-C1BA6B3267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149BF40-4535-4F95-9B0D-DD4BE1A776E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79D342C-EF77-4748-B2FF-59089FA4A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604F23E-EA19-4417-9E56-ADADA4E8B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A23CC7-B599-48C2-9F02-48FFEC5F08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3620885-8972-4906-AA9A-82E7586940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1149BE-B1F5-48A3-B0BD-D9D8538974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C1E7DD4-52BE-43BB-A620-654609EE2E4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12255F2-18C1-4429-A70B-8B0079EC0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F94CD51-EA7F-4160-9655-10776285E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CB0BE7-375D-44D3-BAC4-FEA7DF1718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FEC00E-9437-4CE4-A8B2-4F7F3CAD1A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0B74FD-6721-4ABC-AFAA-66E229B930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1483E63-ACBC-4697-B483-218F6D5D446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085D2FA-CC49-42C7-B3B9-53475D769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24D6679-9CC5-4EF6-A990-2AD00C279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D69B32-58D0-471A-9A1E-F0A8E6E122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295FD8-CCB9-41D6-AA7C-6683CB99D2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0C3EB9-1541-4669-9159-0A0BAA76C5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2C7C9B96-6A34-4714-BF13-27402D27494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AA5AFCD-6612-48BD-AB95-319914964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0EB863D-46C7-4D6F-8BC9-8A954CD28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8CD639-11C3-4F0A-893B-D8FFE829D4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A90DC7-8D52-4668-B60D-93465CCDA8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2CB931B-4B6D-41F3-9D31-2EA4DFFC71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089A006-41BE-4E3F-A22A-7ACF3612F3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7D1B260-02F9-421A-B306-6DA571822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EB83775-3C7A-4FC2-B615-A1398E8B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BED05F-1044-4A12-9788-C7D4EAB93B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1711D81-391E-4CA8-93B3-8DD81BC4EC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AA97CB-DCEB-4DC8-A83B-FE591EE941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DE071FD-3D74-46DD-BE4C-2C913FA8E92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01B59A4-F6C6-4E4C-B95D-E6F5F6FB2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E53E622-D7C3-403D-AD81-DE80D7B58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AE1488-A56F-4539-B116-BDFF1CEB4F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B3D2B1-5157-4789-B320-6E35521B71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2BA3F5-D393-4610-864A-D59E154FF1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8F9BF60-9B0F-417C-A77F-3D7843A7245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919AA6B-B324-4417-A019-321BAE02B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04095D7-D8F6-4980-BC17-980FD50F8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5FA96F-1891-49C7-9B1D-B22F511304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1DD069-7A19-45CC-9B2C-D22F0CF160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6515C7-906C-4C1C-B9EE-7DB4AAF20F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D13A8E9-77B1-49CB-BB8A-913BA93716A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31F7DF8-0F79-4396-BD56-8110B0C5D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0C8C904-56D2-4310-8F8B-C99ADEC5D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21A63D-3555-4C23-880A-0D0C3FBC05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9468838-001E-483F-9D48-3167CE8978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C9686B-1BD0-4DBE-8935-8154775F71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9301601-10F9-4767-AA7D-2226EF9C8E0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>
            <a:extLst>
              <a:ext uri="{FF2B5EF4-FFF2-40B4-BE49-F238E27FC236}">
                <a16:creationId xmlns:a16="http://schemas.microsoft.com/office/drawing/2014/main" id="{7D01092D-5B59-4098-BB18-3A6F837D89D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9E337991-7B0B-4F3D-9C7B-39484445AF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800">
                <a:solidFill>
                  <a:srgbClr val="FFFFFF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D5DE19B0-3B1A-4122-B8FF-D959799B43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800">
                <a:solidFill>
                  <a:srgbClr val="FFFFFF"/>
                </a:solidFill>
                <a:latin typeface="Comic Sans MS" pitchFamily="66" charset="0"/>
                <a:cs typeface="Arial" charset="0"/>
              </a:endParaRPr>
            </a:p>
          </p:txBody>
        </p:sp>
        <p:grpSp>
          <p:nvGrpSpPr>
            <p:cNvPr id="24586" name="Group 5">
              <a:extLst>
                <a:ext uri="{FF2B5EF4-FFF2-40B4-BE49-F238E27FC236}">
                  <a16:creationId xmlns:a16="http://schemas.microsoft.com/office/drawing/2014/main" id="{B055CD75-A5DA-4E83-AE05-E02BA944C56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589F03E2-E6B3-47DC-9B83-8D3FEC2DA0D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800">
                  <a:solidFill>
                    <a:srgbClr val="FFFFFF"/>
                  </a:solidFill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AC24B403-D133-4B31-B740-E57FEE0F8DB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800">
                  <a:solidFill>
                    <a:srgbClr val="FFFFFF"/>
                  </a:solidFill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AD3ACD57-6CEE-4857-9ADD-6E54E3EE75D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800">
                  <a:solidFill>
                    <a:srgbClr val="FFFFFF"/>
                  </a:solidFill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D81914FA-E5F5-4801-BDD8-3D1D995DA5B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800">
                  <a:solidFill>
                    <a:srgbClr val="FFFFFF"/>
                  </a:solidFill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18442" name="Freeform 10">
                <a:extLst>
                  <a:ext uri="{FF2B5EF4-FFF2-40B4-BE49-F238E27FC236}">
                    <a16:creationId xmlns:a16="http://schemas.microsoft.com/office/drawing/2014/main" id="{07973F5A-8CE1-44CD-9FD6-574C05D5154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800">
                  <a:solidFill>
                    <a:srgbClr val="FFFFFF"/>
                  </a:solidFill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5CADB73E-77B3-476D-9A5E-D8725EBFA6A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800">
                  <a:solidFill>
                    <a:srgbClr val="FFFFFF"/>
                  </a:solidFill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818DFBF6-73E4-4CAB-BF85-1E83F298DA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800">
                  <a:solidFill>
                    <a:srgbClr val="FFFFFF"/>
                  </a:solidFill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99A8D15D-129F-4EAA-84AF-44C79D9F478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800">
                  <a:solidFill>
                    <a:srgbClr val="FFFFFF"/>
                  </a:solidFill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1CBAA248-5E1D-4A06-BFC5-36C92E84C5F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800">
                  <a:solidFill>
                    <a:srgbClr val="FFFFFF"/>
                  </a:solidFill>
                  <a:latin typeface="Comic Sans MS" pitchFamily="66" charset="0"/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F9F93FEB-18EA-43DF-A1B0-ECACD5B96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DEE95B2A-E441-43D7-8F02-C7F23D0F0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E85C5009-49CD-49FF-8F8D-C9FCD38241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7F1E822-FA0B-4701-A609-2C738ACC30BC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C4FEF223-27D3-49C5-B358-C929E0B08A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5A202FBE-33B8-4BC3-8C49-6D82131D11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fld id="{72FAD0E9-D439-4EE4-B2EA-0180E0EACEE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0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324486E-9767-4D2A-A98B-9E065202C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FD35B81-394B-474C-99AA-EB95724EC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9F7378-A784-4A65-B807-A6B544C146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C6DB65-C6F5-4F3C-B7E5-EEDBC133BD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E62AC2-4786-4330-BADB-8877397972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4848886-B2E7-4317-836A-0A7247824A1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46273DA-DC6D-43F0-BFB1-EDDE88E27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8DBFA2C-5DDF-4452-B89E-CD6F745DD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8F857F-CFAE-4219-AF10-B27A8BB714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F3E09B-120D-4C86-9C6A-7FF2B9304D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DD747EC-22E3-4D60-B19B-B14392AFB8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0D8B7D1-2045-4643-B45E-E04F8BADAC1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F261C15-DCFF-4C3D-A413-E2E9FAD37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274867E-AA89-4EAC-A449-55CB2D442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B35058-7E58-453C-B2DF-94BC1044E6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0ACC54-6E70-4271-BDC8-DBF124B059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012506-FD6C-4163-95E4-1257C80DC2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CE8C913-568A-47C0-8101-4A388ED3920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432B618-9F84-42AE-83AC-1392E80BC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2C20E8E-8E90-4327-8036-7A27CA28A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C9A729D-C63C-4B38-90FA-F8762C4D8E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24E574-6CEE-43C2-848B-B3E697A515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696A63-43FF-44CC-8E67-F064D428A4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98328CC-F395-4331-85E8-73E018E3A93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B71C2A3-D168-41C0-AF8A-EC7D37FA3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1B7FF0C-8CDB-40CD-ABC0-33E3966C3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0FDDE7-BDD6-45FF-BD09-5689125369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6951E7-FC75-4AC8-90E5-F8DC5D0E50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EA1FBB-0D1D-47A1-98B0-AA3E72C641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A674548-FABE-4C2B-955C-24DB74132B8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A2962D9-853A-4A8F-B85E-FC04A3313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FC0E828-E78A-42F2-B114-472C21CEB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5F6937-6445-46BC-A8C9-7F4990A84D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460A6F-AD72-42E0-BA4F-5757084FE5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699343-E5D9-421B-A5C5-FB6724B72F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D3BC564-6F64-46B7-B68B-F0CD0CF0D59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97A6D45-CA11-4D91-8668-CB5B752CB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F3DFF8B-966C-4FCB-900F-E9E3AA63D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05C034-AADE-49A8-8ED5-8F17DDCB52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564920-BC4B-4AB2-AF8F-91C27FE9DD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83A58C-7791-46A7-B3A4-649F36DD87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21BC4FC-190A-4A11-88D5-7021928A692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E7499EE-3D2D-4A5A-9094-D639E3D59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9F64CC5-7EC7-4C5E-B93E-E9C43D24D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81B5007-58A3-40A0-84BB-46AA7982DD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C596C5E-6C64-47E9-82B1-80E61CA7E0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44966D4-3939-4A2E-B522-73B9DCC542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4324A24-83C5-4C68-B3B5-DCC0752F097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F0F0437-2341-43B6-91BB-3D6CCB5E3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93A1C00-D896-41F5-B73F-1960081F4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1E09AC-C423-4164-9324-F5DCAFDEF9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8F3394-2D6C-4444-91BD-A95FA45C95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0032A1-A2F4-4953-BD01-FF0D850D4B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8C81AE4-EE26-4D3F-AF9E-979F8370499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36E7CB8-E048-4B08-A745-110FA0BA2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4567DCB-B57A-4B72-BCF1-65116B1DE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94F13C-57D7-4AF3-8056-B71B81B25D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61D6AEF-D7D7-411F-B387-8D80C57868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59C795-82DE-488D-B38E-87A30DF3BD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A8E92C6-6C46-4D48-971B-7062D05A825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557C0814-C83E-4DCB-B589-53FFAC743F5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1747" name="Freeform 3">
              <a:extLst>
                <a:ext uri="{FF2B5EF4-FFF2-40B4-BE49-F238E27FC236}">
                  <a16:creationId xmlns:a16="http://schemas.microsoft.com/office/drawing/2014/main" id="{1D22918F-FC61-41D0-921F-8D1F91FE85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748" name="Freeform 4">
              <a:extLst>
                <a:ext uri="{FF2B5EF4-FFF2-40B4-BE49-F238E27FC236}">
                  <a16:creationId xmlns:a16="http://schemas.microsoft.com/office/drawing/2014/main" id="{3E04D0DE-C1C7-453A-8521-B486D83F7A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31756" name="Group 5">
              <a:extLst>
                <a:ext uri="{FF2B5EF4-FFF2-40B4-BE49-F238E27FC236}">
                  <a16:creationId xmlns:a16="http://schemas.microsoft.com/office/drawing/2014/main" id="{33293435-4944-4296-A2A2-4AB73BC0D55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1750" name="Freeform 6">
                <a:extLst>
                  <a:ext uri="{FF2B5EF4-FFF2-40B4-BE49-F238E27FC236}">
                    <a16:creationId xmlns:a16="http://schemas.microsoft.com/office/drawing/2014/main" id="{D20B3E4A-33D9-4F44-9C00-6EA6AC5BC25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1" name="Freeform 7">
                <a:extLst>
                  <a:ext uri="{FF2B5EF4-FFF2-40B4-BE49-F238E27FC236}">
                    <a16:creationId xmlns:a16="http://schemas.microsoft.com/office/drawing/2014/main" id="{86771C8A-C9AA-43D2-8FBB-5DA4AEEEFEB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Freeform 8">
                <a:extLst>
                  <a:ext uri="{FF2B5EF4-FFF2-40B4-BE49-F238E27FC236}">
                    <a16:creationId xmlns:a16="http://schemas.microsoft.com/office/drawing/2014/main" id="{4161C47C-DC09-470B-8065-20C472AB5EA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3" name="Freeform 9">
                <a:extLst>
                  <a:ext uri="{FF2B5EF4-FFF2-40B4-BE49-F238E27FC236}">
                    <a16:creationId xmlns:a16="http://schemas.microsoft.com/office/drawing/2014/main" id="{6A6FA8AB-8526-4F30-99BD-62823D1C5FC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4" name="Freeform 10">
                <a:extLst>
                  <a:ext uri="{FF2B5EF4-FFF2-40B4-BE49-F238E27FC236}">
                    <a16:creationId xmlns:a16="http://schemas.microsoft.com/office/drawing/2014/main" id="{019837A1-9A52-4DF5-8F9D-C64FF8A5B7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5" name="Freeform 11">
                <a:extLst>
                  <a:ext uri="{FF2B5EF4-FFF2-40B4-BE49-F238E27FC236}">
                    <a16:creationId xmlns:a16="http://schemas.microsoft.com/office/drawing/2014/main" id="{82EDD219-1966-40B8-8BFA-B9C408A9B43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Freeform 12">
                <a:extLst>
                  <a:ext uri="{FF2B5EF4-FFF2-40B4-BE49-F238E27FC236}">
                    <a16:creationId xmlns:a16="http://schemas.microsoft.com/office/drawing/2014/main" id="{07A69968-864C-4055-8EE9-427ACCDCC64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7" name="Freeform 13">
                <a:extLst>
                  <a:ext uri="{FF2B5EF4-FFF2-40B4-BE49-F238E27FC236}">
                    <a16:creationId xmlns:a16="http://schemas.microsoft.com/office/drawing/2014/main" id="{AA3DA2C5-8C55-4B79-8A07-DF2576B6D65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8" name="Freeform 14">
                <a:extLst>
                  <a:ext uri="{FF2B5EF4-FFF2-40B4-BE49-F238E27FC236}">
                    <a16:creationId xmlns:a16="http://schemas.microsoft.com/office/drawing/2014/main" id="{BFA692AD-70BE-477A-89FB-0203073E775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27E4595A-137E-449F-A428-4C38516B9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1760" name="Rectangle 16">
            <a:extLst>
              <a:ext uri="{FF2B5EF4-FFF2-40B4-BE49-F238E27FC236}">
                <a16:creationId xmlns:a16="http://schemas.microsoft.com/office/drawing/2014/main" id="{0EB203D3-F751-4A78-9A7B-ADCCA3B40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761" name="Rectangle 17">
            <a:extLst>
              <a:ext uri="{FF2B5EF4-FFF2-40B4-BE49-F238E27FC236}">
                <a16:creationId xmlns:a16="http://schemas.microsoft.com/office/drawing/2014/main" id="{2D418515-1776-4D19-9694-8057620126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1476A489-F766-48A1-8A04-5A6502A2AE5F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31762" name="Rectangle 18">
            <a:extLst>
              <a:ext uri="{FF2B5EF4-FFF2-40B4-BE49-F238E27FC236}">
                <a16:creationId xmlns:a16="http://schemas.microsoft.com/office/drawing/2014/main" id="{1F104F36-47BE-45AE-956B-2DCC0CCAFB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31763" name="Rectangle 19">
            <a:extLst>
              <a:ext uri="{FF2B5EF4-FFF2-40B4-BE49-F238E27FC236}">
                <a16:creationId xmlns:a16="http://schemas.microsoft.com/office/drawing/2014/main" id="{860FF4DA-1ED7-4801-B912-5E7F081429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2B65211F-4C88-4150-93E1-C9510AFF754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31752" name="Picture 20" descr="Office Objects 0572">
            <a:extLst>
              <a:ext uri="{FF2B5EF4-FFF2-40B4-BE49-F238E27FC236}">
                <a16:creationId xmlns:a16="http://schemas.microsoft.com/office/drawing/2014/main" id="{759FE38D-FDC1-47D6-AAE0-5CFA64FC3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000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5" name="Text Box 21">
            <a:extLst>
              <a:ext uri="{FF2B5EF4-FFF2-40B4-BE49-F238E27FC236}">
                <a16:creationId xmlns:a16="http://schemas.microsoft.com/office/drawing/2014/main" id="{9AB7328D-76B4-4E27-8D81-C4258F581A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7975" y="1538288"/>
            <a:ext cx="777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Level 4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1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28.xml"/><Relationship Id="rId3" Type="http://schemas.openxmlformats.org/officeDocument/2006/relationships/image" Target="../media/image1.png"/><Relationship Id="rId7" Type="http://schemas.openxmlformats.org/officeDocument/2006/relationships/slide" Target="slide62.xml"/><Relationship Id="rId12" Type="http://schemas.openxmlformats.org/officeDocument/2006/relationships/slide" Target="slide19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slide" Target="slide57.xml"/><Relationship Id="rId11" Type="http://schemas.openxmlformats.org/officeDocument/2006/relationships/slide" Target="slide10.xml"/><Relationship Id="rId5" Type="http://schemas.openxmlformats.org/officeDocument/2006/relationships/slide" Target="slide42.xml"/><Relationship Id="rId10" Type="http://schemas.openxmlformats.org/officeDocument/2006/relationships/slide" Target="slide2.xml"/><Relationship Id="rId4" Type="http://schemas.openxmlformats.org/officeDocument/2006/relationships/slide" Target="slide34.xml"/><Relationship Id="rId9" Type="http://schemas.openxmlformats.org/officeDocument/2006/relationships/slide" Target="slide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gbtu.be/mptWSeK6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gbtu.be/mptWSeK6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gbtu.be/mnLGKBbN5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8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hyperlink" Target="http://www.mathsrevision.com/index_files/Maths/Geogebra/Circle_Arc_Length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gbtu.be/mEHAfl866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hyperlink" Target="http://www.mathsrevision.com/index_files/Maths/Geogebra/Circle_Sector_Area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3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5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5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9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4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>
            <a:extLst>
              <a:ext uri="{FF2B5EF4-FFF2-40B4-BE49-F238E27FC236}">
                <a16:creationId xmlns:a16="http://schemas.microsoft.com/office/drawing/2014/main" id="{315787F3-9B12-4727-8A74-2E95F226522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71CBD4-33F0-4F29-90EF-0F2013F9ECBD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A4F5F789-2F20-4928-B7F3-79C1A131B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D2116E31-9688-43C6-8B04-F28CBE1B5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6CFB514-6040-40CD-B67F-A067BB512BF7}" type="slidenum">
              <a:rPr lang="en-GB" altLang="en-US" sz="1600">
                <a:solidFill>
                  <a:srgbClr val="FFFF00"/>
                </a:solidFill>
              </a:rPr>
              <a:pPr eaLnBrk="1" hangingPunct="1"/>
              <a:t>1</a:t>
            </a:fld>
            <a:endParaRPr lang="en-GB" altLang="en-US" sz="1600">
              <a:solidFill>
                <a:srgbClr val="FFFF00"/>
              </a:solidFill>
            </a:endParaRPr>
          </a:p>
        </p:txBody>
      </p:sp>
      <p:sp>
        <p:nvSpPr>
          <p:cNvPr id="118790" name="Rectangle 6">
            <a:extLst>
              <a:ext uri="{FF2B5EF4-FFF2-40B4-BE49-F238E27FC236}">
                <a16:creationId xmlns:a16="http://schemas.microsoft.com/office/drawing/2014/main" id="{F3F52688-E8AD-43B1-BDC7-43F5EC59BDB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900238" y="374650"/>
            <a:ext cx="5537200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The Circle</a:t>
            </a:r>
            <a:endParaRPr lang="en-GB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2470" name="Picture 7" descr="scottishflag">
            <a:extLst>
              <a:ext uri="{FF2B5EF4-FFF2-40B4-BE49-F238E27FC236}">
                <a16:creationId xmlns:a16="http://schemas.microsoft.com/office/drawing/2014/main" id="{FB09557B-228C-4B54-B767-17A2CFA5A0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 Box 8">
            <a:extLst>
              <a:ext uri="{FF2B5EF4-FFF2-40B4-BE49-F238E27FC236}">
                <a16:creationId xmlns:a16="http://schemas.microsoft.com/office/drawing/2014/main" id="{2484C3DE-DC11-444F-BDA8-54CAAD531CE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62472" name="Picture 9" descr="Office Objects 0572">
            <a:extLst>
              <a:ext uri="{FF2B5EF4-FFF2-40B4-BE49-F238E27FC236}">
                <a16:creationId xmlns:a16="http://schemas.microsoft.com/office/drawing/2014/main" id="{8D7A6387-0CF8-4888-93E1-D343EB27C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Text Box 15">
            <a:extLst>
              <a:ext uri="{FF2B5EF4-FFF2-40B4-BE49-F238E27FC236}">
                <a16:creationId xmlns:a16="http://schemas.microsoft.com/office/drawing/2014/main" id="{39BD785B-3A54-466C-97B1-32C60C24A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3697288"/>
            <a:ext cx="302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Finding an  ARC length</a:t>
            </a:r>
          </a:p>
        </p:txBody>
      </p:sp>
      <p:sp>
        <p:nvSpPr>
          <p:cNvPr id="62474" name="AutoShape 1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B3BEC26-E7D1-4492-8527-5244E1725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3776663"/>
            <a:ext cx="327025" cy="239712"/>
          </a:xfrm>
          <a:prstGeom prst="actionButtonForwardNex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62475" name="Text Box 18">
            <a:extLst>
              <a:ext uri="{FF2B5EF4-FFF2-40B4-BE49-F238E27FC236}">
                <a16:creationId xmlns:a16="http://schemas.microsoft.com/office/drawing/2014/main" id="{3A12BA70-07EB-4F72-93D6-9C86DFF3F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4114800"/>
            <a:ext cx="400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Finding the area of a SECTOR</a:t>
            </a:r>
          </a:p>
        </p:txBody>
      </p:sp>
      <p:sp>
        <p:nvSpPr>
          <p:cNvPr id="62476" name="AutoShape 1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BCA94AF-271D-4B30-A54D-2DD24774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4195763"/>
            <a:ext cx="327025" cy="239712"/>
          </a:xfrm>
          <a:prstGeom prst="actionButtonForwardNex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62477" name="AutoShape 2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2B75823-B644-4584-9683-EBFB120E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5032375"/>
            <a:ext cx="327025" cy="239713"/>
          </a:xfrm>
          <a:prstGeom prst="actionButtonForwardNex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62478" name="Text Box 21">
            <a:extLst>
              <a:ext uri="{FF2B5EF4-FFF2-40B4-BE49-F238E27FC236}">
                <a16:creationId xmlns:a16="http://schemas.microsoft.com/office/drawing/2014/main" id="{C2EF773C-7DE6-48C8-B8FA-0B0826358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4953000"/>
            <a:ext cx="541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Finding the centre angle given ARC length</a:t>
            </a:r>
          </a:p>
        </p:txBody>
      </p:sp>
      <p:sp>
        <p:nvSpPr>
          <p:cNvPr id="62479" name="AutoShape 2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EE68890E-81DF-4788-A2F7-42742070C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5451475"/>
            <a:ext cx="327025" cy="239713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62480" name="Text Box 23">
            <a:extLst>
              <a:ext uri="{FF2B5EF4-FFF2-40B4-BE49-F238E27FC236}">
                <a16:creationId xmlns:a16="http://schemas.microsoft.com/office/drawing/2014/main" id="{B45C2AAD-6C19-43DF-8582-5B1AE5E9C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5370513"/>
            <a:ext cx="5743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Finding the centre angle given SECTOR area</a:t>
            </a:r>
          </a:p>
        </p:txBody>
      </p:sp>
      <p:sp>
        <p:nvSpPr>
          <p:cNvPr id="62481" name="Text Box 18">
            <a:extLst>
              <a:ext uri="{FF2B5EF4-FFF2-40B4-BE49-F238E27FC236}">
                <a16:creationId xmlns:a16="http://schemas.microsoft.com/office/drawing/2014/main" id="{02210DCC-D4F7-47A4-8135-FFEC4FCD2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453390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Mixed questions</a:t>
            </a:r>
          </a:p>
        </p:txBody>
      </p:sp>
      <p:sp>
        <p:nvSpPr>
          <p:cNvPr id="62482" name="AutoShape 1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13101B9B-8D09-4BBA-80AB-951BAC4AD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4614863"/>
            <a:ext cx="327025" cy="238125"/>
          </a:xfrm>
          <a:prstGeom prst="actionButtonForwardNex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62483" name="Text Box 18">
            <a:extLst>
              <a:ext uri="{FF2B5EF4-FFF2-40B4-BE49-F238E27FC236}">
                <a16:creationId xmlns:a16="http://schemas.microsoft.com/office/drawing/2014/main" id="{2FCEAF2A-4AB5-424F-92BF-66F0D2573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5789613"/>
            <a:ext cx="2068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 questions</a:t>
            </a:r>
          </a:p>
        </p:txBody>
      </p:sp>
      <p:sp>
        <p:nvSpPr>
          <p:cNvPr id="30" name="AutoShape 1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BB588D6-D009-4469-965B-323FA4F3E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5868988"/>
            <a:ext cx="327025" cy="239712"/>
          </a:xfrm>
          <a:prstGeom prst="actionButtonForwardNext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62485" name="Text Box 2">
            <a:extLst>
              <a:ext uri="{FF2B5EF4-FFF2-40B4-BE49-F238E27FC236}">
                <a16:creationId xmlns:a16="http://schemas.microsoft.com/office/drawing/2014/main" id="{80E1E4CF-2156-4A03-BEEB-EE48575D6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2022475"/>
            <a:ext cx="392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Isosceles Triangles in Circles </a:t>
            </a:r>
          </a:p>
        </p:txBody>
      </p:sp>
      <p:sp>
        <p:nvSpPr>
          <p:cNvPr id="62486" name="AutoShape 4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B3AAE3B-B491-4694-9244-448AC8B06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2103438"/>
            <a:ext cx="327025" cy="238125"/>
          </a:xfrm>
          <a:prstGeom prst="actionButtonForwardNex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62487" name="Text Box 3">
            <a:extLst>
              <a:ext uri="{FF2B5EF4-FFF2-40B4-BE49-F238E27FC236}">
                <a16:creationId xmlns:a16="http://schemas.microsoft.com/office/drawing/2014/main" id="{611FB678-9C0B-4A0C-994A-4779D930F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2441575"/>
            <a:ext cx="3690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Right angle in a Semi-Circle</a:t>
            </a:r>
          </a:p>
        </p:txBody>
      </p:sp>
      <p:sp>
        <p:nvSpPr>
          <p:cNvPr id="62488" name="AutoShape 5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C1C5CA90-5126-4ED0-BC37-7F077B962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2520950"/>
            <a:ext cx="327025" cy="239713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62489" name="Text Box 10">
            <a:extLst>
              <a:ext uri="{FF2B5EF4-FFF2-40B4-BE49-F238E27FC236}">
                <a16:creationId xmlns:a16="http://schemas.microsoft.com/office/drawing/2014/main" id="{D5357F89-3C72-40C0-AB9D-A74F71902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2859088"/>
            <a:ext cx="3203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Tangent Line to a Circle</a:t>
            </a:r>
          </a:p>
        </p:txBody>
      </p:sp>
      <p:sp>
        <p:nvSpPr>
          <p:cNvPr id="62490" name="AutoShape 1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C5B57327-89A2-4214-86BC-246060237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2940050"/>
            <a:ext cx="327025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62491" name="Text Box 10">
            <a:extLst>
              <a:ext uri="{FF2B5EF4-FFF2-40B4-BE49-F238E27FC236}">
                <a16:creationId xmlns:a16="http://schemas.microsoft.com/office/drawing/2014/main" id="{1080E0A3-8764-4363-8960-2AA725E72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3278188"/>
            <a:ext cx="235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Tangent Kite</a:t>
            </a:r>
          </a:p>
        </p:txBody>
      </p:sp>
      <p:sp>
        <p:nvSpPr>
          <p:cNvPr id="62492" name="AutoShape 11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6C47F5D9-BA9D-497D-8A17-33BE22CBE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88" y="3357563"/>
            <a:ext cx="325437" cy="239712"/>
          </a:xfrm>
          <a:prstGeom prst="actionButtonForwardNex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2D8BA0CE-3CAD-4588-AB32-53FAC04B64E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1A59E6-FB76-49FE-B1F6-3CAB36B204D6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D0DAD37-E290-46A2-8A1E-0BF642D4D4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9122CDB2-A45F-4750-A38B-DEA2C0AC7D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51A87C3-A36F-4890-B080-44717334E1CD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10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705E78D8-0D03-44D3-A2D7-82526CC499D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563813" y="374650"/>
            <a:ext cx="6580187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/>
              <a:t>Starter Questions</a:t>
            </a:r>
          </a:p>
        </p:txBody>
      </p:sp>
      <p:pic>
        <p:nvPicPr>
          <p:cNvPr id="4103" name="Picture 3" descr="scottishflag">
            <a:extLst>
              <a:ext uri="{FF2B5EF4-FFF2-40B4-BE49-F238E27FC236}">
                <a16:creationId xmlns:a16="http://schemas.microsoft.com/office/drawing/2014/main" id="{9C469498-F847-41C9-858B-7FABB78BB6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6">
            <a:extLst>
              <a:ext uri="{FF2B5EF4-FFF2-40B4-BE49-F238E27FC236}">
                <a16:creationId xmlns:a16="http://schemas.microsoft.com/office/drawing/2014/main" id="{755FBDDA-2D02-4CC2-942A-C05DAD5B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2286000"/>
            <a:ext cx="3795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Q1.  Explain how we solve</a:t>
            </a:r>
          </a:p>
        </p:txBody>
      </p:sp>
      <p:sp>
        <p:nvSpPr>
          <p:cNvPr id="4105" name="Text Box 8">
            <a:extLst>
              <a:ext uri="{FF2B5EF4-FFF2-40B4-BE49-F238E27FC236}">
                <a16:creationId xmlns:a16="http://schemas.microsoft.com/office/drawing/2014/main" id="{6328A5DF-7FA6-4FFC-B585-72D0696D1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3298825"/>
            <a:ext cx="7177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Q2.  How many degrees in one tenth of a circle.</a:t>
            </a:r>
          </a:p>
        </p:txBody>
      </p:sp>
      <p:sp>
        <p:nvSpPr>
          <p:cNvPr id="4106" name="Text Box 9">
            <a:extLst>
              <a:ext uri="{FF2B5EF4-FFF2-40B4-BE49-F238E27FC236}">
                <a16:creationId xmlns:a16="http://schemas.microsoft.com/office/drawing/2014/main" id="{AE8091B5-4D47-47F4-8B76-81C59909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4241800"/>
            <a:ext cx="7734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Q3. After a discount of 40% a Digital Radio is £120.</a:t>
            </a:r>
          </a:p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       Explain why the originally price was £200.</a:t>
            </a:r>
          </a:p>
        </p:txBody>
      </p:sp>
      <p:sp>
        <p:nvSpPr>
          <p:cNvPr id="4107" name="Rectangle 10">
            <a:extLst>
              <a:ext uri="{FF2B5EF4-FFF2-40B4-BE49-F238E27FC236}">
                <a16:creationId xmlns:a16="http://schemas.microsoft.com/office/drawing/2014/main" id="{2CB0C359-6F12-4529-86DD-3E41B4D77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4098" name="Object 11">
            <a:extLst>
              <a:ext uri="{FF2B5EF4-FFF2-40B4-BE49-F238E27FC236}">
                <a16:creationId xmlns:a16="http://schemas.microsoft.com/office/drawing/2014/main" id="{B2F04C72-3792-47B6-A66D-7C255A840C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9150" y="2254250"/>
          <a:ext cx="23288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520" imgH="203040" progId="Equation.DSMT4">
                  <p:embed/>
                </p:oleObj>
              </mc:Choice>
              <mc:Fallback>
                <p:oleObj name="Equation" r:id="rId3" imgW="81252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254250"/>
                        <a:ext cx="2328863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12">
            <a:extLst>
              <a:ext uri="{FF2B5EF4-FFF2-40B4-BE49-F238E27FC236}">
                <a16:creationId xmlns:a16="http://schemas.microsoft.com/office/drawing/2014/main" id="{FF3BBE97-6E9D-43FF-A967-1BDA30EA6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9" name="Rectangle 14">
            <a:extLst>
              <a:ext uri="{FF2B5EF4-FFF2-40B4-BE49-F238E27FC236}">
                <a16:creationId xmlns:a16="http://schemas.microsoft.com/office/drawing/2014/main" id="{BD7A7E89-C884-4DA5-8032-90EBA6D15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10" name="Text Box 16">
            <a:extLst>
              <a:ext uri="{FF2B5EF4-FFF2-40B4-BE49-F238E27FC236}">
                <a16:creationId xmlns:a16="http://schemas.microsoft.com/office/drawing/2014/main" id="{B5BF5D46-D0EB-46A3-A99E-CDB8A93B8F1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14110B79-F686-4692-973F-75F3158E05C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73EC66-23C2-401D-8F26-9AF3F8FACAE5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034B9930-FB85-4E52-84B7-22D0AD485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8D752A3B-5C32-4FE4-9011-7C5734D17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0D7F614-0DB9-425C-BABC-61138A324B16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11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A73B531-BCFA-49DA-A0E2-240CA23AB84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563813" y="374650"/>
            <a:ext cx="6580187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Semi-circle angle</a:t>
            </a:r>
          </a:p>
        </p:txBody>
      </p:sp>
      <p:pic>
        <p:nvPicPr>
          <p:cNvPr id="68614" name="Picture 3" descr="scottishflag">
            <a:extLst>
              <a:ext uri="{FF2B5EF4-FFF2-40B4-BE49-F238E27FC236}">
                <a16:creationId xmlns:a16="http://schemas.microsoft.com/office/drawing/2014/main" id="{275F5F38-AA64-4202-BE7E-153374C5A8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5">
            <a:extLst>
              <a:ext uri="{FF2B5EF4-FFF2-40B4-BE49-F238E27FC236}">
                <a16:creationId xmlns:a16="http://schemas.microsoft.com/office/drawing/2014/main" id="{2AD13BAC-5E27-4D95-B3B3-857843505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3397250"/>
            <a:ext cx="81216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FFFF"/>
                </a:solidFill>
                <a:latin typeface="Comic Sans MS" panose="030F0702030302020204" pitchFamily="66" charset="0"/>
              </a:rPr>
              <a:t>To find the angle in a semi-circle </a:t>
            </a:r>
          </a:p>
          <a:p>
            <a:pPr algn="ctr" eaLnBrk="1" hangingPunct="1"/>
            <a:r>
              <a:rPr lang="en-GB" altLang="en-US" sz="3200">
                <a:solidFill>
                  <a:srgbClr val="FFFFFF"/>
                </a:solidFill>
                <a:latin typeface="Comic Sans MS" panose="030F0702030302020204" pitchFamily="66" charset="0"/>
              </a:rPr>
              <a:t> made by a triangle with hypotenuse </a:t>
            </a:r>
          </a:p>
          <a:p>
            <a:pPr algn="ctr" eaLnBrk="1" hangingPunct="1"/>
            <a:r>
              <a:rPr lang="en-GB" altLang="en-US" sz="3200">
                <a:solidFill>
                  <a:srgbClr val="FFFFFF"/>
                </a:solidFill>
                <a:latin typeface="Comic Sans MS" panose="030F0702030302020204" pitchFamily="66" charset="0"/>
              </a:rPr>
              <a:t>equal to the diameter and the two smaller</a:t>
            </a:r>
          </a:p>
          <a:p>
            <a:pPr algn="ctr" eaLnBrk="1" hangingPunct="1"/>
            <a:r>
              <a:rPr lang="en-GB" altLang="en-US" sz="3200">
                <a:solidFill>
                  <a:srgbClr val="FFFFFF"/>
                </a:solidFill>
                <a:latin typeface="Comic Sans MS" panose="030F0702030302020204" pitchFamily="66" charset="0"/>
              </a:rPr>
              <a:t>lengths meeting at the circumference.</a:t>
            </a:r>
          </a:p>
        </p:txBody>
      </p:sp>
      <p:sp>
        <p:nvSpPr>
          <p:cNvPr id="68616" name="Rectangle 6">
            <a:extLst>
              <a:ext uri="{FF2B5EF4-FFF2-40B4-BE49-F238E27FC236}">
                <a16:creationId xmlns:a16="http://schemas.microsoft.com/office/drawing/2014/main" id="{2640C3A4-E38C-46E6-89EB-DB0889A34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2551113"/>
            <a:ext cx="4387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3200" u="sng">
                <a:solidFill>
                  <a:srgbClr val="FFFF00"/>
                </a:solidFill>
                <a:latin typeface="Comic Sans MS" panose="030F0702030302020204" pitchFamily="66" charset="0"/>
              </a:rPr>
              <a:t>Aim of Today’s Lesson</a:t>
            </a:r>
          </a:p>
        </p:txBody>
      </p:sp>
      <p:sp>
        <p:nvSpPr>
          <p:cNvPr id="68617" name="Text Box 7">
            <a:extLst>
              <a:ext uri="{FF2B5EF4-FFF2-40B4-BE49-F238E27FC236}">
                <a16:creationId xmlns:a16="http://schemas.microsoft.com/office/drawing/2014/main" id="{3888D227-1C7E-4F13-8DCE-5DF29A69991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ED0D2BE8-7910-4776-913A-C8EF40BBE4E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A99033-24CD-4AF3-BE59-EF654E7E6402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A83B948B-B2AE-4225-94DF-91E6F4160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57362563-677B-4784-94B2-D1B8B4462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7F4C702-3EEC-4223-986C-EF8AF652D1E6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12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9637" name="Picture 2" descr="scottishflag">
            <a:extLst>
              <a:ext uri="{FF2B5EF4-FFF2-40B4-BE49-F238E27FC236}">
                <a16:creationId xmlns:a16="http://schemas.microsoft.com/office/drawing/2014/main" id="{277C0108-F261-47FC-9460-16E39FA964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4">
            <a:extLst>
              <a:ext uri="{FF2B5EF4-FFF2-40B4-BE49-F238E27FC236}">
                <a16:creationId xmlns:a16="http://schemas.microsoft.com/office/drawing/2014/main" id="{6917F768-C3DF-4A59-BCD7-2B2512C0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65801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Semi-circle angle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F8DB8519-6049-4D94-B5F2-DBE7554BD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201863"/>
            <a:ext cx="2211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Tool-kit required</a:t>
            </a: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A52E383B-17D9-4758-8CCE-E889429E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282575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	Protractor</a:t>
            </a: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1A06051C-E977-4B7C-8B2B-605D82453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3965575"/>
            <a:ext cx="177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	Pencil</a:t>
            </a:r>
          </a:p>
        </p:txBody>
      </p:sp>
      <p:sp>
        <p:nvSpPr>
          <p:cNvPr id="56328" name="Text Box 8">
            <a:extLst>
              <a:ext uri="{FF2B5EF4-FFF2-40B4-BE49-F238E27FC236}">
                <a16:creationId xmlns:a16="http://schemas.microsoft.com/office/drawing/2014/main" id="{631F72B9-87A5-4E45-9D20-DFE6984E4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5113338"/>
            <a:ext cx="172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3.	Ruler</a:t>
            </a:r>
          </a:p>
        </p:txBody>
      </p:sp>
      <p:pic>
        <p:nvPicPr>
          <p:cNvPr id="69643" name="Picture 9">
            <a:extLst>
              <a:ext uri="{FF2B5EF4-FFF2-40B4-BE49-F238E27FC236}">
                <a16:creationId xmlns:a16="http://schemas.microsoft.com/office/drawing/2014/main" id="{7953B49F-CF10-465A-96A7-12E384DA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922463"/>
            <a:ext cx="29591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10">
            <a:extLst>
              <a:ext uri="{FF2B5EF4-FFF2-40B4-BE49-F238E27FC236}">
                <a16:creationId xmlns:a16="http://schemas.microsoft.com/office/drawing/2014/main" id="{6E47762F-EC4F-4AC2-8CB9-67DA7C2B1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3659188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5" name="Picture 11">
            <a:extLst>
              <a:ext uri="{FF2B5EF4-FFF2-40B4-BE49-F238E27FC236}">
                <a16:creationId xmlns:a16="http://schemas.microsoft.com/office/drawing/2014/main" id="{59B163B4-ED55-47CC-B766-EBCD579E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4789488"/>
            <a:ext cx="32464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6" name="Text Box 12">
            <a:extLst>
              <a:ext uri="{FF2B5EF4-FFF2-40B4-BE49-F238E27FC236}">
                <a16:creationId xmlns:a16="http://schemas.microsoft.com/office/drawing/2014/main" id="{A9584B7D-30B7-49AA-88E7-4FFA9CE1DAA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8">
            <a:extLst>
              <a:ext uri="{FF2B5EF4-FFF2-40B4-BE49-F238E27FC236}">
                <a16:creationId xmlns:a16="http://schemas.microsoft.com/office/drawing/2014/main" id="{386A50CA-C09B-4C63-99B6-A002D9741B1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997022-A220-47C4-9F18-B48529E6FA23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5ABBCD91-B8B1-4B8D-BDBE-513039698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84C971C8-64DC-4B97-9D37-7AF73BAE3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49F72CA-2C0E-4AF6-ABD0-0C27D42EA3DB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13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0661" name="Picture 2" descr="scottishflag">
            <a:extLst>
              <a:ext uri="{FF2B5EF4-FFF2-40B4-BE49-F238E27FC236}">
                <a16:creationId xmlns:a16="http://schemas.microsoft.com/office/drawing/2014/main" id="{2244DABE-D9EE-4EEC-A3F7-AE82BBE475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4">
            <a:extLst>
              <a:ext uri="{FF2B5EF4-FFF2-40B4-BE49-F238E27FC236}">
                <a16:creationId xmlns:a16="http://schemas.microsoft.com/office/drawing/2014/main" id="{8343EBC2-F655-43A8-9B0D-8FE727A4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347913"/>
            <a:ext cx="29591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>
            <a:extLst>
              <a:ext uri="{FF2B5EF4-FFF2-40B4-BE49-F238E27FC236}">
                <a16:creationId xmlns:a16="http://schemas.microsoft.com/office/drawing/2014/main" id="{7FE912DF-8B9B-4CE8-87B9-9785AF3B0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3" y="2255838"/>
            <a:ext cx="4860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	Using your pencil trace round</a:t>
            </a:r>
          </a:p>
          <a:p>
            <a:pPr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the protractor so that you have</a:t>
            </a:r>
          </a:p>
          <a:p>
            <a:pPr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 semi-circle.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D89D01CA-C0C8-408E-853F-3E3BC6B5E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3386138"/>
            <a:ext cx="3435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		Mark the centre of 	the semi-circle.</a:t>
            </a:r>
          </a:p>
          <a:p>
            <a:pPr marL="342900" indent="-342900"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772C744A-59D4-4B97-9C1B-AA371FCC231B}"/>
              </a:ext>
            </a:extLst>
          </p:cNvPr>
          <p:cNvGrpSpPr>
            <a:grpSpLocks/>
          </p:cNvGrpSpPr>
          <p:nvPr/>
        </p:nvGrpSpPr>
        <p:grpSpPr bwMode="auto">
          <a:xfrm>
            <a:off x="2179638" y="4591050"/>
            <a:ext cx="5286375" cy="1397000"/>
            <a:chOff x="1373" y="2892"/>
            <a:chExt cx="3330" cy="880"/>
          </a:xfrm>
        </p:grpSpPr>
        <p:pic>
          <p:nvPicPr>
            <p:cNvPr id="70668" name="Picture 8">
              <a:extLst>
                <a:ext uri="{FF2B5EF4-FFF2-40B4-BE49-F238E27FC236}">
                  <a16:creationId xmlns:a16="http://schemas.microsoft.com/office/drawing/2014/main" id="{812BEE57-B31A-49F0-96B9-2BB0AD0FE3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892"/>
              <a:ext cx="1631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3" name="Text Box 9">
              <a:extLst>
                <a:ext uri="{FF2B5EF4-FFF2-40B4-BE49-F238E27FC236}">
                  <a16:creationId xmlns:a16="http://schemas.microsoft.com/office/drawing/2014/main" id="{DAB84627-C70D-4DE1-9370-FD95E4283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" y="3138"/>
              <a:ext cx="15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You should have </a:t>
              </a:r>
            </a:p>
            <a:p>
              <a:pPr>
                <a:defRPr/>
              </a:pPr>
              <a:r>
                <a:rPr lang="en-GB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something like this.</a:t>
              </a:r>
            </a:p>
          </p:txBody>
        </p:sp>
      </p:grpSp>
      <p:sp>
        <p:nvSpPr>
          <p:cNvPr id="57354" name="Rectangle 10">
            <a:extLst>
              <a:ext uri="{FF2B5EF4-FFF2-40B4-BE49-F238E27FC236}">
                <a16:creationId xmlns:a16="http://schemas.microsoft.com/office/drawing/2014/main" id="{B21ED8F5-4F5F-4DAF-850A-B80A80F0A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65801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Semi-circle angle</a:t>
            </a:r>
          </a:p>
        </p:txBody>
      </p:sp>
      <p:sp>
        <p:nvSpPr>
          <p:cNvPr id="70667" name="Text Box 11">
            <a:extLst>
              <a:ext uri="{FF2B5EF4-FFF2-40B4-BE49-F238E27FC236}">
                <a16:creationId xmlns:a16="http://schemas.microsoft.com/office/drawing/2014/main" id="{98D9A9CC-3B19-4FAD-808F-47572AD75AA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8">
            <a:extLst>
              <a:ext uri="{FF2B5EF4-FFF2-40B4-BE49-F238E27FC236}">
                <a16:creationId xmlns:a16="http://schemas.microsoft.com/office/drawing/2014/main" id="{8C0ED4B8-1EA2-47FF-BADE-DD9EF4A8416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15DBCF-0213-461B-B42A-E67952BA5E37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0427CC1A-075D-44A3-A128-7775CE346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EB8940C5-47F0-4E39-A109-1F9175FEB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EA9D920-027D-47DA-9F15-56430FE1ED72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14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685" name="Picture 2" descr="scottishflag">
            <a:extLst>
              <a:ext uri="{FF2B5EF4-FFF2-40B4-BE49-F238E27FC236}">
                <a16:creationId xmlns:a16="http://schemas.microsoft.com/office/drawing/2014/main" id="{0B36BC70-F219-4EAE-A333-2D6C596B63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4">
            <a:extLst>
              <a:ext uri="{FF2B5EF4-FFF2-40B4-BE49-F238E27FC236}">
                <a16:creationId xmlns:a16="http://schemas.microsoft.com/office/drawing/2014/main" id="{F854A99C-11E2-4503-9E41-CBC696325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344738"/>
            <a:ext cx="3881437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5">
            <a:extLst>
              <a:ext uri="{FF2B5EF4-FFF2-40B4-BE49-F238E27FC236}">
                <a16:creationId xmlns:a16="http://schemas.microsoft.com/office/drawing/2014/main" id="{94E18ED8-48FB-4368-B652-ED505E376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193925"/>
            <a:ext cx="2686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Mark three points </a:t>
            </a:r>
          </a:p>
          <a:p>
            <a:pPr marL="342900" indent="-342900">
              <a:defRPr/>
            </a:pP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Outside the circle</a:t>
            </a: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7B202AAE-02E3-4C74-B63D-D029FEB2E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1974850"/>
            <a:ext cx="36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DAB6BFA9-2687-4CBD-BA6E-08C334415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1873250"/>
            <a:ext cx="363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8376" name="Text Box 8">
            <a:extLst>
              <a:ext uri="{FF2B5EF4-FFF2-40B4-BE49-F238E27FC236}">
                <a16:creationId xmlns:a16="http://schemas.microsoft.com/office/drawing/2014/main" id="{41B00D51-29FE-4338-BD80-88DBA7EBB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1835150"/>
            <a:ext cx="36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8377" name="Text Box 9">
            <a:extLst>
              <a:ext uri="{FF2B5EF4-FFF2-40B4-BE49-F238E27FC236}">
                <a16:creationId xmlns:a16="http://schemas.microsoft.com/office/drawing/2014/main" id="{9A53478E-ED6F-44CB-B70A-8A90DE1AC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2781300"/>
            <a:ext cx="393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8378" name="Text Box 10">
            <a:extLst>
              <a:ext uri="{FF2B5EF4-FFF2-40B4-BE49-F238E27FC236}">
                <a16:creationId xmlns:a16="http://schemas.microsoft.com/office/drawing/2014/main" id="{4B2D3076-79B5-4D19-902F-E7E25D25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63" y="2836863"/>
            <a:ext cx="36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id="{21F5233B-34A2-4501-AF5B-98CC49714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463" y="3343275"/>
            <a:ext cx="36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8380" name="Text Box 12">
            <a:extLst>
              <a:ext uri="{FF2B5EF4-FFF2-40B4-BE49-F238E27FC236}">
                <a16:creationId xmlns:a16="http://schemas.microsoft.com/office/drawing/2014/main" id="{4A4D4117-B3E7-437A-A748-D6A4AD54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3424238"/>
            <a:ext cx="363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8381" name="Text Box 13">
            <a:extLst>
              <a:ext uri="{FF2B5EF4-FFF2-40B4-BE49-F238E27FC236}">
                <a16:creationId xmlns:a16="http://schemas.microsoft.com/office/drawing/2014/main" id="{075905A2-82F9-4DE8-AD51-5EC49E928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2128838"/>
            <a:ext cx="393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8382" name="Text Box 14">
            <a:extLst>
              <a:ext uri="{FF2B5EF4-FFF2-40B4-BE49-F238E27FC236}">
                <a16:creationId xmlns:a16="http://schemas.microsoft.com/office/drawing/2014/main" id="{5F025772-1864-4CA2-8CA1-C69646B91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288" y="2889250"/>
            <a:ext cx="393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8384" name="Rectangle 16">
            <a:extLst>
              <a:ext uri="{FF2B5EF4-FFF2-40B4-BE49-F238E27FC236}">
                <a16:creationId xmlns:a16="http://schemas.microsoft.com/office/drawing/2014/main" id="{28191D95-991B-4A1C-88E6-E28373616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06750"/>
            <a:ext cx="327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  On the circumference</a:t>
            </a:r>
          </a:p>
        </p:txBody>
      </p:sp>
      <p:sp>
        <p:nvSpPr>
          <p:cNvPr id="58385" name="Rectangle 17">
            <a:extLst>
              <a:ext uri="{FF2B5EF4-FFF2-40B4-BE49-F238E27FC236}">
                <a16:creationId xmlns:a16="http://schemas.microsoft.com/office/drawing/2014/main" id="{F2F3ACE8-849A-41BF-97BA-51C6AD6AF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609975"/>
            <a:ext cx="2532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3.  Inside the circle</a:t>
            </a:r>
          </a:p>
        </p:txBody>
      </p:sp>
      <p:sp>
        <p:nvSpPr>
          <p:cNvPr id="71699" name="Text Box 18">
            <a:extLst>
              <a:ext uri="{FF2B5EF4-FFF2-40B4-BE49-F238E27FC236}">
                <a16:creationId xmlns:a16="http://schemas.microsoft.com/office/drawing/2014/main" id="{94DD0BA2-5106-4A7C-A379-95A97477F71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87F01FF9-5DC6-4EBF-8BC0-6BF4014FB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65801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Semi-Circle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5" grpId="0"/>
      <p:bldP spid="58376" grpId="0"/>
      <p:bldP spid="58377" grpId="0"/>
      <p:bldP spid="58378" grpId="0"/>
      <p:bldP spid="58379" grpId="0"/>
      <p:bldP spid="58380" grpId="0"/>
      <p:bldP spid="58381" grpId="0"/>
      <p:bldP spid="58382" grpId="0"/>
      <p:bldP spid="58384" grpId="0"/>
      <p:bldP spid="583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8">
            <a:extLst>
              <a:ext uri="{FF2B5EF4-FFF2-40B4-BE49-F238E27FC236}">
                <a16:creationId xmlns:a16="http://schemas.microsoft.com/office/drawing/2014/main" id="{9DD07ACA-357F-40B5-9611-A1BC43E53F1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8BCB18-1701-4DC1-B307-065AF562A8E7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E994B25F-12FA-4BA3-A77F-8C2325869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86BEFB93-F617-4E63-A996-D303B439F9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2DA7382-62F5-43EB-9538-5D6EF03FD275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15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2709" name="Picture 2" descr="scottishflag">
            <a:extLst>
              <a:ext uri="{FF2B5EF4-FFF2-40B4-BE49-F238E27FC236}">
                <a16:creationId xmlns:a16="http://schemas.microsoft.com/office/drawing/2014/main" id="{A1944139-D2F7-4FBD-8287-0AD6C72A31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4">
            <a:extLst>
              <a:ext uri="{FF2B5EF4-FFF2-40B4-BE49-F238E27FC236}">
                <a16:creationId xmlns:a16="http://schemas.microsoft.com/office/drawing/2014/main" id="{625C2AF8-3756-43B0-931D-EF71B130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344738"/>
            <a:ext cx="3881437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5">
            <a:extLst>
              <a:ext uri="{FF2B5EF4-FFF2-40B4-BE49-F238E27FC236}">
                <a16:creationId xmlns:a16="http://schemas.microsoft.com/office/drawing/2014/main" id="{B5AA5431-A145-4902-B788-6DC68B906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55825"/>
            <a:ext cx="35496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each of the points </a:t>
            </a:r>
          </a:p>
          <a:p>
            <a:pPr marL="342900" indent="-342900">
              <a:defRPr/>
            </a:pP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Form a triangle by drawing a</a:t>
            </a:r>
          </a:p>
          <a:p>
            <a:pPr marL="342900" indent="-342900"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line from each end of the </a:t>
            </a:r>
          </a:p>
          <a:p>
            <a:pPr marL="342900" indent="-342900"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diameter to the point.</a:t>
            </a:r>
          </a:p>
          <a:p>
            <a:pPr marL="342900" indent="-342900"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Measure the angle at the </a:t>
            </a:r>
          </a:p>
          <a:p>
            <a:pPr marL="342900" indent="-342900"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various points.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345E78A9-06AB-4C23-A9CE-AF1BE98C19BA}"/>
              </a:ext>
            </a:extLst>
          </p:cNvPr>
          <p:cNvGrpSpPr>
            <a:grpSpLocks/>
          </p:cNvGrpSpPr>
          <p:nvPr/>
        </p:nvGrpSpPr>
        <p:grpSpPr bwMode="auto">
          <a:xfrm>
            <a:off x="4889500" y="2236788"/>
            <a:ext cx="3648075" cy="2017712"/>
            <a:chOff x="3080" y="1409"/>
            <a:chExt cx="2298" cy="1271"/>
          </a:xfrm>
        </p:grpSpPr>
        <p:sp>
          <p:nvSpPr>
            <p:cNvPr id="72740" name="Line 7">
              <a:extLst>
                <a:ext uri="{FF2B5EF4-FFF2-40B4-BE49-F238E27FC236}">
                  <a16:creationId xmlns:a16="http://schemas.microsoft.com/office/drawing/2014/main" id="{E3899B3D-5B20-4973-8970-986DE693E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0" y="1409"/>
              <a:ext cx="313" cy="126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1" name="Line 8">
              <a:extLst>
                <a:ext uri="{FF2B5EF4-FFF2-40B4-BE49-F238E27FC236}">
                  <a16:creationId xmlns:a16="http://schemas.microsoft.com/office/drawing/2014/main" id="{9843B859-2F70-480B-8230-260280B6C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99" y="1414"/>
              <a:ext cx="1979" cy="126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9B52153D-A0A6-4DE9-BBBD-53D32E2125E1}"/>
              </a:ext>
            </a:extLst>
          </p:cNvPr>
          <p:cNvGrpSpPr>
            <a:grpSpLocks/>
          </p:cNvGrpSpPr>
          <p:nvPr/>
        </p:nvGrpSpPr>
        <p:grpSpPr bwMode="auto">
          <a:xfrm>
            <a:off x="4879975" y="3663950"/>
            <a:ext cx="3648075" cy="582613"/>
            <a:chOff x="3074" y="2308"/>
            <a:chExt cx="2298" cy="367"/>
          </a:xfrm>
        </p:grpSpPr>
        <p:sp>
          <p:nvSpPr>
            <p:cNvPr id="72738" name="Line 10">
              <a:extLst>
                <a:ext uri="{FF2B5EF4-FFF2-40B4-BE49-F238E27FC236}">
                  <a16:creationId xmlns:a16="http://schemas.microsoft.com/office/drawing/2014/main" id="{A27D7078-A3A5-4FE1-BA63-9EFDC2A4A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4" y="2308"/>
              <a:ext cx="1023" cy="3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Line 11">
              <a:extLst>
                <a:ext uri="{FF2B5EF4-FFF2-40B4-BE49-F238E27FC236}">
                  <a16:creationId xmlns:a16="http://schemas.microsoft.com/office/drawing/2014/main" id="{32A38CC6-FCF7-445E-91FE-75DF24214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91" y="2308"/>
              <a:ext cx="1281" cy="3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FACC7E77-9459-4534-9785-F3A8358A2296}"/>
              </a:ext>
            </a:extLst>
          </p:cNvPr>
          <p:cNvGrpSpPr>
            <a:grpSpLocks/>
          </p:cNvGrpSpPr>
          <p:nvPr/>
        </p:nvGrpSpPr>
        <p:grpSpPr bwMode="auto">
          <a:xfrm>
            <a:off x="4897438" y="2552700"/>
            <a:ext cx="3621087" cy="1693863"/>
            <a:chOff x="3085" y="1608"/>
            <a:chExt cx="2281" cy="1067"/>
          </a:xfrm>
        </p:grpSpPr>
        <p:sp>
          <p:nvSpPr>
            <p:cNvPr id="72736" name="Line 13">
              <a:extLst>
                <a:ext uri="{FF2B5EF4-FFF2-40B4-BE49-F238E27FC236}">
                  <a16:creationId xmlns:a16="http://schemas.microsoft.com/office/drawing/2014/main" id="{CFA577DF-7D2F-4A48-9D0C-7048BB424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5" y="1608"/>
              <a:ext cx="1637" cy="10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7" name="Line 14">
              <a:extLst>
                <a:ext uri="{FF2B5EF4-FFF2-40B4-BE49-F238E27FC236}">
                  <a16:creationId xmlns:a16="http://schemas.microsoft.com/office/drawing/2014/main" id="{E3508D00-7369-4937-B1DC-090D21DF1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16" y="1608"/>
              <a:ext cx="650" cy="106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5" name="Text Box 15">
            <a:extLst>
              <a:ext uri="{FF2B5EF4-FFF2-40B4-BE49-F238E27FC236}">
                <a16:creationId xmlns:a16="http://schemas.microsoft.com/office/drawing/2014/main" id="{A821B55C-EAE1-4117-ADF3-85CBA55C4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975" y="2308225"/>
            <a:ext cx="363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72716" name="Text Box 16">
            <a:extLst>
              <a:ext uri="{FF2B5EF4-FFF2-40B4-BE49-F238E27FC236}">
                <a16:creationId xmlns:a16="http://schemas.microsoft.com/office/drawing/2014/main" id="{FCB211B9-FE08-4E00-BB2A-54A0D92C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417888"/>
            <a:ext cx="36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72717" name="Text Box 17">
            <a:extLst>
              <a:ext uri="{FF2B5EF4-FFF2-40B4-BE49-F238E27FC236}">
                <a16:creationId xmlns:a16="http://schemas.microsoft.com/office/drawing/2014/main" id="{2D0D652D-D35D-4FA8-B98D-9300DBB0C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1974850"/>
            <a:ext cx="36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x</a:t>
            </a:r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98B7BD59-F139-49D7-8599-165901FFEC77}"/>
              </a:ext>
            </a:extLst>
          </p:cNvPr>
          <p:cNvGrpSpPr>
            <a:grpSpLocks/>
          </p:cNvGrpSpPr>
          <p:nvPr/>
        </p:nvGrpSpPr>
        <p:grpSpPr bwMode="auto">
          <a:xfrm>
            <a:off x="1624013" y="4554538"/>
            <a:ext cx="6096000" cy="1570037"/>
            <a:chOff x="1023" y="2785"/>
            <a:chExt cx="3840" cy="989"/>
          </a:xfrm>
        </p:grpSpPr>
        <p:sp>
          <p:nvSpPr>
            <p:cNvPr id="59412" name="Text Box 20">
              <a:extLst>
                <a:ext uri="{FF2B5EF4-FFF2-40B4-BE49-F238E27FC236}">
                  <a16:creationId xmlns:a16="http://schemas.microsoft.com/office/drawing/2014/main" id="{B2D671D9-6C69-4EBC-A8A4-8FAD83DB8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9" y="2785"/>
              <a:ext cx="33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defRPr/>
              </a:pPr>
              <a:r>
                <a:rPr lang="en-GB" sz="32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Log your results in a table. </a:t>
              </a:r>
            </a:p>
          </p:txBody>
        </p:sp>
        <p:sp>
          <p:nvSpPr>
            <p:cNvPr id="59413" name="Rectangle 21">
              <a:extLst>
                <a:ext uri="{FF2B5EF4-FFF2-40B4-BE49-F238E27FC236}">
                  <a16:creationId xmlns:a16="http://schemas.microsoft.com/office/drawing/2014/main" id="{F5F237DF-CA4D-4615-81FF-3CCB3D865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" y="3412"/>
              <a:ext cx="128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CC"/>
                </a:buClr>
                <a:buSzPct val="70000"/>
                <a:buFont typeface="Wingdings" pitchFamily="2" charset="2"/>
                <a:buNone/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9414" name="Rectangle 22">
              <a:extLst>
                <a:ext uri="{FF2B5EF4-FFF2-40B4-BE49-F238E27FC236}">
                  <a16:creationId xmlns:a16="http://schemas.microsoft.com/office/drawing/2014/main" id="{A7E08521-6161-4415-B2F2-C01698BC0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412"/>
              <a:ext cx="128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CC"/>
                </a:buClr>
                <a:buSzPct val="70000"/>
                <a:buFont typeface="Wingdings" pitchFamily="2" charset="2"/>
                <a:buNone/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9415" name="Rectangle 23">
              <a:extLst>
                <a:ext uri="{FF2B5EF4-FFF2-40B4-BE49-F238E27FC236}">
                  <a16:creationId xmlns:a16="http://schemas.microsoft.com/office/drawing/2014/main" id="{DAC29666-8A12-4D44-86E7-4D8B0BD8A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" y="3412"/>
              <a:ext cx="128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CC"/>
                </a:buClr>
                <a:buSzPct val="70000"/>
                <a:buFont typeface="Wingdings" pitchFamily="2" charset="2"/>
                <a:buNone/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726" name="Rectangle 24">
              <a:extLst>
                <a:ext uri="{FF2B5EF4-FFF2-40B4-BE49-F238E27FC236}">
                  <a16:creationId xmlns:a16="http://schemas.microsoft.com/office/drawing/2014/main" id="{392DE64A-8152-45B1-86AA-37CDA213F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" y="3147"/>
              <a:ext cx="1280" cy="26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FFCC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Inside</a:t>
              </a:r>
            </a:p>
          </p:txBody>
        </p:sp>
        <p:sp>
          <p:nvSpPr>
            <p:cNvPr id="72727" name="Rectangle 25">
              <a:extLst>
                <a:ext uri="{FF2B5EF4-FFF2-40B4-BE49-F238E27FC236}">
                  <a16:creationId xmlns:a16="http://schemas.microsoft.com/office/drawing/2014/main" id="{3617C95B-5D72-4FF8-9324-5E2C61AD2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147"/>
              <a:ext cx="1280" cy="26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FFCC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Circumference</a:t>
              </a:r>
            </a:p>
          </p:txBody>
        </p:sp>
        <p:sp>
          <p:nvSpPr>
            <p:cNvPr id="72728" name="Rectangle 26">
              <a:extLst>
                <a:ext uri="{FF2B5EF4-FFF2-40B4-BE49-F238E27FC236}">
                  <a16:creationId xmlns:a16="http://schemas.microsoft.com/office/drawing/2014/main" id="{75B8CA63-ED3A-45D5-B069-9827C45FA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" y="3147"/>
              <a:ext cx="1280" cy="26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FFCC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Outside</a:t>
              </a:r>
            </a:p>
          </p:txBody>
        </p:sp>
        <p:sp>
          <p:nvSpPr>
            <p:cNvPr id="72729" name="Line 27">
              <a:extLst>
                <a:ext uri="{FF2B5EF4-FFF2-40B4-BE49-F238E27FC236}">
                  <a16:creationId xmlns:a16="http://schemas.microsoft.com/office/drawing/2014/main" id="{4E7500B8-3D01-4EAA-A015-228E1C669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" y="3147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0" name="Line 28">
              <a:extLst>
                <a:ext uri="{FF2B5EF4-FFF2-40B4-BE49-F238E27FC236}">
                  <a16:creationId xmlns:a16="http://schemas.microsoft.com/office/drawing/2014/main" id="{23DCE8C9-4CA1-4184-8DB8-F4CE06C63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" y="3412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1" name="Line 29">
              <a:extLst>
                <a:ext uri="{FF2B5EF4-FFF2-40B4-BE49-F238E27FC236}">
                  <a16:creationId xmlns:a16="http://schemas.microsoft.com/office/drawing/2014/main" id="{E6F11CA9-F0E0-4D9A-8D58-2BA2D921E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" y="3774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2" name="Line 30">
              <a:extLst>
                <a:ext uri="{FF2B5EF4-FFF2-40B4-BE49-F238E27FC236}">
                  <a16:creationId xmlns:a16="http://schemas.microsoft.com/office/drawing/2014/main" id="{5877BB79-9564-4637-82C2-8B9125F85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" y="3147"/>
              <a:ext cx="0" cy="62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3" name="Line 31">
              <a:extLst>
                <a:ext uri="{FF2B5EF4-FFF2-40B4-BE49-F238E27FC236}">
                  <a16:creationId xmlns:a16="http://schemas.microsoft.com/office/drawing/2014/main" id="{22CD0A02-E850-41DC-97BF-803467BF9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3" y="3147"/>
              <a:ext cx="0" cy="6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4" name="Line 32">
              <a:extLst>
                <a:ext uri="{FF2B5EF4-FFF2-40B4-BE49-F238E27FC236}">
                  <a16:creationId xmlns:a16="http://schemas.microsoft.com/office/drawing/2014/main" id="{188A003C-7F9D-4281-8531-5B23B49F8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3" y="3147"/>
              <a:ext cx="0" cy="6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5" name="Line 33">
              <a:extLst>
                <a:ext uri="{FF2B5EF4-FFF2-40B4-BE49-F238E27FC236}">
                  <a16:creationId xmlns:a16="http://schemas.microsoft.com/office/drawing/2014/main" id="{114FA02A-EA1C-4CB3-950A-BF7E7054B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3" y="3147"/>
              <a:ext cx="0" cy="62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9" name="Text Box 34">
            <a:extLst>
              <a:ext uri="{FF2B5EF4-FFF2-40B4-BE49-F238E27FC236}">
                <a16:creationId xmlns:a16="http://schemas.microsoft.com/office/drawing/2014/main" id="{21871C35-6995-4886-9CF7-29035202B05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F5742F8B-2F78-4A36-B0DE-B6E4E24E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65801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Semi-Circle Angle</a:t>
            </a:r>
          </a:p>
        </p:txBody>
      </p:sp>
      <p:sp>
        <p:nvSpPr>
          <p:cNvPr id="39" name="Rounded Rectangle 38">
            <a:hlinkClick r:id="rId4"/>
            <a:extLst>
              <a:ext uri="{FF2B5EF4-FFF2-40B4-BE49-F238E27FC236}">
                <a16:creationId xmlns:a16="http://schemas.microsoft.com/office/drawing/2014/main" id="{9664575F-D91E-4230-8C5A-E174376EEFD6}"/>
              </a:ext>
            </a:extLst>
          </p:cNvPr>
          <p:cNvSpPr/>
          <p:nvPr/>
        </p:nvSpPr>
        <p:spPr>
          <a:xfrm>
            <a:off x="2947988" y="4067175"/>
            <a:ext cx="1570037" cy="5873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8">
            <a:extLst>
              <a:ext uri="{FF2B5EF4-FFF2-40B4-BE49-F238E27FC236}">
                <a16:creationId xmlns:a16="http://schemas.microsoft.com/office/drawing/2014/main" id="{AD081500-43B0-4C9C-9B26-25861BB7A2F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6573BE-9B45-4C1A-A82A-25CBA3859783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37" name="Rectangle 19">
            <a:extLst>
              <a:ext uri="{FF2B5EF4-FFF2-40B4-BE49-F238E27FC236}">
                <a16:creationId xmlns:a16="http://schemas.microsoft.com/office/drawing/2014/main" id="{C24C096F-805D-4BD4-B779-D305D43603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9A058762-9872-46F2-967C-27FF7B728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EF8D898-25A2-40F0-BCB7-DF6814574892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16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3733" name="Group 2">
            <a:extLst>
              <a:ext uri="{FF2B5EF4-FFF2-40B4-BE49-F238E27FC236}">
                <a16:creationId xmlns:a16="http://schemas.microsoft.com/office/drawing/2014/main" id="{2CF22DB7-FD5C-488B-BECB-46C43957AC67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3327400"/>
            <a:ext cx="3749675" cy="855663"/>
            <a:chOff x="1023" y="3147"/>
            <a:chExt cx="3840" cy="627"/>
          </a:xfrm>
        </p:grpSpPr>
        <p:sp>
          <p:nvSpPr>
            <p:cNvPr id="60419" name="Rectangle 3">
              <a:extLst>
                <a:ext uri="{FF2B5EF4-FFF2-40B4-BE49-F238E27FC236}">
                  <a16:creationId xmlns:a16="http://schemas.microsoft.com/office/drawing/2014/main" id="{BB55112F-A9F7-4D42-9F7F-DF693FD27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3412"/>
              <a:ext cx="1279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CC"/>
                </a:buClr>
                <a:buSzPct val="70000"/>
                <a:buFont typeface="Wingdings" pitchFamily="2" charset="2"/>
                <a:buNone/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20" name="Rectangle 4">
              <a:extLst>
                <a:ext uri="{FF2B5EF4-FFF2-40B4-BE49-F238E27FC236}">
                  <a16:creationId xmlns:a16="http://schemas.microsoft.com/office/drawing/2014/main" id="{F231EC97-A707-4C4C-B279-FC094E0C3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3412"/>
              <a:ext cx="128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CC"/>
                </a:buClr>
                <a:buSzPct val="70000"/>
                <a:buFont typeface="Wingdings" pitchFamily="2" charset="2"/>
                <a:buNone/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21" name="Rectangle 5">
              <a:extLst>
                <a:ext uri="{FF2B5EF4-FFF2-40B4-BE49-F238E27FC236}">
                  <a16:creationId xmlns:a16="http://schemas.microsoft.com/office/drawing/2014/main" id="{9395186F-2558-4AA1-B6BD-6173CA9B5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" y="3412"/>
              <a:ext cx="1279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FFCC"/>
                </a:buClr>
                <a:buSzPct val="70000"/>
                <a:buFont typeface="Wingdings" pitchFamily="2" charset="2"/>
                <a:buNone/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3757" name="Rectangle 6">
              <a:extLst>
                <a:ext uri="{FF2B5EF4-FFF2-40B4-BE49-F238E27FC236}">
                  <a16:creationId xmlns:a16="http://schemas.microsoft.com/office/drawing/2014/main" id="{21B63E5C-9E15-4B5C-A853-BE06705F5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" y="3147"/>
              <a:ext cx="1280" cy="26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FFCC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Inside</a:t>
              </a:r>
            </a:p>
          </p:txBody>
        </p:sp>
        <p:sp>
          <p:nvSpPr>
            <p:cNvPr id="73758" name="Rectangle 7">
              <a:extLst>
                <a:ext uri="{FF2B5EF4-FFF2-40B4-BE49-F238E27FC236}">
                  <a16:creationId xmlns:a16="http://schemas.microsoft.com/office/drawing/2014/main" id="{7A3021CB-F1DE-4F9E-AAC2-774E29316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147"/>
              <a:ext cx="1280" cy="26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FFCC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GB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Circumference</a:t>
              </a:r>
            </a:p>
          </p:txBody>
        </p:sp>
        <p:sp>
          <p:nvSpPr>
            <p:cNvPr id="73759" name="Rectangle 8">
              <a:extLst>
                <a:ext uri="{FF2B5EF4-FFF2-40B4-BE49-F238E27FC236}">
                  <a16:creationId xmlns:a16="http://schemas.microsoft.com/office/drawing/2014/main" id="{87DD9BF4-3E8D-4B12-9E8F-7C7A7744A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" y="3147"/>
              <a:ext cx="1280" cy="26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FFCC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Outside</a:t>
              </a:r>
            </a:p>
          </p:txBody>
        </p:sp>
        <p:sp>
          <p:nvSpPr>
            <p:cNvPr id="73760" name="Line 9">
              <a:extLst>
                <a:ext uri="{FF2B5EF4-FFF2-40B4-BE49-F238E27FC236}">
                  <a16:creationId xmlns:a16="http://schemas.microsoft.com/office/drawing/2014/main" id="{26D57346-6ED6-488A-83CF-9CC7703F7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" y="3147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1" name="Line 10">
              <a:extLst>
                <a:ext uri="{FF2B5EF4-FFF2-40B4-BE49-F238E27FC236}">
                  <a16:creationId xmlns:a16="http://schemas.microsoft.com/office/drawing/2014/main" id="{5895D4AE-8AC0-4195-B587-98D8118E1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" y="3412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2" name="Line 11">
              <a:extLst>
                <a:ext uri="{FF2B5EF4-FFF2-40B4-BE49-F238E27FC236}">
                  <a16:creationId xmlns:a16="http://schemas.microsoft.com/office/drawing/2014/main" id="{0F65B184-2EAD-4AE5-8C59-D4C2D602C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" y="3774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3" name="Line 12">
              <a:extLst>
                <a:ext uri="{FF2B5EF4-FFF2-40B4-BE49-F238E27FC236}">
                  <a16:creationId xmlns:a16="http://schemas.microsoft.com/office/drawing/2014/main" id="{85279850-6E30-47B1-B4C5-C4593E447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" y="3147"/>
              <a:ext cx="0" cy="62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4" name="Line 13">
              <a:extLst>
                <a:ext uri="{FF2B5EF4-FFF2-40B4-BE49-F238E27FC236}">
                  <a16:creationId xmlns:a16="http://schemas.microsoft.com/office/drawing/2014/main" id="{637929E3-3B66-49C4-978B-41529CBC44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3" y="3147"/>
              <a:ext cx="0" cy="6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5" name="Line 14">
              <a:extLst>
                <a:ext uri="{FF2B5EF4-FFF2-40B4-BE49-F238E27FC236}">
                  <a16:creationId xmlns:a16="http://schemas.microsoft.com/office/drawing/2014/main" id="{C5AF3157-D913-47E7-B244-190E633A8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3" y="3147"/>
              <a:ext cx="0" cy="6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6" name="Line 15">
              <a:extLst>
                <a:ext uri="{FF2B5EF4-FFF2-40B4-BE49-F238E27FC236}">
                  <a16:creationId xmlns:a16="http://schemas.microsoft.com/office/drawing/2014/main" id="{E0DF09FD-3CDB-4293-8665-A465F2E3E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3" y="3147"/>
              <a:ext cx="0" cy="62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3734" name="Picture 16" descr="scottishflag">
            <a:extLst>
              <a:ext uri="{FF2B5EF4-FFF2-40B4-BE49-F238E27FC236}">
                <a16:creationId xmlns:a16="http://schemas.microsoft.com/office/drawing/2014/main" id="{25EC99E1-F8D8-478C-BDEF-4364803302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18">
            <a:extLst>
              <a:ext uri="{FF2B5EF4-FFF2-40B4-BE49-F238E27FC236}">
                <a16:creationId xmlns:a16="http://schemas.microsoft.com/office/drawing/2014/main" id="{AFC7ED15-E8B3-445C-8161-3635A8976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344738"/>
            <a:ext cx="3881437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">
            <a:extLst>
              <a:ext uri="{FF2B5EF4-FFF2-40B4-BE49-F238E27FC236}">
                <a16:creationId xmlns:a16="http://schemas.microsoft.com/office/drawing/2014/main" id="{E7A69B0F-8C60-428D-A66F-F1EE4E6F1D1E}"/>
              </a:ext>
            </a:extLst>
          </p:cNvPr>
          <p:cNvGrpSpPr>
            <a:grpSpLocks/>
          </p:cNvGrpSpPr>
          <p:nvPr/>
        </p:nvGrpSpPr>
        <p:grpSpPr bwMode="auto">
          <a:xfrm>
            <a:off x="4897438" y="2552700"/>
            <a:ext cx="3621087" cy="1693863"/>
            <a:chOff x="3085" y="1608"/>
            <a:chExt cx="2281" cy="1067"/>
          </a:xfrm>
        </p:grpSpPr>
        <p:sp>
          <p:nvSpPr>
            <p:cNvPr id="73752" name="Line 20">
              <a:extLst>
                <a:ext uri="{FF2B5EF4-FFF2-40B4-BE49-F238E27FC236}">
                  <a16:creationId xmlns:a16="http://schemas.microsoft.com/office/drawing/2014/main" id="{3570173C-B3A2-4CC0-9F64-4DC1BECF9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5" y="1608"/>
              <a:ext cx="1637" cy="10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3" name="Line 21">
              <a:extLst>
                <a:ext uri="{FF2B5EF4-FFF2-40B4-BE49-F238E27FC236}">
                  <a16:creationId xmlns:a16="http://schemas.microsoft.com/office/drawing/2014/main" id="{9E8DBA34-FFEB-4A8A-B17D-478396998D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16" y="1608"/>
              <a:ext cx="650" cy="106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7" name="Text Box 22">
            <a:extLst>
              <a:ext uri="{FF2B5EF4-FFF2-40B4-BE49-F238E27FC236}">
                <a16:creationId xmlns:a16="http://schemas.microsoft.com/office/drawing/2014/main" id="{D4F49755-6E85-4A7D-9611-D2FC69BAF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975" y="2308225"/>
            <a:ext cx="363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155DD118-123C-4B67-B002-49EAC62FCCD7}"/>
              </a:ext>
            </a:extLst>
          </p:cNvPr>
          <p:cNvGrpSpPr>
            <a:grpSpLocks/>
          </p:cNvGrpSpPr>
          <p:nvPr/>
        </p:nvGrpSpPr>
        <p:grpSpPr bwMode="auto">
          <a:xfrm>
            <a:off x="4924425" y="2409825"/>
            <a:ext cx="3592513" cy="1824038"/>
            <a:chOff x="3102" y="1518"/>
            <a:chExt cx="2263" cy="1149"/>
          </a:xfrm>
        </p:grpSpPr>
        <p:sp>
          <p:nvSpPr>
            <p:cNvPr id="73750" name="Line 25">
              <a:extLst>
                <a:ext uri="{FF2B5EF4-FFF2-40B4-BE49-F238E27FC236}">
                  <a16:creationId xmlns:a16="http://schemas.microsoft.com/office/drawing/2014/main" id="{067631A6-4501-490C-A9AC-39EB321945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45" y="1518"/>
              <a:ext cx="1320" cy="1149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1" name="Line 26">
              <a:extLst>
                <a:ext uri="{FF2B5EF4-FFF2-40B4-BE49-F238E27FC236}">
                  <a16:creationId xmlns:a16="http://schemas.microsoft.com/office/drawing/2014/main" id="{05502ED0-B2DB-40A5-93D8-4AC20564A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2" y="1525"/>
              <a:ext cx="929" cy="110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E380134C-5A7C-4B65-B415-CC4D96863DA6}"/>
              </a:ext>
            </a:extLst>
          </p:cNvPr>
          <p:cNvGrpSpPr>
            <a:grpSpLocks/>
          </p:cNvGrpSpPr>
          <p:nvPr/>
        </p:nvGrpSpPr>
        <p:grpSpPr bwMode="auto">
          <a:xfrm>
            <a:off x="4911725" y="2905125"/>
            <a:ext cx="3602038" cy="1325563"/>
            <a:chOff x="3094" y="1830"/>
            <a:chExt cx="2269" cy="835"/>
          </a:xfrm>
        </p:grpSpPr>
        <p:sp>
          <p:nvSpPr>
            <p:cNvPr id="73748" name="Line 28">
              <a:extLst>
                <a:ext uri="{FF2B5EF4-FFF2-40B4-BE49-F238E27FC236}">
                  <a16:creationId xmlns:a16="http://schemas.microsoft.com/office/drawing/2014/main" id="{4B684B6C-A20C-403A-ABAA-54B346EFE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4" y="1830"/>
              <a:ext cx="346" cy="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9" name="Line 29">
              <a:extLst>
                <a:ext uri="{FF2B5EF4-FFF2-40B4-BE49-F238E27FC236}">
                  <a16:creationId xmlns:a16="http://schemas.microsoft.com/office/drawing/2014/main" id="{0F7E6259-B226-4E83-8193-37EABE30EC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8" y="1835"/>
              <a:ext cx="1915" cy="8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0" name="Text Box 30">
            <a:extLst>
              <a:ext uri="{FF2B5EF4-FFF2-40B4-BE49-F238E27FC236}">
                <a16:creationId xmlns:a16="http://schemas.microsoft.com/office/drawing/2014/main" id="{E450BF55-2461-4FCE-A3B8-74EB2466C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2625725"/>
            <a:ext cx="36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73741" name="Text Box 31">
            <a:extLst>
              <a:ext uri="{FF2B5EF4-FFF2-40B4-BE49-F238E27FC236}">
                <a16:creationId xmlns:a16="http://schemas.microsoft.com/office/drawing/2014/main" id="{97FB2430-F424-4EE2-8DBD-E5DF00EEB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88" y="2154238"/>
            <a:ext cx="36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60448" name="Text Box 32">
            <a:extLst>
              <a:ext uri="{FF2B5EF4-FFF2-40B4-BE49-F238E27FC236}">
                <a16:creationId xmlns:a16="http://schemas.microsoft.com/office/drawing/2014/main" id="{6FBB00FC-0A6D-401D-9E1F-50A81746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3708400"/>
            <a:ext cx="95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 &lt; 90</a:t>
            </a:r>
            <a:r>
              <a:rPr lang="en-GB" altLang="en-US" baseline="60000">
                <a:solidFill>
                  <a:srgbClr val="FFFFFF"/>
                </a:solidFill>
                <a:latin typeface="Comic Sans MS" panose="030F0702030302020204" pitchFamily="66" charset="0"/>
              </a:rPr>
              <a:t>o</a:t>
            </a:r>
            <a:endParaRPr lang="en-GB" alt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0449" name="Text Box 33">
            <a:extLst>
              <a:ext uri="{FF2B5EF4-FFF2-40B4-BE49-F238E27FC236}">
                <a16:creationId xmlns:a16="http://schemas.microsoft.com/office/drawing/2014/main" id="{2EE1322F-EE4A-465B-8B8E-393091C05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3" y="3706813"/>
            <a:ext cx="868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&gt; 90</a:t>
            </a:r>
            <a:r>
              <a:rPr lang="en-GB" altLang="en-US" baseline="60000">
                <a:solidFill>
                  <a:srgbClr val="FFFFFF"/>
                </a:solidFill>
                <a:latin typeface="Comic Sans MS" panose="030F0702030302020204" pitchFamily="66" charset="0"/>
              </a:rPr>
              <a:t>o</a:t>
            </a:r>
            <a:endParaRPr lang="en-GB" alt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0450" name="Text Box 34">
            <a:extLst>
              <a:ext uri="{FF2B5EF4-FFF2-40B4-BE49-F238E27FC236}">
                <a16:creationId xmlns:a16="http://schemas.microsoft.com/office/drawing/2014/main" id="{A1D87E0D-25EA-4779-AAD8-1FBFF6F67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3" y="3687763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90</a:t>
            </a:r>
            <a:r>
              <a:rPr lang="en-GB" baseline="6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3745" name="Text Box 36">
            <a:extLst>
              <a:ext uri="{FF2B5EF4-FFF2-40B4-BE49-F238E27FC236}">
                <a16:creationId xmlns:a16="http://schemas.microsoft.com/office/drawing/2014/main" id="{C817E0B4-4858-455C-B065-A9073EBC5C2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FBB5DAB2-BE4E-4719-852C-DF66CE343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65801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Semi-Circle Angle</a:t>
            </a:r>
          </a:p>
        </p:txBody>
      </p:sp>
      <p:sp>
        <p:nvSpPr>
          <p:cNvPr id="40" name="Rounded Rectangle 39">
            <a:hlinkClick r:id="rId4"/>
            <a:extLst>
              <a:ext uri="{FF2B5EF4-FFF2-40B4-BE49-F238E27FC236}">
                <a16:creationId xmlns:a16="http://schemas.microsoft.com/office/drawing/2014/main" id="{9FBF0581-ADEF-41A5-BEF4-AEA3F865E4A1}"/>
              </a:ext>
            </a:extLst>
          </p:cNvPr>
          <p:cNvSpPr/>
          <p:nvPr/>
        </p:nvSpPr>
        <p:spPr>
          <a:xfrm>
            <a:off x="1979613" y="2319338"/>
            <a:ext cx="1568450" cy="5873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8" grpId="0"/>
      <p:bldP spid="60449" grpId="0"/>
      <p:bldP spid="604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4">
            <a:extLst>
              <a:ext uri="{FF2B5EF4-FFF2-40B4-BE49-F238E27FC236}">
                <a16:creationId xmlns:a16="http://schemas.microsoft.com/office/drawing/2014/main" id="{7C4B6B12-7709-4F66-82F8-5ADBE8FFB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6359525"/>
            <a:ext cx="37687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100">
                <a:latin typeface="Comic Sans MS" panose="030F0702030302020204" pitchFamily="66" charset="0"/>
              </a:rPr>
              <a:t>Circle Circumference Angle - Investigation Worksheet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3EC9A50-EBE7-4F74-B6E2-5809B3ADF627}"/>
              </a:ext>
            </a:extLst>
          </p:cNvPr>
          <p:cNvGraphicFramePr>
            <a:graphicFrameLocks noGrp="1"/>
          </p:cNvGraphicFramePr>
          <p:nvPr/>
        </p:nvGraphicFramePr>
        <p:xfrm>
          <a:off x="1606550" y="4686300"/>
          <a:ext cx="6096000" cy="148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Outer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Circumference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Inner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Circle</a:t>
                      </a:r>
                      <a:r>
                        <a:rPr lang="en-GB" sz="1800" b="0" baseline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1</a:t>
                      </a:r>
                      <a:endParaRPr lang="en-GB" sz="1800" b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Circle</a:t>
                      </a:r>
                      <a:r>
                        <a:rPr lang="en-GB" sz="1800" b="0" baseline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2</a:t>
                      </a:r>
                      <a:endParaRPr lang="en-GB" sz="1800" b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Circle</a:t>
                      </a:r>
                      <a:r>
                        <a:rPr lang="en-GB" sz="1800" b="0" baseline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3</a:t>
                      </a:r>
                      <a:endParaRPr lang="en-GB" sz="1800" b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4782" name="Group 33">
            <a:extLst>
              <a:ext uri="{FF2B5EF4-FFF2-40B4-BE49-F238E27FC236}">
                <a16:creationId xmlns:a16="http://schemas.microsoft.com/office/drawing/2014/main" id="{255215F5-4592-4306-900C-F327D77EE447}"/>
              </a:ext>
            </a:extLst>
          </p:cNvPr>
          <p:cNvGrpSpPr>
            <a:grpSpLocks/>
          </p:cNvGrpSpPr>
          <p:nvPr/>
        </p:nvGrpSpPr>
        <p:grpSpPr bwMode="auto">
          <a:xfrm>
            <a:off x="709613" y="1296988"/>
            <a:ext cx="1624012" cy="1624012"/>
            <a:chOff x="709684" y="1337481"/>
            <a:chExt cx="1624083" cy="162408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EB6055-3BA7-46CA-8293-2A62F205663F}"/>
                </a:ext>
              </a:extLst>
            </p:cNvPr>
            <p:cNvSpPr/>
            <p:nvPr/>
          </p:nvSpPr>
          <p:spPr>
            <a:xfrm>
              <a:off x="709684" y="1337481"/>
              <a:ext cx="1624083" cy="16240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073997C-0E96-4A69-BC1A-D066AD8771B2}"/>
                </a:ext>
              </a:extLst>
            </p:cNvPr>
            <p:cNvSpPr/>
            <p:nvPr/>
          </p:nvSpPr>
          <p:spPr>
            <a:xfrm>
              <a:off x="1487593" y="2129678"/>
              <a:ext cx="82554" cy="68266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631D76E-C5F6-4CD8-9627-1F904DB29A72}"/>
                </a:ext>
              </a:extLst>
            </p:cNvPr>
            <p:cNvCxnSpPr>
              <a:stCxn id="6" idx="2"/>
              <a:endCxn id="6" idx="6"/>
            </p:cNvCxnSpPr>
            <p:nvPr/>
          </p:nvCxnSpPr>
          <p:spPr>
            <a:xfrm>
              <a:off x="709684" y="2150317"/>
              <a:ext cx="1624083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783" name="Group 34">
            <a:extLst>
              <a:ext uri="{FF2B5EF4-FFF2-40B4-BE49-F238E27FC236}">
                <a16:creationId xmlns:a16="http://schemas.microsoft.com/office/drawing/2014/main" id="{18539945-B555-4F3D-9601-C68DA19860F1}"/>
              </a:ext>
            </a:extLst>
          </p:cNvPr>
          <p:cNvGrpSpPr>
            <a:grpSpLocks/>
          </p:cNvGrpSpPr>
          <p:nvPr/>
        </p:nvGrpSpPr>
        <p:grpSpPr bwMode="auto">
          <a:xfrm>
            <a:off x="3522663" y="1036638"/>
            <a:ext cx="2195512" cy="2146300"/>
            <a:chOff x="3523396" y="1023583"/>
            <a:chExt cx="2195015" cy="214497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A6880A-851B-4DDE-BE14-40E641F3BA71}"/>
                </a:ext>
              </a:extLst>
            </p:cNvPr>
            <p:cNvSpPr/>
            <p:nvPr/>
          </p:nvSpPr>
          <p:spPr>
            <a:xfrm>
              <a:off x="3523396" y="1023583"/>
              <a:ext cx="2195015" cy="214497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588907-23C7-489A-8B7F-71D58D94A1B3}"/>
                </a:ext>
              </a:extLst>
            </p:cNvPr>
            <p:cNvSpPr/>
            <p:nvPr/>
          </p:nvSpPr>
          <p:spPr>
            <a:xfrm>
              <a:off x="4588367" y="2077031"/>
              <a:ext cx="80945" cy="6822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FA182A2-E6CE-4136-B333-A890AB2AA947}"/>
                </a:ext>
              </a:extLst>
            </p:cNvPr>
            <p:cNvCxnSpPr>
              <a:stCxn id="12" idx="2"/>
              <a:endCxn id="12" idx="6"/>
            </p:cNvCxnSpPr>
            <p:nvPr/>
          </p:nvCxnSpPr>
          <p:spPr>
            <a:xfrm>
              <a:off x="3523396" y="2096069"/>
              <a:ext cx="219501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784" name="Group 35">
            <a:extLst>
              <a:ext uri="{FF2B5EF4-FFF2-40B4-BE49-F238E27FC236}">
                <a16:creationId xmlns:a16="http://schemas.microsoft.com/office/drawing/2014/main" id="{3EDA6B1C-578F-4534-B6DC-8EF903ADED9E}"/>
              </a:ext>
            </a:extLst>
          </p:cNvPr>
          <p:cNvGrpSpPr>
            <a:grpSpLocks/>
          </p:cNvGrpSpPr>
          <p:nvPr/>
        </p:nvGrpSpPr>
        <p:grpSpPr bwMode="auto">
          <a:xfrm>
            <a:off x="7072313" y="1514475"/>
            <a:ext cx="1198562" cy="1190625"/>
            <a:chOff x="7071815" y="1678675"/>
            <a:chExt cx="1198728" cy="11896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A78311-30FA-4F5D-9C30-241529A2B18A}"/>
                </a:ext>
              </a:extLst>
            </p:cNvPr>
            <p:cNvSpPr/>
            <p:nvPr/>
          </p:nvSpPr>
          <p:spPr>
            <a:xfrm>
              <a:off x="7071815" y="1678675"/>
              <a:ext cx="1198728" cy="11896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98CE6A1-B65D-4516-BA2F-5A41D901F4BB}"/>
                </a:ext>
              </a:extLst>
            </p:cNvPr>
            <p:cNvSpPr/>
            <p:nvPr/>
          </p:nvSpPr>
          <p:spPr>
            <a:xfrm>
              <a:off x="7630692" y="2254455"/>
              <a:ext cx="80973" cy="6503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5B9D350-37B6-4090-B7B1-208782AB2410}"/>
                </a:ext>
              </a:extLst>
            </p:cNvPr>
            <p:cNvCxnSpPr>
              <a:stCxn id="21" idx="2"/>
              <a:endCxn id="21" idx="6"/>
            </p:cNvCxnSpPr>
            <p:nvPr/>
          </p:nvCxnSpPr>
          <p:spPr>
            <a:xfrm>
              <a:off x="7071815" y="2273489"/>
              <a:ext cx="119872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5E3609B-3DE7-453C-8E9B-FC507A9065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6379D6-1EFD-483A-88CC-763A766D9FE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1D0F79E-78FF-4CB5-A480-3D5622290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75780" name="Text Box 2">
            <a:extLst>
              <a:ext uri="{FF2B5EF4-FFF2-40B4-BE49-F238E27FC236}">
                <a16:creationId xmlns:a16="http://schemas.microsoft.com/office/drawing/2014/main" id="{FF9A1077-8F21-4B2B-82BF-A7082CEE9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en-US" sz="4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N4+ TJ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Ex18.2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Ch18 (page 141)</a:t>
            </a:r>
          </a:p>
        </p:txBody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A09D23D9-D028-4AF2-B45F-4719DB4E1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800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5782" name="Picture 4" descr="ag00463_">
            <a:extLst>
              <a:ext uri="{FF2B5EF4-FFF2-40B4-BE49-F238E27FC236}">
                <a16:creationId xmlns:a16="http://schemas.microsoft.com/office/drawing/2014/main" id="{07001F49-B3E0-4728-AA86-01E11E116E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6" descr="scottishflag">
            <a:extLst>
              <a:ext uri="{FF2B5EF4-FFF2-40B4-BE49-F238E27FC236}">
                <a16:creationId xmlns:a16="http://schemas.microsoft.com/office/drawing/2014/main" id="{9C3AA469-6799-4244-A805-F834A25E9E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7" descr="Office Objects 0572">
            <a:extLst>
              <a:ext uri="{FF2B5EF4-FFF2-40B4-BE49-F238E27FC236}">
                <a16:creationId xmlns:a16="http://schemas.microsoft.com/office/drawing/2014/main" id="{BF2E9227-9D27-41D9-B4C1-B28624C7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Text Box 8">
            <a:extLst>
              <a:ext uri="{FF2B5EF4-FFF2-40B4-BE49-F238E27FC236}">
                <a16:creationId xmlns:a16="http://schemas.microsoft.com/office/drawing/2014/main" id="{31FFA0B5-9C28-499A-B21E-54488147FCF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4DEF4300-77E0-4DEE-A877-7E2CDC021743}"/>
              </a:ext>
            </a:extLst>
          </p:cNvPr>
          <p:cNvSpPr txBox="1">
            <a:spLocks noChangeArrowheads="1"/>
          </p:cNvSpPr>
          <p:nvPr/>
        </p:nvSpPr>
        <p:spPr>
          <a:xfrm>
            <a:off x="2022475" y="571500"/>
            <a:ext cx="5180013" cy="7429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GB" sz="3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1884E344-235C-49AA-B59E-EBC2120B5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65801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Semi-Circle Angle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F20443F8-149E-41DB-99F0-1529DF59281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F08122-82F3-4087-9C93-3E8F42964DDD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6FFCB2FF-9A90-4F40-B839-F876FD0B5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AB1DE891-F1B2-4E8D-AFEB-4EACD94B78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DE53002-3D79-4261-BEBF-81F88D36AF56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19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B4E54BCF-AC28-4DFB-9BAC-053BB44F788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300288" y="374650"/>
            <a:ext cx="6843712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 Starter Questions</a:t>
            </a:r>
          </a:p>
        </p:txBody>
      </p:sp>
      <p:pic>
        <p:nvPicPr>
          <p:cNvPr id="76806" name="Picture 3" descr="scottishflag">
            <a:extLst>
              <a:ext uri="{FF2B5EF4-FFF2-40B4-BE49-F238E27FC236}">
                <a16:creationId xmlns:a16="http://schemas.microsoft.com/office/drawing/2014/main" id="{0E4D39EF-F753-4493-A026-0D65EA6711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4">
            <a:extLst>
              <a:ext uri="{FF2B5EF4-FFF2-40B4-BE49-F238E27FC236}">
                <a16:creationId xmlns:a16="http://schemas.microsoft.com/office/drawing/2014/main" id="{89BB15A4-4DFB-468A-8B16-DA9A984992E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76808" name="Picture 5" descr="Office Objects 0572">
            <a:extLst>
              <a:ext uri="{FF2B5EF4-FFF2-40B4-BE49-F238E27FC236}">
                <a16:creationId xmlns:a16="http://schemas.microsoft.com/office/drawing/2014/main" id="{9BDA005F-76A4-4C56-9E0C-E616E4DBE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Text Box 6">
            <a:extLst>
              <a:ext uri="{FF2B5EF4-FFF2-40B4-BE49-F238E27FC236}">
                <a16:creationId xmlns:a16="http://schemas.microsoft.com/office/drawing/2014/main" id="{AC8BD362-C682-4AAB-AC1A-8C4FC7766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154238"/>
            <a:ext cx="79406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If a = 7  b = 4 and c = 10</a:t>
            </a:r>
          </a:p>
          <a:p>
            <a:pPr algn="ctr" eaLnBrk="1" hangingPunct="1"/>
            <a:endParaRPr lang="en-GB" altLang="en-US" sz="3200">
              <a:solidFill>
                <a:srgbClr val="FFFF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2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Write down as many equations as you can</a:t>
            </a:r>
          </a:p>
        </p:txBody>
      </p:sp>
      <p:sp>
        <p:nvSpPr>
          <p:cNvPr id="116743" name="Text Box 7">
            <a:extLst>
              <a:ext uri="{FF2B5EF4-FFF2-40B4-BE49-F238E27FC236}">
                <a16:creationId xmlns:a16="http://schemas.microsoft.com/office/drawing/2014/main" id="{BF726D60-EEAD-433C-AD54-FAEF8EA62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4305300"/>
            <a:ext cx="2805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e.g. 	a + b =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EF2BCD43-0D17-4CE7-8FF9-4A1F175E3B7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1A59E6-FB76-49FE-B1F6-3CAB36B204D6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D4437C1C-3E40-42FC-A2CA-0A635566C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E367E578-851F-40DB-B9B9-B041049B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B01F55A-A93D-4F34-B430-2D258FA9003E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2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2C68CB12-A938-4AC0-A858-DFF84FD022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563813" y="374650"/>
            <a:ext cx="6580187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/>
              <a:t>Starter Questions</a:t>
            </a:r>
          </a:p>
        </p:txBody>
      </p:sp>
      <p:pic>
        <p:nvPicPr>
          <p:cNvPr id="1031" name="Picture 3" descr="scottishflag">
            <a:extLst>
              <a:ext uri="{FF2B5EF4-FFF2-40B4-BE49-F238E27FC236}">
                <a16:creationId xmlns:a16="http://schemas.microsoft.com/office/drawing/2014/main" id="{BBF1AC94-9D9D-4896-890F-845BD82C34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6">
            <a:extLst>
              <a:ext uri="{FF2B5EF4-FFF2-40B4-BE49-F238E27FC236}">
                <a16:creationId xmlns:a16="http://schemas.microsoft.com/office/drawing/2014/main" id="{692F5FC7-8D82-4FB7-BF57-90CB886A4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2286000"/>
            <a:ext cx="274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Q1.  True or false</a:t>
            </a:r>
          </a:p>
        </p:txBody>
      </p:sp>
      <p:sp>
        <p:nvSpPr>
          <p:cNvPr id="1033" name="Text Box 8">
            <a:extLst>
              <a:ext uri="{FF2B5EF4-FFF2-40B4-BE49-F238E27FC236}">
                <a16:creationId xmlns:a16="http://schemas.microsoft.com/office/drawing/2014/main" id="{DE6DD4C5-B9C8-4181-946D-69AF621E7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3783013"/>
            <a:ext cx="7267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Q2.  How many degrees in one eighth of a circle.</a:t>
            </a:r>
          </a:p>
        </p:txBody>
      </p:sp>
      <p:sp>
        <p:nvSpPr>
          <p:cNvPr id="1034" name="Text Box 9">
            <a:extLst>
              <a:ext uri="{FF2B5EF4-FFF2-40B4-BE49-F238E27FC236}">
                <a16:creationId xmlns:a16="http://schemas.microsoft.com/office/drawing/2014/main" id="{B05545DD-9887-4473-8EA0-CE7F71462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4583113"/>
            <a:ext cx="68564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Q3. After a discount of 20% an iPod is £160.</a:t>
            </a:r>
          </a:p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       How much was it originally.</a:t>
            </a:r>
          </a:p>
        </p:txBody>
      </p:sp>
      <p:sp>
        <p:nvSpPr>
          <p:cNvPr id="1035" name="Rectangle 10">
            <a:extLst>
              <a:ext uri="{FF2B5EF4-FFF2-40B4-BE49-F238E27FC236}">
                <a16:creationId xmlns:a16="http://schemas.microsoft.com/office/drawing/2014/main" id="{AE182772-3E47-4060-A270-C47341831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1026" name="Object 11">
            <a:extLst>
              <a:ext uri="{FF2B5EF4-FFF2-40B4-BE49-F238E27FC236}">
                <a16:creationId xmlns:a16="http://schemas.microsoft.com/office/drawing/2014/main" id="{DD40B39B-26A1-4131-A55F-AC5BB84A14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5625" y="2836863"/>
          <a:ext cx="6477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60440" imgH="228600" progId="Equation.DSMT4">
                  <p:embed/>
                </p:oleObj>
              </mc:Choice>
              <mc:Fallback>
                <p:oleObj name="Equation" r:id="rId3" imgW="22604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2836863"/>
                        <a:ext cx="6477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12">
            <a:extLst>
              <a:ext uri="{FF2B5EF4-FFF2-40B4-BE49-F238E27FC236}">
                <a16:creationId xmlns:a16="http://schemas.microsoft.com/office/drawing/2014/main" id="{563F129D-C9E7-4297-A459-A0DC83482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7" name="Rectangle 14">
            <a:extLst>
              <a:ext uri="{FF2B5EF4-FFF2-40B4-BE49-F238E27FC236}">
                <a16:creationId xmlns:a16="http://schemas.microsoft.com/office/drawing/2014/main" id="{73D0247F-3272-4DDA-9FB0-A5930073A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8" name="Text Box 16">
            <a:extLst>
              <a:ext uri="{FF2B5EF4-FFF2-40B4-BE49-F238E27FC236}">
                <a16:creationId xmlns:a16="http://schemas.microsoft.com/office/drawing/2014/main" id="{860011AB-67B6-4A6E-8F41-FD94F00C025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38EECB59-BAC6-4366-B013-59826044F90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35860D-4678-43A0-A10D-7216ED99C0D0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185CD8D6-C8F6-4C5E-AC60-6D2CD7218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62CB5432-8542-464B-B622-C9FC8E443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2BD0C87-EE5A-4656-B23E-81A268AFAF49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20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7829" name="Picture 2" descr="scottishflag">
            <a:extLst>
              <a:ext uri="{FF2B5EF4-FFF2-40B4-BE49-F238E27FC236}">
                <a16:creationId xmlns:a16="http://schemas.microsoft.com/office/drawing/2014/main" id="{72A0D17B-22A8-4C90-904B-2083EC78F7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4">
            <a:extLst>
              <a:ext uri="{FF2B5EF4-FFF2-40B4-BE49-F238E27FC236}">
                <a16:creationId xmlns:a16="http://schemas.microsoft.com/office/drawing/2014/main" id="{9C68F8CD-9D29-481D-9D6F-74A10688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3397250"/>
            <a:ext cx="7086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FFFF"/>
                </a:solidFill>
                <a:latin typeface="Comic Sans MS" panose="030F0702030302020204" pitchFamily="66" charset="0"/>
              </a:rPr>
              <a:t>To understand what a tangent line is</a:t>
            </a:r>
          </a:p>
          <a:p>
            <a:pPr algn="ctr" eaLnBrk="1" hangingPunct="1"/>
            <a:r>
              <a:rPr lang="en-GB" altLang="en-US" sz="3200">
                <a:solidFill>
                  <a:srgbClr val="FFFFFF"/>
                </a:solidFill>
                <a:latin typeface="Comic Sans MS" panose="030F0702030302020204" pitchFamily="66" charset="0"/>
              </a:rPr>
              <a:t>and its special property with the </a:t>
            </a:r>
          </a:p>
          <a:p>
            <a:pPr algn="ctr" eaLnBrk="1" hangingPunct="1"/>
            <a:r>
              <a:rPr lang="en-GB" altLang="en-US" sz="3200">
                <a:solidFill>
                  <a:srgbClr val="FFFFFF"/>
                </a:solidFill>
                <a:latin typeface="Comic Sans MS" panose="030F0702030302020204" pitchFamily="66" charset="0"/>
              </a:rPr>
              <a:t>radius at the point of contact. </a:t>
            </a:r>
          </a:p>
        </p:txBody>
      </p:sp>
      <p:sp>
        <p:nvSpPr>
          <p:cNvPr id="77831" name="Rectangle 5">
            <a:extLst>
              <a:ext uri="{FF2B5EF4-FFF2-40B4-BE49-F238E27FC236}">
                <a16:creationId xmlns:a16="http://schemas.microsoft.com/office/drawing/2014/main" id="{08D2C691-A595-43E3-9421-5336646AE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2551113"/>
            <a:ext cx="4387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3200" u="sng">
                <a:solidFill>
                  <a:srgbClr val="FFFF00"/>
                </a:solidFill>
                <a:latin typeface="Comic Sans MS" panose="030F0702030302020204" pitchFamily="66" charset="0"/>
              </a:rPr>
              <a:t>Aim of Today’s Lesson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1CAD9D5A-E9CE-4DCC-9B7D-A8D92DEC0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65801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Tangent line</a:t>
            </a:r>
          </a:p>
        </p:txBody>
      </p:sp>
      <p:sp>
        <p:nvSpPr>
          <p:cNvPr id="77833" name="Text Box 7">
            <a:extLst>
              <a:ext uri="{FF2B5EF4-FFF2-40B4-BE49-F238E27FC236}">
                <a16:creationId xmlns:a16="http://schemas.microsoft.com/office/drawing/2014/main" id="{3467E0CF-2F2C-4648-A54C-FE6FBD6A963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E964FA87-7EA0-4978-892A-FE06086A8D5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CCFE84-6A69-4197-9995-8F5C0532710A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3855FECD-CE31-497C-BD94-E36A452F1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E5D7E077-5A91-4EB4-AEEA-D294A0D13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290DD28-110F-4FD3-AC95-9A1BFB46B305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21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8853" name="Picture 2" descr="scottishflag">
            <a:extLst>
              <a:ext uri="{FF2B5EF4-FFF2-40B4-BE49-F238E27FC236}">
                <a16:creationId xmlns:a16="http://schemas.microsoft.com/office/drawing/2014/main" id="{272FA112-85B1-487C-8BA5-4DE61B85A8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4">
            <a:extLst>
              <a:ext uri="{FF2B5EF4-FFF2-40B4-BE49-F238E27FC236}">
                <a16:creationId xmlns:a16="http://schemas.microsoft.com/office/drawing/2014/main" id="{75AEC3E6-FA96-4418-BD4F-453FFBD2B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65801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Tangent line</a:t>
            </a: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3ADED1E1-D3D9-4661-B024-FB6E34CFF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2073275"/>
            <a:ext cx="4975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</a:t>
            </a: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tangent line 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 a line that </a:t>
            </a:r>
          </a:p>
          <a:p>
            <a:pPr algn="ctr">
              <a:defRPr/>
            </a:pP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touches a circle at </a:t>
            </a:r>
            <a:r>
              <a:rPr lang="en-GB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only one point.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B98F42BD-00DA-4BB1-9EE4-CB9B1EB2A35C}"/>
              </a:ext>
            </a:extLst>
          </p:cNvPr>
          <p:cNvGrpSpPr>
            <a:grpSpLocks/>
          </p:cNvGrpSpPr>
          <p:nvPr/>
        </p:nvGrpSpPr>
        <p:grpSpPr bwMode="auto">
          <a:xfrm>
            <a:off x="1101725" y="3211513"/>
            <a:ext cx="7788275" cy="2816225"/>
            <a:chOff x="694" y="2023"/>
            <a:chExt cx="4906" cy="1774"/>
          </a:xfrm>
        </p:grpSpPr>
        <p:sp>
          <p:nvSpPr>
            <p:cNvPr id="78858" name="Oval 7">
              <a:extLst>
                <a:ext uri="{FF2B5EF4-FFF2-40B4-BE49-F238E27FC236}">
                  <a16:creationId xmlns:a16="http://schemas.microsoft.com/office/drawing/2014/main" id="{F1E04D35-F431-4313-86ED-AEFCC0C59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120"/>
              <a:ext cx="1928" cy="167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8859" name="Line 8">
              <a:extLst>
                <a:ext uri="{FF2B5EF4-FFF2-40B4-BE49-F238E27FC236}">
                  <a16:creationId xmlns:a16="http://schemas.microsoft.com/office/drawing/2014/main" id="{DC6EA327-9D4C-4817-8A35-88CC5CE8C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023"/>
              <a:ext cx="2761" cy="19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0" name="Line 9">
              <a:extLst>
                <a:ext uri="{FF2B5EF4-FFF2-40B4-BE49-F238E27FC236}">
                  <a16:creationId xmlns:a16="http://schemas.microsoft.com/office/drawing/2014/main" id="{85702724-1C04-421C-8EEE-EB8E287BD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5" y="2787"/>
              <a:ext cx="2761" cy="1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1" name="Line 10">
              <a:extLst>
                <a:ext uri="{FF2B5EF4-FFF2-40B4-BE49-F238E27FC236}">
                  <a16:creationId xmlns:a16="http://schemas.microsoft.com/office/drawing/2014/main" id="{702CB2CA-2EC3-480D-9123-EE6EB5E435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4" y="2290"/>
              <a:ext cx="120" cy="134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2" name="Line 11">
              <a:extLst>
                <a:ext uri="{FF2B5EF4-FFF2-40B4-BE49-F238E27FC236}">
                  <a16:creationId xmlns:a16="http://schemas.microsoft.com/office/drawing/2014/main" id="{ABC51FCF-E37A-4E02-9BCD-D6307F925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6" y="2524"/>
              <a:ext cx="2647" cy="94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3" name="Line 12">
              <a:extLst>
                <a:ext uri="{FF2B5EF4-FFF2-40B4-BE49-F238E27FC236}">
                  <a16:creationId xmlns:a16="http://schemas.microsoft.com/office/drawing/2014/main" id="{FA1F4FB0-7FE1-453A-BBAB-C8A062D1A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5" y="2174"/>
              <a:ext cx="3126" cy="1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4" name="Line 13">
              <a:extLst>
                <a:ext uri="{FF2B5EF4-FFF2-40B4-BE49-F238E27FC236}">
                  <a16:creationId xmlns:a16="http://schemas.microsoft.com/office/drawing/2014/main" id="{030B68D9-3FBE-41BD-86B1-130EA216F9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5" y="3165"/>
              <a:ext cx="1375" cy="6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5" name="Oval 14">
              <a:extLst>
                <a:ext uri="{FF2B5EF4-FFF2-40B4-BE49-F238E27FC236}">
                  <a16:creationId xmlns:a16="http://schemas.microsoft.com/office/drawing/2014/main" id="{BEB039B8-A104-46CC-9753-29138EEA2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977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3503" name="Text Box 15">
              <a:extLst>
                <a:ext uri="{FF2B5EF4-FFF2-40B4-BE49-F238E27FC236}">
                  <a16:creationId xmlns:a16="http://schemas.microsoft.com/office/drawing/2014/main" id="{DA6A2FCA-6941-4299-8B52-0FC63A95F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" y="2269"/>
              <a:ext cx="1310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Which of the</a:t>
              </a:r>
            </a:p>
            <a:p>
              <a:pPr>
                <a:defRPr/>
              </a:pPr>
              <a:r>
                <a: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lines are </a:t>
              </a:r>
            </a:p>
            <a:p>
              <a:pPr>
                <a:defRPr/>
              </a:pPr>
              <a:r>
                <a: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tangent to </a:t>
              </a:r>
            </a:p>
            <a:p>
              <a:pPr>
                <a:defRPr/>
              </a:pPr>
              <a:r>
                <a: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the circle?</a:t>
              </a:r>
              <a:endPara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78857" name="Text Box 16">
            <a:extLst>
              <a:ext uri="{FF2B5EF4-FFF2-40B4-BE49-F238E27FC236}">
                <a16:creationId xmlns:a16="http://schemas.microsoft.com/office/drawing/2014/main" id="{ECE9610F-E359-4E2D-A1B3-EA249A91053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8">
            <a:extLst>
              <a:ext uri="{FF2B5EF4-FFF2-40B4-BE49-F238E27FC236}">
                <a16:creationId xmlns:a16="http://schemas.microsoft.com/office/drawing/2014/main" id="{FC13EB10-1FB2-45CE-AA83-DAE0F148F2A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80883B-03A1-49FD-8049-43C33F53162D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7B18B2F8-D09A-4B98-837E-62ACB69BA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0F6AF683-643F-483E-AFBE-C6B0B41EE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B8313B4-492B-41D8-ABD2-751A1FCD15B9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22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9877" name="Picture 2" descr="scottishflag">
            <a:extLst>
              <a:ext uri="{FF2B5EF4-FFF2-40B4-BE49-F238E27FC236}">
                <a16:creationId xmlns:a16="http://schemas.microsoft.com/office/drawing/2014/main" id="{229CF439-C88D-4AF0-94DD-51B6B75414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4">
            <a:extLst>
              <a:ext uri="{FF2B5EF4-FFF2-40B4-BE49-F238E27FC236}">
                <a16:creationId xmlns:a16="http://schemas.microsoft.com/office/drawing/2014/main" id="{65F2F2F4-029B-4125-89A9-E46E0A14C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65801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Tangent line</a:t>
            </a: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12043EAD-B754-43EB-9F28-6DB04C0F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2033588"/>
            <a:ext cx="7394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radius of the circle that touches the tangent 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line is called </a:t>
            </a: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point of contact radius.</a:t>
            </a:r>
            <a:endParaRPr lang="en-GB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48F87052-A99A-4496-AE29-10E45BC0E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3511550"/>
            <a:ext cx="4113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Special Property</a:t>
            </a:r>
          </a:p>
          <a:p>
            <a:pPr algn="ctr">
              <a:defRPr/>
            </a:pP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point of contact radius</a:t>
            </a:r>
          </a:p>
          <a:p>
            <a:pPr algn="ctr">
              <a:defRPr/>
            </a:pP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 always perpendicular </a:t>
            </a:r>
          </a:p>
          <a:p>
            <a:pPr algn="ctr">
              <a:defRPr/>
            </a:pP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(right-angled)</a:t>
            </a:r>
          </a:p>
          <a:p>
            <a:pPr algn="ctr">
              <a:defRPr/>
            </a:pP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the tangent line.</a:t>
            </a:r>
          </a:p>
        </p:txBody>
      </p:sp>
      <p:sp>
        <p:nvSpPr>
          <p:cNvPr id="46089" name="Oval 7">
            <a:extLst>
              <a:ext uri="{FF2B5EF4-FFF2-40B4-BE49-F238E27FC236}">
                <a16:creationId xmlns:a16="http://schemas.microsoft.com/office/drawing/2014/main" id="{B38E7221-129D-4071-92A2-492F89710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0" y="3449638"/>
            <a:ext cx="2336800" cy="22209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90" name="Line 8">
            <a:extLst>
              <a:ext uri="{FF2B5EF4-FFF2-40B4-BE49-F238E27FC236}">
                <a16:creationId xmlns:a16="http://schemas.microsoft.com/office/drawing/2014/main" id="{3A89E937-BEAE-4086-A0C4-E5A7561B7A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7600" y="3322638"/>
            <a:ext cx="3330575" cy="2905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91" name="Line 9">
            <a:extLst>
              <a:ext uri="{FF2B5EF4-FFF2-40B4-BE49-F238E27FC236}">
                <a16:creationId xmlns:a16="http://schemas.microsoft.com/office/drawing/2014/main" id="{CD408F02-A88C-4CF4-890C-0B7E8E068D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3563" y="3700463"/>
            <a:ext cx="69850" cy="17478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22" name="Line 10">
            <a:extLst>
              <a:ext uri="{FF2B5EF4-FFF2-40B4-BE49-F238E27FC236}">
                <a16:creationId xmlns:a16="http://schemas.microsoft.com/office/drawing/2014/main" id="{1749A9B7-9879-4272-8CEE-E302D4CC92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56400" y="3460750"/>
            <a:ext cx="92075" cy="1095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23" name="Line 11">
            <a:extLst>
              <a:ext uri="{FF2B5EF4-FFF2-40B4-BE49-F238E27FC236}">
                <a16:creationId xmlns:a16="http://schemas.microsoft.com/office/drawing/2014/main" id="{16FAC1EE-7867-4DDC-826C-9B3589CD79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76900" y="4562475"/>
            <a:ext cx="1152525" cy="15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94" name="Oval 12">
            <a:extLst>
              <a:ext uri="{FF2B5EF4-FFF2-40B4-BE49-F238E27FC236}">
                <a16:creationId xmlns:a16="http://schemas.microsoft.com/office/drawing/2014/main" id="{4F4074E2-E57B-4E4D-B9FE-D103F4AD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4532313"/>
            <a:ext cx="68262" cy="730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95" name="Oval 13">
            <a:extLst>
              <a:ext uri="{FF2B5EF4-FFF2-40B4-BE49-F238E27FC236}">
                <a16:creationId xmlns:a16="http://schemas.microsoft.com/office/drawing/2014/main" id="{84803C63-75A0-4948-B903-B96B0000C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5" y="3419475"/>
            <a:ext cx="68263" cy="746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26" name="Rectangle 14">
            <a:extLst>
              <a:ext uri="{FF2B5EF4-FFF2-40B4-BE49-F238E27FC236}">
                <a16:creationId xmlns:a16="http://schemas.microsoft.com/office/drawing/2014/main" id="{C586D64F-50CD-4669-B796-3BEA3A576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4414838"/>
            <a:ext cx="109538" cy="11906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27" name="Rectangle 15">
            <a:extLst>
              <a:ext uri="{FF2B5EF4-FFF2-40B4-BE49-F238E27FC236}">
                <a16:creationId xmlns:a16="http://schemas.microsoft.com/office/drawing/2014/main" id="{A050BA74-7491-4A62-9CCF-0418F7644EA9}"/>
              </a:ext>
            </a:extLst>
          </p:cNvPr>
          <p:cNvSpPr>
            <a:spLocks noChangeArrowheads="1"/>
          </p:cNvSpPr>
          <p:nvPr/>
        </p:nvSpPr>
        <p:spPr bwMode="auto">
          <a:xfrm rot="-399930">
            <a:off x="6783388" y="3475038"/>
            <a:ext cx="100012" cy="1047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98" name="Oval 16">
            <a:extLst>
              <a:ext uri="{FF2B5EF4-FFF2-40B4-BE49-F238E27FC236}">
                <a16:creationId xmlns:a16="http://schemas.microsoft.com/office/drawing/2014/main" id="{DACD96B2-B645-400B-8185-40E176894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5" y="4522788"/>
            <a:ext cx="98425" cy="95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1" name="Text Box 17">
            <a:extLst>
              <a:ext uri="{FF2B5EF4-FFF2-40B4-BE49-F238E27FC236}">
                <a16:creationId xmlns:a16="http://schemas.microsoft.com/office/drawing/2014/main" id="{CD93A941-4211-4666-BF5F-BC52C488707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21" name="Rounded Rectangle 20">
            <a:hlinkClick r:id="rId3"/>
            <a:extLst>
              <a:ext uri="{FF2B5EF4-FFF2-40B4-BE49-F238E27FC236}">
                <a16:creationId xmlns:a16="http://schemas.microsoft.com/office/drawing/2014/main" id="{45D6F81A-1089-4382-894A-832A4DF0D7B0}"/>
              </a:ext>
            </a:extLst>
          </p:cNvPr>
          <p:cNvSpPr/>
          <p:nvPr/>
        </p:nvSpPr>
        <p:spPr>
          <a:xfrm>
            <a:off x="2428875" y="2894013"/>
            <a:ext cx="1570038" cy="585787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526" grpId="0" animBg="1"/>
      <p:bldP spid="645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so7FDE6">
            <a:extLst>
              <a:ext uri="{FF2B5EF4-FFF2-40B4-BE49-F238E27FC236}">
                <a16:creationId xmlns:a16="http://schemas.microsoft.com/office/drawing/2014/main" id="{141B8A19-FB8E-4EE8-96A2-20EDBC1CC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7864" r="35017" b="47060"/>
          <a:stretch>
            <a:fillRect/>
          </a:stretch>
        </p:blipFill>
        <p:spPr bwMode="auto">
          <a:xfrm>
            <a:off x="357188" y="0"/>
            <a:ext cx="5981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>
            <a:extLst>
              <a:ext uri="{FF2B5EF4-FFF2-40B4-BE49-F238E27FC236}">
                <a16:creationId xmlns:a16="http://schemas.microsoft.com/office/drawing/2014/main" id="{A2E46A07-59A0-4BC1-B219-621072AF6749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214313"/>
            <a:ext cx="6929438" cy="6643687"/>
            <a:chOff x="720" y="1439"/>
            <a:chExt cx="8660" cy="7700"/>
          </a:xfrm>
        </p:grpSpPr>
        <p:pic>
          <p:nvPicPr>
            <p:cNvPr id="81923" name="Picture 3">
              <a:extLst>
                <a:ext uri="{FF2B5EF4-FFF2-40B4-BE49-F238E27FC236}">
                  <a16:creationId xmlns:a16="http://schemas.microsoft.com/office/drawing/2014/main" id="{FC3AA926-0647-4147-A492-1A5BA41FA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531"/>
              <a:ext cx="880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24" name="Picture 4">
              <a:extLst>
                <a:ext uri="{FF2B5EF4-FFF2-40B4-BE49-F238E27FC236}">
                  <a16:creationId xmlns:a16="http://schemas.microsoft.com/office/drawing/2014/main" id="{C895519F-2D95-4F98-9209-53D2752F5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>
              <a:fillRect/>
            </a:stretch>
          </p:blipFill>
          <p:spPr bwMode="auto">
            <a:xfrm>
              <a:off x="1780" y="1439"/>
              <a:ext cx="7600" cy="4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25" name="Picture 5">
              <a:extLst>
                <a:ext uri="{FF2B5EF4-FFF2-40B4-BE49-F238E27FC236}">
                  <a16:creationId xmlns:a16="http://schemas.microsoft.com/office/drawing/2014/main" id="{AB836E98-84CE-4543-842D-16EA0EAD76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6059"/>
              <a:ext cx="7780" cy="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9" name="Text Box 19">
            <a:extLst>
              <a:ext uri="{FF2B5EF4-FFF2-40B4-BE49-F238E27FC236}">
                <a16:creationId xmlns:a16="http://schemas.microsoft.com/office/drawing/2014/main" id="{A712269E-95B2-4C42-B468-E7BD635D8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3173413"/>
            <a:ext cx="4889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Right-angled at A since</a:t>
            </a:r>
          </a:p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AC is the radius at the point</a:t>
            </a:r>
          </a:p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of contact with the Tangent.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7ADD8B6D-0C9D-4657-AEA7-C14201C0BCC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8555C3-7684-4DB6-BE5B-4A510749E7E5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7DEB7ED0-0537-44BD-9F38-CBA40C4FF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F6668A0D-0B3B-4FB3-9472-D301A9F90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7980AE9-3321-4DD1-9864-C6A4A72B4E6C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25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31" name="Picture 2" descr="scottishflag">
            <a:extLst>
              <a:ext uri="{FF2B5EF4-FFF2-40B4-BE49-F238E27FC236}">
                <a16:creationId xmlns:a16="http://schemas.microsoft.com/office/drawing/2014/main" id="{97D876DD-AE4A-4614-ABF7-D3DB0B44E3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4">
            <a:extLst>
              <a:ext uri="{FF2B5EF4-FFF2-40B4-BE49-F238E27FC236}">
                <a16:creationId xmlns:a16="http://schemas.microsoft.com/office/drawing/2014/main" id="{9E13BA8C-0534-4DDA-AA7C-9AA209A28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74650"/>
            <a:ext cx="65801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Tangent line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390EEC73-15C8-4631-9F6D-22E3DAC0E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2033588"/>
            <a:ext cx="7302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Q.	Find the length of the tangent line between</a:t>
            </a:r>
          </a:p>
          <a:p>
            <a:pPr marL="342900" indent="-342900"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 	A and B.</a:t>
            </a:r>
            <a:endParaRPr lang="en-GB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34" name="Oval 6">
            <a:extLst>
              <a:ext uri="{FF2B5EF4-FFF2-40B4-BE49-F238E27FC236}">
                <a16:creationId xmlns:a16="http://schemas.microsoft.com/office/drawing/2014/main" id="{82370608-337E-4BA9-86D4-1663DA260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3449638"/>
            <a:ext cx="2336800" cy="22209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35" name="Text Box 8">
            <a:extLst>
              <a:ext uri="{FF2B5EF4-FFF2-40B4-BE49-F238E27FC236}">
                <a16:creationId xmlns:a16="http://schemas.microsoft.com/office/drawing/2014/main" id="{FC682DA6-B273-4407-BCAD-3D1996C45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4386263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136" name="Line 9">
            <a:extLst>
              <a:ext uri="{FF2B5EF4-FFF2-40B4-BE49-F238E27FC236}">
                <a16:creationId xmlns:a16="http://schemas.microsoft.com/office/drawing/2014/main" id="{4A10EA38-8B82-4438-9627-2A76E5E90C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21475" y="3408363"/>
            <a:ext cx="1133475" cy="11239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Text Box 10">
            <a:extLst>
              <a:ext uri="{FF2B5EF4-FFF2-40B4-BE49-F238E27FC236}">
                <a16:creationId xmlns:a16="http://schemas.microsoft.com/office/drawing/2014/main" id="{B186AAE4-B130-447B-ADC2-C03966A70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050" y="3101975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138" name="Line 11">
            <a:extLst>
              <a:ext uri="{FF2B5EF4-FFF2-40B4-BE49-F238E27FC236}">
                <a16:creationId xmlns:a16="http://schemas.microsoft.com/office/drawing/2014/main" id="{E8706961-ED9A-48B4-8661-2DC8103D6D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0513" y="3182938"/>
            <a:ext cx="88900" cy="2265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Oval 12">
            <a:extLst>
              <a:ext uri="{FF2B5EF4-FFF2-40B4-BE49-F238E27FC236}">
                <a16:creationId xmlns:a16="http://schemas.microsoft.com/office/drawing/2014/main" id="{BCB30BF5-2A15-44EE-9B04-EB4DF18A7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025" y="4522788"/>
            <a:ext cx="98425" cy="95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40" name="Text Box 13">
            <a:extLst>
              <a:ext uri="{FF2B5EF4-FFF2-40B4-BE49-F238E27FC236}">
                <a16:creationId xmlns:a16="http://schemas.microsoft.com/office/drawing/2014/main" id="{973F1DFA-5345-4F06-809C-162CB9DD9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4611688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141" name="Text Box 14">
            <a:extLst>
              <a:ext uri="{FF2B5EF4-FFF2-40B4-BE49-F238E27FC236}">
                <a16:creationId xmlns:a16="http://schemas.microsoft.com/office/drawing/2014/main" id="{3258E441-B8C3-40AD-A06C-0E5404F7B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3568700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5142" name="Text Box 15">
            <a:extLst>
              <a:ext uri="{FF2B5EF4-FFF2-40B4-BE49-F238E27FC236}">
                <a16:creationId xmlns:a16="http://schemas.microsoft.com/office/drawing/2014/main" id="{EFDFC9F9-E435-44C9-9D62-678A2CB6E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813" y="43307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143" name="Oval 16">
            <a:extLst>
              <a:ext uri="{FF2B5EF4-FFF2-40B4-BE49-F238E27FC236}">
                <a16:creationId xmlns:a16="http://schemas.microsoft.com/office/drawing/2014/main" id="{E77C7724-2D4C-4858-BDBB-CC6C3DED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4532313"/>
            <a:ext cx="68262" cy="730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44" name="Text Box 18">
            <a:extLst>
              <a:ext uri="{FF2B5EF4-FFF2-40B4-BE49-F238E27FC236}">
                <a16:creationId xmlns:a16="http://schemas.microsoft.com/office/drawing/2014/main" id="{D67B6DD8-4960-4097-9967-683561EBF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2787650"/>
            <a:ext cx="1217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u="sng">
                <a:solidFill>
                  <a:srgbClr val="FFFF00"/>
                </a:solidFill>
                <a:latin typeface="Comic Sans MS" panose="030F0702030302020204" pitchFamily="66" charset="0"/>
              </a:rPr>
              <a:t>Solution</a:t>
            </a:r>
          </a:p>
        </p:txBody>
      </p:sp>
      <p:sp>
        <p:nvSpPr>
          <p:cNvPr id="65556" name="Rectangle 20">
            <a:extLst>
              <a:ext uri="{FF2B5EF4-FFF2-40B4-BE49-F238E27FC236}">
                <a16:creationId xmlns:a16="http://schemas.microsoft.com/office/drawing/2014/main" id="{85F8990D-6BCE-4EF2-83F9-562DF89FD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0" y="4403725"/>
            <a:ext cx="138113" cy="14763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557" name="Text Box 21">
            <a:extLst>
              <a:ext uri="{FF2B5EF4-FFF2-40B4-BE49-F238E27FC236}">
                <a16:creationId xmlns:a16="http://schemas.microsoft.com/office/drawing/2014/main" id="{A9955F27-E7E2-4A91-A080-6C99F388B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4270375"/>
            <a:ext cx="3609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By Pythagoras Theorem we have</a:t>
            </a:r>
          </a:p>
        </p:txBody>
      </p:sp>
      <p:graphicFrame>
        <p:nvGraphicFramePr>
          <p:cNvPr id="65558" name="Object 22">
            <a:extLst>
              <a:ext uri="{FF2B5EF4-FFF2-40B4-BE49-F238E27FC236}">
                <a16:creationId xmlns:a16="http://schemas.microsoft.com/office/drawing/2014/main" id="{9D274177-0DA5-4BD3-82B9-0849B6A4B4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7925" y="4686300"/>
          <a:ext cx="156368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215640" progId="Equation.DSMT4">
                  <p:embed/>
                </p:oleObj>
              </mc:Choice>
              <mc:Fallback>
                <p:oleObj name="Equation" r:id="rId3" imgW="838080" imgH="2156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4686300"/>
                        <a:ext cx="156368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7" name="Text Box 23">
            <a:extLst>
              <a:ext uri="{FF2B5EF4-FFF2-40B4-BE49-F238E27FC236}">
                <a16:creationId xmlns:a16="http://schemas.microsoft.com/office/drawing/2014/main" id="{958F1685-6A82-4086-8A53-76341FCD594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5148" name="Line 7">
            <a:extLst>
              <a:ext uri="{FF2B5EF4-FFF2-40B4-BE49-F238E27FC236}">
                <a16:creationId xmlns:a16="http://schemas.microsoft.com/office/drawing/2014/main" id="{F170713C-39DF-480B-A922-5BD49F7926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73850" y="4562475"/>
            <a:ext cx="1152525" cy="15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6" name="Object 26">
            <a:extLst>
              <a:ext uri="{FF2B5EF4-FFF2-40B4-BE49-F238E27FC236}">
                <a16:creationId xmlns:a16="http://schemas.microsoft.com/office/drawing/2014/main" id="{ACAE6CDC-2BC4-4C9E-8EBC-C0ECA2F4B0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7625" y="5032375"/>
          <a:ext cx="14478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215640" progId="Equation.DSMT4">
                  <p:embed/>
                </p:oleObj>
              </mc:Choice>
              <mc:Fallback>
                <p:oleObj name="Equation" r:id="rId5" imgW="888840" imgH="2156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5032375"/>
                        <a:ext cx="14478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7">
            <a:extLst>
              <a:ext uri="{FF2B5EF4-FFF2-40B4-BE49-F238E27FC236}">
                <a16:creationId xmlns:a16="http://schemas.microsoft.com/office/drawing/2014/main" id="{50893339-1F2B-4A5E-A302-A6C2F573C9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3563" y="5414963"/>
          <a:ext cx="13874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215640" progId="Equation.DSMT4">
                  <p:embed/>
                </p:oleObj>
              </mc:Choice>
              <mc:Fallback>
                <p:oleObj name="Equation" r:id="rId7" imgW="888840" imgH="2156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5414963"/>
                        <a:ext cx="13874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8">
            <a:extLst>
              <a:ext uri="{FF2B5EF4-FFF2-40B4-BE49-F238E27FC236}">
                <a16:creationId xmlns:a16="http://schemas.microsoft.com/office/drawing/2014/main" id="{5B9648AF-15BC-4160-B0E9-4A9ADBAC16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75000" y="5783263"/>
          <a:ext cx="168275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07880" imgH="215640" progId="Equation.DSMT4">
                  <p:embed/>
                </p:oleObj>
              </mc:Choice>
              <mc:Fallback>
                <p:oleObj name="Equation" r:id="rId9" imgW="1307880" imgH="2156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5783263"/>
                        <a:ext cx="1682750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C74D0FF-1454-4DB4-B78B-A9723BD2B8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9688" y="5735638"/>
          <a:ext cx="11096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63280" imgH="253800" progId="Equation.DSMT4">
                  <p:embed/>
                </p:oleObj>
              </mc:Choice>
              <mc:Fallback>
                <p:oleObj name="Equation" r:id="rId11" imgW="863280" imgH="253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5735638"/>
                        <a:ext cx="110966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/>
      <p:bldP spid="65556" grpId="0" animBg="1"/>
      <p:bldP spid="655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so8FD64">
            <a:extLst>
              <a:ext uri="{FF2B5EF4-FFF2-40B4-BE49-F238E27FC236}">
                <a16:creationId xmlns:a16="http://schemas.microsoft.com/office/drawing/2014/main" id="{8C17D7E2-17F1-4021-BC47-9BACE96B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8968" r="24051" b="50896"/>
          <a:stretch>
            <a:fillRect/>
          </a:stretch>
        </p:blipFill>
        <p:spPr bwMode="auto">
          <a:xfrm>
            <a:off x="285750" y="0"/>
            <a:ext cx="76200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3BDF99C-D35B-471C-B988-BD876BF71E2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6379D6-1EFD-483A-88CC-763A766D9FE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7C6422E-529F-4714-95D7-39134BFA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83972" name="Text Box 2">
            <a:extLst>
              <a:ext uri="{FF2B5EF4-FFF2-40B4-BE49-F238E27FC236}">
                <a16:creationId xmlns:a16="http://schemas.microsoft.com/office/drawing/2014/main" id="{2C93C082-7CC5-4FBE-878F-BAEA2D99B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en-US" sz="4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N4+ TJ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Ex18.3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Ch18.3 (page 143)</a:t>
            </a:r>
          </a:p>
        </p:txBody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80B91747-8005-4FD8-BA9C-F6B4478CA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800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83974" name="Picture 4" descr="ag00463_">
            <a:extLst>
              <a:ext uri="{FF2B5EF4-FFF2-40B4-BE49-F238E27FC236}">
                <a16:creationId xmlns:a16="http://schemas.microsoft.com/office/drawing/2014/main" id="{1DCF1715-8C3A-4DED-ADC4-AB8FC9A978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6" descr="scottishflag">
            <a:extLst>
              <a:ext uri="{FF2B5EF4-FFF2-40B4-BE49-F238E27FC236}">
                <a16:creationId xmlns:a16="http://schemas.microsoft.com/office/drawing/2014/main" id="{AE7ACFDD-E7B3-4D7E-B473-19688BAD4C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7" descr="Office Objects 0572">
            <a:extLst>
              <a:ext uri="{FF2B5EF4-FFF2-40B4-BE49-F238E27FC236}">
                <a16:creationId xmlns:a16="http://schemas.microsoft.com/office/drawing/2014/main" id="{9CA882BF-9FC3-4FD5-B747-82F84F45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7" name="Text Box 8">
            <a:extLst>
              <a:ext uri="{FF2B5EF4-FFF2-40B4-BE49-F238E27FC236}">
                <a16:creationId xmlns:a16="http://schemas.microsoft.com/office/drawing/2014/main" id="{45843EE4-0996-4F64-AC6C-4DF3DFAA856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0CEB4C61-7B76-4E83-8CFE-144EF50E4A86}"/>
              </a:ext>
            </a:extLst>
          </p:cNvPr>
          <p:cNvSpPr txBox="1">
            <a:spLocks noChangeArrowheads="1"/>
          </p:cNvSpPr>
          <p:nvPr/>
        </p:nvSpPr>
        <p:spPr>
          <a:xfrm>
            <a:off x="2022475" y="571500"/>
            <a:ext cx="5180013" cy="7429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Tangent Line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0662BBBD-4B16-4B05-98C8-2215B711339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1A59E6-FB76-49FE-B1F6-3CAB36B204D6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739FE03F-F0AE-4906-B9AB-F8929520D5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A7BD16AB-73B5-4200-95AD-5D5711CDB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3530026-02CC-41E1-8A8D-17C95411DB0D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28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2833CFE0-4302-4CBD-92A4-94965BA8F6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580188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/>
              <a:t>Starter Questions</a:t>
            </a:r>
          </a:p>
        </p:txBody>
      </p:sp>
      <p:pic>
        <p:nvPicPr>
          <p:cNvPr id="6151" name="Picture 3" descr="scottishflag">
            <a:extLst>
              <a:ext uri="{FF2B5EF4-FFF2-40B4-BE49-F238E27FC236}">
                <a16:creationId xmlns:a16="http://schemas.microsoft.com/office/drawing/2014/main" id="{17591E46-725D-4922-92F8-142220AB92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6">
            <a:extLst>
              <a:ext uri="{FF2B5EF4-FFF2-40B4-BE49-F238E27FC236}">
                <a16:creationId xmlns:a16="http://schemas.microsoft.com/office/drawing/2014/main" id="{F599DB9D-D0E6-4C4F-AB03-DBD7DCB9C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2286000"/>
            <a:ext cx="283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Q1.  True or false</a:t>
            </a:r>
          </a:p>
        </p:txBody>
      </p:sp>
      <p:sp>
        <p:nvSpPr>
          <p:cNvPr id="6153" name="Text Box 8">
            <a:extLst>
              <a:ext uri="{FF2B5EF4-FFF2-40B4-BE49-F238E27FC236}">
                <a16:creationId xmlns:a16="http://schemas.microsoft.com/office/drawing/2014/main" id="{60B6D4CA-BF0D-49CB-9398-C42BD7839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3975100"/>
            <a:ext cx="4395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Q2.  Expand out (x + 3)(x – 2)</a:t>
            </a: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7F765CA8-DDE7-42BB-86E3-BCBF0F5F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46" name="Object 11">
            <a:extLst>
              <a:ext uri="{FF2B5EF4-FFF2-40B4-BE49-F238E27FC236}">
                <a16:creationId xmlns:a16="http://schemas.microsoft.com/office/drawing/2014/main" id="{8ABC849B-B83D-4819-8B15-22BCA012EE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4950" y="2720975"/>
          <a:ext cx="38195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440" imgH="228600" progId="Equation.DSMT4">
                  <p:embed/>
                </p:oleObj>
              </mc:Choice>
              <mc:Fallback>
                <p:oleObj name="Equation" r:id="rId3" imgW="13334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720975"/>
                        <a:ext cx="3819525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2">
            <a:extLst>
              <a:ext uri="{FF2B5EF4-FFF2-40B4-BE49-F238E27FC236}">
                <a16:creationId xmlns:a16="http://schemas.microsoft.com/office/drawing/2014/main" id="{C634BFB5-4F9D-4220-8992-557A53779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6" name="Rectangle 14">
            <a:extLst>
              <a:ext uri="{FF2B5EF4-FFF2-40B4-BE49-F238E27FC236}">
                <a16:creationId xmlns:a16="http://schemas.microsoft.com/office/drawing/2014/main" id="{1F03399F-E905-4C46-A63E-F546197B4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7" name="Text Box 16">
            <a:extLst>
              <a:ext uri="{FF2B5EF4-FFF2-40B4-BE49-F238E27FC236}">
                <a16:creationId xmlns:a16="http://schemas.microsoft.com/office/drawing/2014/main" id="{7915495E-EA94-4082-BF8D-134EF5D2BE5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3179641C-0AA8-4EF3-9951-4DE54613751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081088" y="490538"/>
            <a:ext cx="7086600" cy="8048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/>
              <a:t>Tangent Kite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F16D4562-4724-4655-85E7-9DBAB300CD1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BCC159-4151-4396-BA7D-013320C4279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9204AF47-97EA-4A99-A4B5-2FBD2FF6D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pic>
        <p:nvPicPr>
          <p:cNvPr id="84997" name="Picture 3" descr="scottishflag">
            <a:extLst>
              <a:ext uri="{FF2B5EF4-FFF2-40B4-BE49-F238E27FC236}">
                <a16:creationId xmlns:a16="http://schemas.microsoft.com/office/drawing/2014/main" id="{C26D5E95-C2A2-4310-A43F-EDE80307F5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4">
            <a:extLst>
              <a:ext uri="{FF2B5EF4-FFF2-40B4-BE49-F238E27FC236}">
                <a16:creationId xmlns:a16="http://schemas.microsoft.com/office/drawing/2014/main" id="{2AAC5AB7-7FD6-4CF6-8409-8036C97054F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84999" name="Picture 5" descr="Office Objects 0572">
            <a:extLst>
              <a:ext uri="{FF2B5EF4-FFF2-40B4-BE49-F238E27FC236}">
                <a16:creationId xmlns:a16="http://schemas.microsoft.com/office/drawing/2014/main" id="{59B118E5-1CCD-4491-BE71-9D8504ED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>
            <a:extLst>
              <a:ext uri="{FF2B5EF4-FFF2-40B4-BE49-F238E27FC236}">
                <a16:creationId xmlns:a16="http://schemas.microsoft.com/office/drawing/2014/main" id="{45F9FAD8-6951-4F85-A4E2-D020AC510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Learning Intention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AF49210E-EA16-4AD5-B1B6-26A51C374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Success Criteria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9F33F3BB-A3E6-4D6F-A889-671CC17BD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Know the properties of tangent kites.</a:t>
            </a:r>
            <a:endParaRPr lang="en-GB" sz="3600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85003" name="Line 9">
            <a:extLst>
              <a:ext uri="{FF2B5EF4-FFF2-40B4-BE49-F238E27FC236}">
                <a16:creationId xmlns:a16="http://schemas.microsoft.com/office/drawing/2014/main" id="{5E40BC11-C3F6-4C4A-936A-E09A1F48E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75637ADF-25AA-4B4B-9707-8E0599E13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401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FF00"/>
                </a:solidFill>
                <a:latin typeface="Comic Sans MS" panose="030F0702030302020204" pitchFamily="66" charset="0"/>
              </a:rPr>
              <a:t>We are learning properties of a tangent kite.</a:t>
            </a:r>
            <a:endParaRPr lang="en-GB" altLang="en-US" sz="32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32C613A9-3ADB-4A86-8F56-D40B1F681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3894138"/>
            <a:ext cx="3641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Be able to calculate lengths and angles related to a tangent kite.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4" grpId="0"/>
      <p:bldP spid="368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E2BD7052-D44A-4F48-A514-1DC10F69255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1F2A01-0C0A-4872-8F47-2F750BAE8A8E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439D5315-4E3E-4C18-B9F9-87C4CF793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8C93BAF1-C6B7-41DF-A503-EDE5FB1CB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E1A978E-B8D6-4AB2-B639-A867395359E0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3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3493" name="Picture 3" descr="scottishflag">
            <a:extLst>
              <a:ext uri="{FF2B5EF4-FFF2-40B4-BE49-F238E27FC236}">
                <a16:creationId xmlns:a16="http://schemas.microsoft.com/office/drawing/2014/main" id="{7D622F10-87D3-413E-81A8-14EDFFED4B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4">
            <a:extLst>
              <a:ext uri="{FF2B5EF4-FFF2-40B4-BE49-F238E27FC236}">
                <a16:creationId xmlns:a16="http://schemas.microsoft.com/office/drawing/2014/main" id="{B4EE04E7-7814-473A-B3C4-44440B86554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6C3EDD96-B45C-4B18-9726-F32DF50D3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397250"/>
            <a:ext cx="5911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FFFF"/>
                </a:solidFill>
                <a:latin typeface="Comic Sans MS" panose="030F0702030302020204" pitchFamily="66" charset="0"/>
              </a:rPr>
              <a:t>To identify isosceles triangles</a:t>
            </a:r>
          </a:p>
          <a:p>
            <a:pPr algn="ctr" eaLnBrk="1" hangingPunct="1"/>
            <a:r>
              <a:rPr lang="en-GB" altLang="en-US" sz="3200">
                <a:solidFill>
                  <a:srgbClr val="FFFFFF"/>
                </a:solidFill>
                <a:latin typeface="Comic Sans MS" panose="030F0702030302020204" pitchFamily="66" charset="0"/>
              </a:rPr>
              <a:t>within a circle. </a:t>
            </a:r>
          </a:p>
        </p:txBody>
      </p:sp>
      <p:sp>
        <p:nvSpPr>
          <p:cNvPr id="63496" name="Rectangle 7">
            <a:extLst>
              <a:ext uri="{FF2B5EF4-FFF2-40B4-BE49-F238E27FC236}">
                <a16:creationId xmlns:a16="http://schemas.microsoft.com/office/drawing/2014/main" id="{384969B4-B561-469C-B7BF-C2F09D367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2551113"/>
            <a:ext cx="4387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3200" u="sng">
                <a:solidFill>
                  <a:srgbClr val="FFFF00"/>
                </a:solidFill>
                <a:latin typeface="Comic Sans MS" panose="030F0702030302020204" pitchFamily="66" charset="0"/>
              </a:rPr>
              <a:t>Aim of Today’s Lesson</a:t>
            </a:r>
          </a:p>
        </p:txBody>
      </p:sp>
      <p:sp>
        <p:nvSpPr>
          <p:cNvPr id="47113" name="Rectangle 9">
            <a:extLst>
              <a:ext uri="{FF2B5EF4-FFF2-40B4-BE49-F238E27FC236}">
                <a16:creationId xmlns:a16="http://schemas.microsoft.com/office/drawing/2014/main" id="{94ECBC86-2DEE-4C8A-B3CD-D70D207DE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53228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Isosceles triangles </a:t>
            </a:r>
            <a:b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Circles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3">
            <a:extLst>
              <a:ext uri="{FF2B5EF4-FFF2-40B4-BE49-F238E27FC236}">
                <a16:creationId xmlns:a16="http://schemas.microsoft.com/office/drawing/2014/main" id="{AE6733B7-1B6D-49B4-A999-6CC95D07B8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D7EDB59-314D-484E-A3C6-8066C22930A3}" type="datetime5">
              <a:rPr lang="en-GB" altLang="en-US" sz="1400" smtClean="0">
                <a:solidFill>
                  <a:srgbClr val="000000"/>
                </a:solidFill>
                <a:latin typeface="Comic Sans MS" panose="030F0702030302020204" pitchFamily="66" charset="0"/>
              </a:rPr>
              <a:pPr eaLnBrk="1" hangingPunct="1"/>
              <a:t>11-Jul-26</a:t>
            </a:fld>
            <a:endParaRPr lang="en-GB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19" name="Footer Placeholder 4">
            <a:extLst>
              <a:ext uri="{FF2B5EF4-FFF2-40B4-BE49-F238E27FC236}">
                <a16:creationId xmlns:a16="http://schemas.microsoft.com/office/drawing/2014/main" id="{41651B79-1D71-4136-ABE5-8D5A8689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Compiled by Mr. Lafferty Maths Dept.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D8C598-5D27-48E6-BAF0-70A622A2A645}"/>
              </a:ext>
            </a:extLst>
          </p:cNvPr>
          <p:cNvSpPr/>
          <p:nvPr/>
        </p:nvSpPr>
        <p:spPr>
          <a:xfrm rot="1194167">
            <a:off x="2798763" y="1501775"/>
            <a:ext cx="1801812" cy="180022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11FC5F-1273-4FDD-9F46-D72317237FDD}"/>
              </a:ext>
            </a:extLst>
          </p:cNvPr>
          <p:cNvCxnSpPr>
            <a:stCxn id="6" idx="0"/>
          </p:cNvCxnSpPr>
          <p:nvPr/>
        </p:nvCxnSpPr>
        <p:spPr>
          <a:xfrm>
            <a:off x="4005263" y="1555750"/>
            <a:ext cx="2790825" cy="8604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4C4F01-3F76-4034-B7F0-057D5F7E2080}"/>
              </a:ext>
            </a:extLst>
          </p:cNvPr>
          <p:cNvCxnSpPr/>
          <p:nvPr/>
        </p:nvCxnSpPr>
        <p:spPr>
          <a:xfrm flipV="1">
            <a:off x="3787775" y="2416175"/>
            <a:ext cx="3008313" cy="8858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6BD2AED-09C6-4EAE-B3BE-6E5C03A7C82C}"/>
              </a:ext>
            </a:extLst>
          </p:cNvPr>
          <p:cNvSpPr/>
          <p:nvPr/>
        </p:nvSpPr>
        <p:spPr>
          <a:xfrm>
            <a:off x="3665538" y="2346325"/>
            <a:ext cx="107950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9A80C1-4C5E-4642-9EC7-BA1B03BE0437}"/>
              </a:ext>
            </a:extLst>
          </p:cNvPr>
          <p:cNvCxnSpPr/>
          <p:nvPr/>
        </p:nvCxnSpPr>
        <p:spPr>
          <a:xfrm flipH="1">
            <a:off x="3719513" y="1582738"/>
            <a:ext cx="374650" cy="80486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3E222B-6980-41DF-8786-C98804F0E3F8}"/>
              </a:ext>
            </a:extLst>
          </p:cNvPr>
          <p:cNvCxnSpPr>
            <a:stCxn id="11" idx="5"/>
            <a:endCxn id="6" idx="5"/>
          </p:cNvCxnSpPr>
          <p:nvPr/>
        </p:nvCxnSpPr>
        <p:spPr>
          <a:xfrm>
            <a:off x="3757613" y="2439988"/>
            <a:ext cx="323850" cy="77628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EEB5601-2984-4E4D-975D-E52914482D0F}"/>
              </a:ext>
            </a:extLst>
          </p:cNvPr>
          <p:cNvSpPr/>
          <p:nvPr/>
        </p:nvSpPr>
        <p:spPr>
          <a:xfrm rot="1200000">
            <a:off x="4033838" y="1609725"/>
            <a:ext cx="190500" cy="1905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73BB91-C2CA-4077-BB31-798CAC458AF7}"/>
              </a:ext>
            </a:extLst>
          </p:cNvPr>
          <p:cNvSpPr/>
          <p:nvPr/>
        </p:nvSpPr>
        <p:spPr>
          <a:xfrm rot="-1380000">
            <a:off x="4035425" y="2990850"/>
            <a:ext cx="192088" cy="1905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6028" name="TextBox 22">
            <a:extLst>
              <a:ext uri="{FF2B5EF4-FFF2-40B4-BE49-F238E27FC236}">
                <a16:creationId xmlns:a16="http://schemas.microsoft.com/office/drawing/2014/main" id="{ABBEE0EC-F0C9-4E4A-9485-AFD5E1AC4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169863"/>
            <a:ext cx="3878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4800">
                <a:latin typeface="Comic Sans MS" panose="030F0702030302020204" pitchFamily="66" charset="0"/>
              </a:rPr>
              <a:t>Tangent Kite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26DC5-B749-4A05-AD0A-CB83BF48AD1A}"/>
              </a:ext>
            </a:extLst>
          </p:cNvPr>
          <p:cNvCxnSpPr>
            <a:endCxn id="11" idx="6"/>
          </p:cNvCxnSpPr>
          <p:nvPr/>
        </p:nvCxnSpPr>
        <p:spPr>
          <a:xfrm flipH="1" flipV="1">
            <a:off x="3773488" y="2401888"/>
            <a:ext cx="303688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D1D2CC-939A-486C-839A-B17ACE940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3876675"/>
            <a:ext cx="5273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 tangent kite has two right-angles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288AC2-E450-470E-83B0-5FE03BD9F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4397375"/>
            <a:ext cx="7827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 tangent kite is made up of two congruent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3">
            <a:extLst>
              <a:ext uri="{FF2B5EF4-FFF2-40B4-BE49-F238E27FC236}">
                <a16:creationId xmlns:a16="http://schemas.microsoft.com/office/drawing/2014/main" id="{B1C2F481-5B3F-4D08-A1EE-3BFDC98D4E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50F8A8A-C93E-415F-8F37-89749E153BDD}" type="datetime5">
              <a:rPr lang="en-GB" altLang="en-US" sz="1400" smtClean="0">
                <a:solidFill>
                  <a:srgbClr val="000000"/>
                </a:solidFill>
                <a:latin typeface="Comic Sans MS" panose="030F0702030302020204" pitchFamily="66" charset="0"/>
              </a:rPr>
              <a:pPr eaLnBrk="1" hangingPunct="1"/>
              <a:t>11-Jul-26</a:t>
            </a:fld>
            <a:endParaRPr lang="en-GB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7043" name="Footer Placeholder 4">
            <a:extLst>
              <a:ext uri="{FF2B5EF4-FFF2-40B4-BE49-F238E27FC236}">
                <a16:creationId xmlns:a16="http://schemas.microsoft.com/office/drawing/2014/main" id="{832FB3F3-6A14-4330-86C1-C470797C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Compiled by Mr. Lafferty Maths Dept.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AB3182-4716-4035-B4AB-B2AFE3AEB3F3}"/>
              </a:ext>
            </a:extLst>
          </p:cNvPr>
          <p:cNvSpPr/>
          <p:nvPr/>
        </p:nvSpPr>
        <p:spPr>
          <a:xfrm rot="1194167">
            <a:off x="2798763" y="1501775"/>
            <a:ext cx="1801812" cy="180022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9D708B-DBDD-4ADF-A8AC-A3B4B8297A69}"/>
              </a:ext>
            </a:extLst>
          </p:cNvPr>
          <p:cNvCxnSpPr>
            <a:stCxn id="6" idx="0"/>
          </p:cNvCxnSpPr>
          <p:nvPr/>
        </p:nvCxnSpPr>
        <p:spPr>
          <a:xfrm>
            <a:off x="4005263" y="1555750"/>
            <a:ext cx="2790825" cy="79216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6D3078-97BF-4DAD-A37B-EB622673D8CB}"/>
              </a:ext>
            </a:extLst>
          </p:cNvPr>
          <p:cNvCxnSpPr/>
          <p:nvPr/>
        </p:nvCxnSpPr>
        <p:spPr>
          <a:xfrm flipV="1">
            <a:off x="4022725" y="2347913"/>
            <a:ext cx="2801938" cy="8890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05A5B84-D0F9-43AB-94BA-A23CBEDB8E08}"/>
              </a:ext>
            </a:extLst>
          </p:cNvPr>
          <p:cNvSpPr/>
          <p:nvPr/>
        </p:nvSpPr>
        <p:spPr>
          <a:xfrm>
            <a:off x="3638550" y="2346325"/>
            <a:ext cx="107950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4517F9-0D9A-4F0B-95DA-B7218B5A3349}"/>
              </a:ext>
            </a:extLst>
          </p:cNvPr>
          <p:cNvCxnSpPr>
            <a:stCxn id="6" idx="0"/>
            <a:endCxn id="11" idx="0"/>
          </p:cNvCxnSpPr>
          <p:nvPr/>
        </p:nvCxnSpPr>
        <p:spPr>
          <a:xfrm flipH="1">
            <a:off x="3692525" y="1555750"/>
            <a:ext cx="312738" cy="79057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F6356F-1966-42D4-8257-3C37DCFEB538}"/>
              </a:ext>
            </a:extLst>
          </p:cNvPr>
          <p:cNvCxnSpPr>
            <a:stCxn id="11" idx="4"/>
          </p:cNvCxnSpPr>
          <p:nvPr/>
        </p:nvCxnSpPr>
        <p:spPr>
          <a:xfrm>
            <a:off x="3692525" y="2455863"/>
            <a:ext cx="279400" cy="77787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50" name="TextBox 22">
            <a:extLst>
              <a:ext uri="{FF2B5EF4-FFF2-40B4-BE49-F238E27FC236}">
                <a16:creationId xmlns:a16="http://schemas.microsoft.com/office/drawing/2014/main" id="{03809D93-D578-4EAD-8BC9-8F46409BB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169863"/>
            <a:ext cx="3878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4800">
                <a:latin typeface="Comic Sans MS" panose="030F0702030302020204" pitchFamily="66" charset="0"/>
              </a:rPr>
              <a:t>Tangent Kite</a:t>
            </a:r>
          </a:p>
        </p:txBody>
      </p:sp>
      <p:sp>
        <p:nvSpPr>
          <p:cNvPr id="87051" name="TextBox 26">
            <a:extLst>
              <a:ext uri="{FF2B5EF4-FFF2-40B4-BE49-F238E27FC236}">
                <a16:creationId xmlns:a16="http://schemas.microsoft.com/office/drawing/2014/main" id="{C6F32E30-DB2E-4227-A3AA-0369970A2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4129088"/>
            <a:ext cx="5043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Find all angles in the tangent kite.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7C7ABD4-3651-4D45-8EA7-035BBA79B3BC}"/>
              </a:ext>
            </a:extLst>
          </p:cNvPr>
          <p:cNvSpPr/>
          <p:nvPr/>
        </p:nvSpPr>
        <p:spPr>
          <a:xfrm rot="13435025">
            <a:off x="5581650" y="1911350"/>
            <a:ext cx="914400" cy="914400"/>
          </a:xfrm>
          <a:prstGeom prst="arc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7053" name="TextBox 16">
            <a:extLst>
              <a:ext uri="{FF2B5EF4-FFF2-40B4-BE49-F238E27FC236}">
                <a16:creationId xmlns:a16="http://schemas.microsoft.com/office/drawing/2014/main" id="{F4A8A143-D0DE-4191-9B1B-18B1A07B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2143125"/>
            <a:ext cx="66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42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D8B8EA-A882-4D2C-AFB7-4E5B0B7C0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88" y="1654175"/>
            <a:ext cx="666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90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F8A589-6AEA-4320-B0B4-7A62C924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0" y="2789238"/>
            <a:ext cx="668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90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A98A88-D3E4-4006-86D2-B902BE9E9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2216150"/>
            <a:ext cx="804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138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87057" name="TextBox 23">
            <a:extLst>
              <a:ext uri="{FF2B5EF4-FFF2-40B4-BE49-F238E27FC236}">
                <a16:creationId xmlns:a16="http://schemas.microsoft.com/office/drawing/2014/main" id="{1B2D3AF7-AE0E-42E8-B974-A674BE999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1154113"/>
            <a:ext cx="409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7058" name="TextBox 25">
            <a:extLst>
              <a:ext uri="{FF2B5EF4-FFF2-40B4-BE49-F238E27FC236}">
                <a16:creationId xmlns:a16="http://schemas.microsoft.com/office/drawing/2014/main" id="{B885AE71-7975-4B7F-A258-CBF2C5C46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3" y="3317875"/>
            <a:ext cx="37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87059" name="TextBox 28">
            <a:extLst>
              <a:ext uri="{FF2B5EF4-FFF2-40B4-BE49-F238E27FC236}">
                <a16:creationId xmlns:a16="http://schemas.microsoft.com/office/drawing/2014/main" id="{78FCDE4F-5541-4B6C-89F6-EE3919C5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2112963"/>
            <a:ext cx="290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3">
            <a:extLst>
              <a:ext uri="{FF2B5EF4-FFF2-40B4-BE49-F238E27FC236}">
                <a16:creationId xmlns:a16="http://schemas.microsoft.com/office/drawing/2014/main" id="{5A03A9D0-32AE-4B21-940A-3BD83A5DD4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534D363-CB34-4AA4-B864-A815DA82FF39}" type="datetime5">
              <a:rPr lang="en-GB" altLang="en-US" sz="1400" smtClean="0">
                <a:solidFill>
                  <a:srgbClr val="000000"/>
                </a:solidFill>
                <a:latin typeface="Comic Sans MS" panose="030F0702030302020204" pitchFamily="66" charset="0"/>
              </a:rPr>
              <a:pPr eaLnBrk="1" hangingPunct="1"/>
              <a:t>11-Jul-26</a:t>
            </a:fld>
            <a:endParaRPr lang="en-GB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067" name="Footer Placeholder 4">
            <a:extLst>
              <a:ext uri="{FF2B5EF4-FFF2-40B4-BE49-F238E27FC236}">
                <a16:creationId xmlns:a16="http://schemas.microsoft.com/office/drawing/2014/main" id="{12038110-7916-46E1-9F99-79F68BB4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Compiled by Mr. Lafferty Maths Dept.</a:t>
            </a:r>
          </a:p>
        </p:txBody>
      </p:sp>
      <p:grpSp>
        <p:nvGrpSpPr>
          <p:cNvPr id="88068" name="Group 19">
            <a:extLst>
              <a:ext uri="{FF2B5EF4-FFF2-40B4-BE49-F238E27FC236}">
                <a16:creationId xmlns:a16="http://schemas.microsoft.com/office/drawing/2014/main" id="{713589A2-433D-4D8E-BA3A-F0BF8209377C}"/>
              </a:ext>
            </a:extLst>
          </p:cNvPr>
          <p:cNvGrpSpPr>
            <a:grpSpLocks/>
          </p:cNvGrpSpPr>
          <p:nvPr/>
        </p:nvGrpSpPr>
        <p:grpSpPr bwMode="auto">
          <a:xfrm rot="4979314">
            <a:off x="4864101" y="1181100"/>
            <a:ext cx="4019550" cy="1978025"/>
            <a:chOff x="2798712" y="1501462"/>
            <a:chExt cx="4019539" cy="19784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BF2EE80-0529-4532-900A-FC5541AACDAB}"/>
                </a:ext>
              </a:extLst>
            </p:cNvPr>
            <p:cNvSpPr/>
            <p:nvPr/>
          </p:nvSpPr>
          <p:spPr>
            <a:xfrm rot="1194167">
              <a:off x="2798040" y="1501887"/>
              <a:ext cx="1801807" cy="180059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CD28601-5798-408E-A364-D56CF7608E09}"/>
                </a:ext>
              </a:extLst>
            </p:cNvPr>
            <p:cNvCxnSpPr>
              <a:stCxn id="6" idx="0"/>
            </p:cNvCxnSpPr>
            <p:nvPr/>
          </p:nvCxnSpPr>
          <p:spPr>
            <a:xfrm rot="16620686" flipH="1">
              <a:off x="4941831" y="722185"/>
              <a:ext cx="866952" cy="287654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2598B0-FAF7-4E47-BA2D-D7CBE5E6CD5E}"/>
                </a:ext>
              </a:extLst>
            </p:cNvPr>
            <p:cNvCxnSpPr/>
            <p:nvPr/>
          </p:nvCxnSpPr>
          <p:spPr>
            <a:xfrm rot="16620686">
              <a:off x="4822830" y="1611365"/>
              <a:ext cx="879654" cy="286542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4FC6CA-4485-4142-A78B-0E32B12F4E82}"/>
                </a:ext>
              </a:extLst>
            </p:cNvPr>
            <p:cNvSpPr/>
            <p:nvPr/>
          </p:nvSpPr>
          <p:spPr>
            <a:xfrm>
              <a:off x="3633661" y="2354811"/>
              <a:ext cx="107950" cy="10956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3A21BCC-9BEA-4102-99F9-A179BEF7496E}"/>
                </a:ext>
              </a:extLst>
            </p:cNvPr>
            <p:cNvCxnSpPr>
              <a:endCxn id="11" idx="0"/>
            </p:cNvCxnSpPr>
            <p:nvPr/>
          </p:nvCxnSpPr>
          <p:spPr>
            <a:xfrm rot="16620686" flipH="1" flipV="1">
              <a:off x="3440152" y="1830524"/>
              <a:ext cx="832019" cy="23812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BBC49E2-53D5-4C01-9A3C-1604FD03C1D6}"/>
                </a:ext>
              </a:extLst>
            </p:cNvPr>
            <p:cNvCxnSpPr>
              <a:stCxn id="11" idx="4"/>
            </p:cNvCxnSpPr>
            <p:nvPr/>
          </p:nvCxnSpPr>
          <p:spPr>
            <a:xfrm rot="16620686" flipH="1">
              <a:off x="3334293" y="2775920"/>
              <a:ext cx="835195" cy="22542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069" name="TextBox 22">
            <a:extLst>
              <a:ext uri="{FF2B5EF4-FFF2-40B4-BE49-F238E27FC236}">
                <a16:creationId xmlns:a16="http://schemas.microsoft.com/office/drawing/2014/main" id="{226C53C3-5D8B-4977-93F4-1A6933349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169863"/>
            <a:ext cx="3878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4800">
                <a:latin typeface="Comic Sans MS" panose="030F0702030302020204" pitchFamily="66" charset="0"/>
              </a:rPr>
              <a:t>Tangent Kite</a:t>
            </a:r>
          </a:p>
        </p:txBody>
      </p:sp>
      <p:sp>
        <p:nvSpPr>
          <p:cNvPr id="88070" name="TextBox 26">
            <a:extLst>
              <a:ext uri="{FF2B5EF4-FFF2-40B4-BE49-F238E27FC236}">
                <a16:creationId xmlns:a16="http://schemas.microsoft.com/office/drawing/2014/main" id="{885DE95A-2632-469B-B637-DACD89FA9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1249363"/>
            <a:ext cx="414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Find the area of the circle.</a:t>
            </a:r>
          </a:p>
        </p:txBody>
      </p:sp>
      <p:sp>
        <p:nvSpPr>
          <p:cNvPr id="88071" name="TextBox 18">
            <a:extLst>
              <a:ext uri="{FF2B5EF4-FFF2-40B4-BE49-F238E27FC236}">
                <a16:creationId xmlns:a16="http://schemas.microsoft.com/office/drawing/2014/main" id="{5F5C0A79-6E5C-42B5-BA0B-484A53CA3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338" y="2486025"/>
            <a:ext cx="957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40cm</a:t>
            </a:r>
            <a:endParaRPr lang="en-GB" altLang="en-US" baseline="30000">
              <a:latin typeface="Comic Sans MS" panose="030F0702030302020204" pitchFamily="66" charset="0"/>
            </a:endParaRPr>
          </a:p>
        </p:txBody>
      </p:sp>
      <p:sp>
        <p:nvSpPr>
          <p:cNvPr id="88072" name="TextBox 20">
            <a:extLst>
              <a:ext uri="{FF2B5EF4-FFF2-40B4-BE49-F238E27FC236}">
                <a16:creationId xmlns:a16="http://schemas.microsoft.com/office/drawing/2014/main" id="{6437323E-BB65-4B07-8652-4C391E65B99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091238" y="2201863"/>
            <a:ext cx="957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50cm</a:t>
            </a:r>
            <a:endParaRPr lang="en-GB" altLang="en-US" baseline="30000">
              <a:latin typeface="Comic Sans MS" panose="030F0702030302020204" pitchFamily="66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837555-4D81-4F9E-A684-A0CF9E8488CA}"/>
              </a:ext>
            </a:extLst>
          </p:cNvPr>
          <p:cNvCxnSpPr/>
          <p:nvPr/>
        </p:nvCxnSpPr>
        <p:spPr>
          <a:xfrm flipH="1" flipV="1">
            <a:off x="6818313" y="1009650"/>
            <a:ext cx="6350" cy="31115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4" name="TextBox 32">
            <a:extLst>
              <a:ext uri="{FF2B5EF4-FFF2-40B4-BE49-F238E27FC236}">
                <a16:creationId xmlns:a16="http://schemas.microsoft.com/office/drawing/2014/main" id="{066FBF84-4574-4DC1-9893-082D4CF40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852613"/>
            <a:ext cx="400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Using Pythagoras Theorem</a:t>
            </a:r>
          </a:p>
        </p:txBody>
      </p:sp>
      <p:sp>
        <p:nvSpPr>
          <p:cNvPr id="88075" name="TextBox 33">
            <a:extLst>
              <a:ext uri="{FF2B5EF4-FFF2-40B4-BE49-F238E27FC236}">
                <a16:creationId xmlns:a16="http://schemas.microsoft.com/office/drawing/2014/main" id="{018F87E7-FA14-4607-8E4F-06BF100FF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695325"/>
            <a:ext cx="35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5F2014-E114-4C9F-BC8A-D20D9108A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38" y="2360613"/>
            <a:ext cx="210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altLang="en-US" baseline="30000">
                <a:latin typeface="Comic Sans MS" panose="030F0702030302020204" pitchFamily="66" charset="0"/>
              </a:rPr>
              <a:t>2</a:t>
            </a:r>
            <a:r>
              <a:rPr lang="en-GB" altLang="en-US">
                <a:latin typeface="Comic Sans MS" panose="030F0702030302020204" pitchFamily="66" charset="0"/>
              </a:rPr>
              <a:t> = 50</a:t>
            </a:r>
            <a:r>
              <a:rPr lang="en-GB" altLang="en-US" baseline="30000">
                <a:latin typeface="Comic Sans MS" panose="030F0702030302020204" pitchFamily="66" charset="0"/>
              </a:rPr>
              <a:t>2</a:t>
            </a:r>
            <a:r>
              <a:rPr lang="en-GB" altLang="en-US">
                <a:latin typeface="Comic Sans MS" panose="030F0702030302020204" pitchFamily="66" charset="0"/>
              </a:rPr>
              <a:t> - 40</a:t>
            </a:r>
            <a:r>
              <a:rPr lang="en-GB" altLang="en-US" baseline="300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A43F1F-1998-41F4-A01B-942B5F858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38" y="2968625"/>
            <a:ext cx="255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altLang="en-US" baseline="30000">
                <a:latin typeface="Comic Sans MS" panose="030F0702030302020204" pitchFamily="66" charset="0"/>
              </a:rPr>
              <a:t>2</a:t>
            </a:r>
            <a:r>
              <a:rPr lang="en-GB" altLang="en-US">
                <a:latin typeface="Comic Sans MS" panose="030F0702030302020204" pitchFamily="66" charset="0"/>
              </a:rPr>
              <a:t> = 2500 - 1600</a:t>
            </a:r>
            <a:endParaRPr lang="en-GB" altLang="en-US" baseline="3000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CE3758-E356-48DB-BBD4-845C90FF2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38" y="357505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altLang="en-US" baseline="30000">
                <a:latin typeface="Comic Sans MS" panose="030F0702030302020204" pitchFamily="66" charset="0"/>
              </a:rPr>
              <a:t>2</a:t>
            </a:r>
            <a:r>
              <a:rPr lang="en-GB" altLang="en-US">
                <a:latin typeface="Comic Sans MS" panose="030F0702030302020204" pitchFamily="66" charset="0"/>
              </a:rPr>
              <a:t> = 900</a:t>
            </a:r>
            <a:endParaRPr lang="en-GB" altLang="en-US" baseline="30000">
              <a:latin typeface="Comic Sans MS" panose="030F07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F4F24D-35CA-4A22-AD4C-0BC41649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38" y="4183063"/>
            <a:ext cx="144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altLang="en-US">
                <a:latin typeface="Comic Sans MS" panose="030F0702030302020204" pitchFamily="66" charset="0"/>
              </a:rPr>
              <a:t> = 30cm</a:t>
            </a:r>
            <a:endParaRPr lang="en-GB" altLang="en-US" baseline="30000">
              <a:latin typeface="Comic Sans MS" panose="030F0702030302020204" pitchFamily="66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7973A0-2ECA-4541-8ACD-D67A16B27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393065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√</a:t>
            </a:r>
            <a:endParaRPr lang="en-GB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529F48-D8D0-4B56-BF14-1EB3EE0C9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4135438"/>
            <a:ext cx="1214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 = </a:t>
            </a:r>
            <a:r>
              <a:rPr lang="el-GR" altLang="en-US">
                <a:latin typeface="Comic Sans MS" panose="030F0702030302020204" pitchFamily="66" charset="0"/>
              </a:rPr>
              <a:t>π</a:t>
            </a:r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altLang="en-US" baseline="300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E6D521-B15C-46A3-B325-FBD26747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4554538"/>
            <a:ext cx="166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 = </a:t>
            </a:r>
            <a:r>
              <a:rPr lang="el-GR" altLang="en-US">
                <a:latin typeface="Comic Sans MS" panose="030F0702030302020204" pitchFamily="66" charset="0"/>
              </a:rPr>
              <a:t>π</a:t>
            </a:r>
            <a:r>
              <a:rPr lang="en-GB" altLang="en-US">
                <a:latin typeface="Comic Sans MS" panose="030F0702030302020204" pitchFamily="66" charset="0"/>
              </a:rPr>
              <a:t>(30)</a:t>
            </a:r>
            <a:r>
              <a:rPr lang="en-GB" altLang="en-US" baseline="300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B405B2-DCCF-4B79-9282-F6CB554D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4972050"/>
            <a:ext cx="2020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 = 2827cm</a:t>
            </a:r>
            <a:r>
              <a:rPr lang="en-GB" altLang="en-US" baseline="30000">
                <a:latin typeface="Comic Sans MS" panose="030F0702030302020204" pitchFamily="66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181ADB81-6F5F-46B7-825E-2821AB9DAB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6379D6-1EFD-483A-88CC-763A766D9FE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27AB519-E35A-4C40-A475-2737E439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89092" name="Text Box 2">
            <a:extLst>
              <a:ext uri="{FF2B5EF4-FFF2-40B4-BE49-F238E27FC236}">
                <a16:creationId xmlns:a16="http://schemas.microsoft.com/office/drawing/2014/main" id="{81EA3D7B-B07B-4C4C-858D-CE43C885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en-US" sz="4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N4+ TJ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Ex18.4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Ch18.3 (page 145)</a:t>
            </a:r>
          </a:p>
        </p:txBody>
      </p:sp>
      <p:sp>
        <p:nvSpPr>
          <p:cNvPr id="89093" name="Rectangle 3">
            <a:extLst>
              <a:ext uri="{FF2B5EF4-FFF2-40B4-BE49-F238E27FC236}">
                <a16:creationId xmlns:a16="http://schemas.microsoft.com/office/drawing/2014/main" id="{4B135106-5029-476F-A742-AE4877AAA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800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89094" name="Picture 4" descr="ag00463_">
            <a:extLst>
              <a:ext uri="{FF2B5EF4-FFF2-40B4-BE49-F238E27FC236}">
                <a16:creationId xmlns:a16="http://schemas.microsoft.com/office/drawing/2014/main" id="{CAC77383-19A4-467B-9EEE-B11DF95D43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6" descr="scottishflag">
            <a:extLst>
              <a:ext uri="{FF2B5EF4-FFF2-40B4-BE49-F238E27FC236}">
                <a16:creationId xmlns:a16="http://schemas.microsoft.com/office/drawing/2014/main" id="{3D6C1BFA-DE58-43A3-8FFC-4C353DA323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7" descr="Office Objects 0572">
            <a:extLst>
              <a:ext uri="{FF2B5EF4-FFF2-40B4-BE49-F238E27FC236}">
                <a16:creationId xmlns:a16="http://schemas.microsoft.com/office/drawing/2014/main" id="{06C99AAE-44DF-4FEA-84BB-304207DA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Text Box 8">
            <a:extLst>
              <a:ext uri="{FF2B5EF4-FFF2-40B4-BE49-F238E27FC236}">
                <a16:creationId xmlns:a16="http://schemas.microsoft.com/office/drawing/2014/main" id="{07737B59-72F3-4820-AF0C-01D07D0144C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B5BB22A2-1351-4F6B-893D-D542636DE200}"/>
              </a:ext>
            </a:extLst>
          </p:cNvPr>
          <p:cNvSpPr txBox="1">
            <a:spLocks noChangeArrowheads="1"/>
          </p:cNvSpPr>
          <p:nvPr/>
        </p:nvSpPr>
        <p:spPr>
          <a:xfrm>
            <a:off x="2022475" y="571500"/>
            <a:ext cx="5180013" cy="7429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Tangent Line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D429EB5C-FDBE-4239-8F96-71F70AF38AD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1A59E6-FB76-49FE-B1F6-3CAB36B204D6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5BDA538E-1CA2-4D82-83EF-A8037315C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C04C1750-E523-48B7-9D15-4D5B311E3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2B280F8-15AE-4D68-90C3-53AB07FADD07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34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F6B0FDBC-DA9B-4499-A0E4-DF4118AF48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580188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/>
              <a:t>Starter Questions</a:t>
            </a:r>
          </a:p>
        </p:txBody>
      </p:sp>
      <p:pic>
        <p:nvPicPr>
          <p:cNvPr id="7175" name="Picture 3" descr="scottishflag">
            <a:extLst>
              <a:ext uri="{FF2B5EF4-FFF2-40B4-BE49-F238E27FC236}">
                <a16:creationId xmlns:a16="http://schemas.microsoft.com/office/drawing/2014/main" id="{18F759EB-576E-4703-951F-8A5B84AEBE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6">
            <a:extLst>
              <a:ext uri="{FF2B5EF4-FFF2-40B4-BE49-F238E27FC236}">
                <a16:creationId xmlns:a16="http://schemas.microsoft.com/office/drawing/2014/main" id="{A8399B00-BC22-48B3-BFE5-09411E127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2286000"/>
            <a:ext cx="283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Q1.  True or false</a:t>
            </a:r>
          </a:p>
        </p:txBody>
      </p:sp>
      <p:sp>
        <p:nvSpPr>
          <p:cNvPr id="7177" name="Text Box 8">
            <a:extLst>
              <a:ext uri="{FF2B5EF4-FFF2-40B4-BE49-F238E27FC236}">
                <a16:creationId xmlns:a16="http://schemas.microsoft.com/office/drawing/2014/main" id="{D51B0F98-AE73-4736-9D57-3B1E0F350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606800"/>
            <a:ext cx="525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Q2.  Expand out (x + 3)(x</a:t>
            </a:r>
            <a:r>
              <a:rPr lang="en-GB" altLang="en-US" baseline="30000">
                <a:latin typeface="Comic Sans MS" panose="030F0702030302020204" pitchFamily="66" charset="0"/>
              </a:rPr>
              <a:t>2</a:t>
            </a:r>
            <a:r>
              <a:rPr lang="en-GB" altLang="en-US">
                <a:latin typeface="Comic Sans MS" panose="030F0702030302020204" pitchFamily="66" charset="0"/>
              </a:rPr>
              <a:t> + 40 – 9)</a:t>
            </a:r>
          </a:p>
        </p:txBody>
      </p:sp>
      <p:sp>
        <p:nvSpPr>
          <p:cNvPr id="7178" name="Text Box 9">
            <a:extLst>
              <a:ext uri="{FF2B5EF4-FFF2-40B4-BE49-F238E27FC236}">
                <a16:creationId xmlns:a16="http://schemas.microsoft.com/office/drawing/2014/main" id="{6E006994-8522-4773-9A41-778D9D1CC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4568825"/>
            <a:ext cx="7639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Q3. I want to make 30% profit on a DVD player I </a:t>
            </a:r>
          </a:p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       bought for £80. How much must I sell it for.</a:t>
            </a:r>
          </a:p>
        </p:txBody>
      </p:sp>
      <p:sp>
        <p:nvSpPr>
          <p:cNvPr id="7179" name="Rectangle 10">
            <a:extLst>
              <a:ext uri="{FF2B5EF4-FFF2-40B4-BE49-F238E27FC236}">
                <a16:creationId xmlns:a16="http://schemas.microsoft.com/office/drawing/2014/main" id="{F2462F25-344C-4C03-8672-A0FA87D91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170" name="Object 11">
            <a:extLst>
              <a:ext uri="{FF2B5EF4-FFF2-40B4-BE49-F238E27FC236}">
                <a16:creationId xmlns:a16="http://schemas.microsoft.com/office/drawing/2014/main" id="{0C07D7CB-7D17-4D80-BD64-21581A05C0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2413" y="2720975"/>
          <a:ext cx="3783012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228600" progId="Equation.DSMT4">
                  <p:embed/>
                </p:oleObj>
              </mc:Choice>
              <mc:Fallback>
                <p:oleObj name="Equation" r:id="rId3" imgW="13204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2720975"/>
                        <a:ext cx="3783012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Rectangle 12">
            <a:extLst>
              <a:ext uri="{FF2B5EF4-FFF2-40B4-BE49-F238E27FC236}">
                <a16:creationId xmlns:a16="http://schemas.microsoft.com/office/drawing/2014/main" id="{D1DD10E5-3F05-4687-8F0F-A09D9D608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1" name="Rectangle 14">
            <a:extLst>
              <a:ext uri="{FF2B5EF4-FFF2-40B4-BE49-F238E27FC236}">
                <a16:creationId xmlns:a16="http://schemas.microsoft.com/office/drawing/2014/main" id="{5FADE212-2800-4C4F-8E78-517C0AA78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2" name="Text Box 16">
            <a:extLst>
              <a:ext uri="{FF2B5EF4-FFF2-40B4-BE49-F238E27FC236}">
                <a16:creationId xmlns:a16="http://schemas.microsoft.com/office/drawing/2014/main" id="{24E893FD-1FCA-44D1-8AD4-352D8D69B1E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387F0870-899A-4822-89C5-64B36180D59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052513" y="546100"/>
            <a:ext cx="70866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/>
              <a:t>Arc length of a circle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487402F7-E39D-42E5-8BC9-ED34C89A260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BCC159-4151-4396-BA7D-013320C4279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0676B35A-C378-4ECA-92BA-F0E9936A9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pic>
        <p:nvPicPr>
          <p:cNvPr id="90117" name="Picture 3" descr="scottishflag">
            <a:extLst>
              <a:ext uri="{FF2B5EF4-FFF2-40B4-BE49-F238E27FC236}">
                <a16:creationId xmlns:a16="http://schemas.microsoft.com/office/drawing/2014/main" id="{687957FB-B5E1-4C0A-B72F-C9C7FA93AF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 Box 4">
            <a:extLst>
              <a:ext uri="{FF2B5EF4-FFF2-40B4-BE49-F238E27FC236}">
                <a16:creationId xmlns:a16="http://schemas.microsoft.com/office/drawing/2014/main" id="{4113FA61-0FC4-4468-83C1-E03FF553A1E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90119" name="Picture 5" descr="Office Objects 0572">
            <a:extLst>
              <a:ext uri="{FF2B5EF4-FFF2-40B4-BE49-F238E27FC236}">
                <a16:creationId xmlns:a16="http://schemas.microsoft.com/office/drawing/2014/main" id="{0854C355-C2C3-4CB6-B66A-57D4B3E96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>
            <a:extLst>
              <a:ext uri="{FF2B5EF4-FFF2-40B4-BE49-F238E27FC236}">
                <a16:creationId xmlns:a16="http://schemas.microsoft.com/office/drawing/2014/main" id="{740034BC-E317-4F66-B3C6-C018FCEA2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Learning Intention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00F3D630-717C-4170-86CA-EB0F8E655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Success Criteria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FE4970CE-217B-4346-A59C-68726F69F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Know the arc length formula.</a:t>
            </a:r>
            <a:endParaRPr lang="en-GB" sz="3600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90123" name="Line 9">
            <a:extLst>
              <a:ext uri="{FF2B5EF4-FFF2-40B4-BE49-F238E27FC236}">
                <a16:creationId xmlns:a16="http://schemas.microsoft.com/office/drawing/2014/main" id="{850AC253-FDE0-4BE5-BC0F-CAE50BBBEA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1E401E11-941D-49C2-9B03-9DF21BB12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401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FF00"/>
                </a:solidFill>
                <a:latin typeface="Comic Sans MS" panose="030F0702030302020204" pitchFamily="66" charset="0"/>
              </a:rPr>
              <a:t>We are learning to use the arc length formula.</a:t>
            </a:r>
            <a:endParaRPr lang="en-GB" altLang="en-US" sz="32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EA5CA13B-6044-4D75-B074-A6F6E3FA2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3894138"/>
            <a:ext cx="3641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Be able to calculate arc length showing appropriate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4" grpId="0"/>
      <p:bldP spid="3687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>
            <a:extLst>
              <a:ext uri="{FF2B5EF4-FFF2-40B4-BE49-F238E27FC236}">
                <a16:creationId xmlns:a16="http://schemas.microsoft.com/office/drawing/2014/main" id="{8F56551D-E54B-4F79-89CA-CCA03DBCAA2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188708-2C01-4823-9F49-B075D6F17D51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076DFF4B-8622-4084-ACEA-97B25A003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1A0AD737-8B33-490C-AFFE-BC6BC285C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FAFC9D1-FB5B-4845-9CC2-69454B76669E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36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141" name="Line 2">
            <a:extLst>
              <a:ext uri="{FF2B5EF4-FFF2-40B4-BE49-F238E27FC236}">
                <a16:creationId xmlns:a16="http://schemas.microsoft.com/office/drawing/2014/main" id="{FC1D3A95-C674-4926-B5D0-8BED98B0E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5613" y="4281488"/>
            <a:ext cx="896937" cy="1004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2" name="Line 3">
            <a:extLst>
              <a:ext uri="{FF2B5EF4-FFF2-40B4-BE49-F238E27FC236}">
                <a16:creationId xmlns:a16="http://schemas.microsoft.com/office/drawing/2014/main" id="{EC2569BA-CEB5-4C79-B425-D681A18B9E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4663" y="3305175"/>
            <a:ext cx="987425" cy="950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43" name="Picture 4" descr="scottishflag">
            <a:extLst>
              <a:ext uri="{FF2B5EF4-FFF2-40B4-BE49-F238E27FC236}">
                <a16:creationId xmlns:a16="http://schemas.microsoft.com/office/drawing/2014/main" id="{0728625B-0064-4FBF-9F26-91143ADFD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4" name="Text Box 6">
            <a:extLst>
              <a:ext uri="{FF2B5EF4-FFF2-40B4-BE49-F238E27FC236}">
                <a16:creationId xmlns:a16="http://schemas.microsoft.com/office/drawing/2014/main" id="{8EBA2089-B409-47DE-B32C-2B6887CF7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1963738"/>
            <a:ext cx="283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omic Sans MS" panose="030F0702030302020204" pitchFamily="66" charset="0"/>
              </a:rPr>
              <a:t>Q. </a:t>
            </a:r>
            <a:r>
              <a:rPr lang="en-GB" altLang="en-US">
                <a:latin typeface="Comic Sans MS" panose="030F0702030302020204" pitchFamily="66" charset="0"/>
              </a:rPr>
              <a:t>What is an arc ?</a:t>
            </a:r>
          </a:p>
        </p:txBody>
      </p:sp>
      <p:sp>
        <p:nvSpPr>
          <p:cNvPr id="91145" name="Oval 7">
            <a:extLst>
              <a:ext uri="{FF2B5EF4-FFF2-40B4-BE49-F238E27FC236}">
                <a16:creationId xmlns:a16="http://schemas.microsoft.com/office/drawing/2014/main" id="{419E8136-FE1B-40E2-B766-C7813FF8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421005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6" name="Oval 9">
            <a:extLst>
              <a:ext uri="{FF2B5EF4-FFF2-40B4-BE49-F238E27FC236}">
                <a16:creationId xmlns:a16="http://schemas.microsoft.com/office/drawing/2014/main" id="{BDB23DF8-EC3E-48CA-812E-E551D805C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2889250"/>
            <a:ext cx="2741612" cy="2690813"/>
          </a:xfrm>
          <a:prstGeom prst="ellipse">
            <a:avLst/>
          </a:prstGeom>
          <a:noFill/>
          <a:ln w="5715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7" name="Arc 10">
            <a:extLst>
              <a:ext uri="{FF2B5EF4-FFF2-40B4-BE49-F238E27FC236}">
                <a16:creationId xmlns:a16="http://schemas.microsoft.com/office/drawing/2014/main" id="{A4DEFF58-080C-4193-AFF9-8C3F2B174D41}"/>
              </a:ext>
            </a:extLst>
          </p:cNvPr>
          <p:cNvSpPr>
            <a:spLocks/>
          </p:cNvSpPr>
          <p:nvPr/>
        </p:nvSpPr>
        <p:spPr bwMode="auto">
          <a:xfrm rot="18563434" flipV="1">
            <a:off x="3052762" y="3476626"/>
            <a:ext cx="1609725" cy="1460500"/>
          </a:xfrm>
          <a:custGeom>
            <a:avLst/>
            <a:gdLst>
              <a:gd name="T0" fmla="*/ 0 w 24624"/>
              <a:gd name="T1" fmla="*/ 2147483647 h 21600"/>
              <a:gd name="T2" fmla="*/ 2147483647 w 24624"/>
              <a:gd name="T3" fmla="*/ 2147483647 h 21600"/>
              <a:gd name="T4" fmla="*/ 2147483647 w 24624"/>
              <a:gd name="T5" fmla="*/ 2147483647 h 21600"/>
              <a:gd name="T6" fmla="*/ 0 60000 65536"/>
              <a:gd name="T7" fmla="*/ 0 60000 65536"/>
              <a:gd name="T8" fmla="*/ 0 60000 65536"/>
              <a:gd name="T9" fmla="*/ 0 w 24624"/>
              <a:gd name="T10" fmla="*/ 0 h 21600"/>
              <a:gd name="T11" fmla="*/ 24624 w 246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24" h="21600" fill="none" extrusionOk="0">
                <a:moveTo>
                  <a:pt x="-1" y="277"/>
                </a:moveTo>
                <a:cubicBezTo>
                  <a:pt x="1141" y="92"/>
                  <a:pt x="2295" y="-1"/>
                  <a:pt x="3452" y="0"/>
                </a:cubicBezTo>
                <a:cubicBezTo>
                  <a:pt x="13731" y="0"/>
                  <a:pt x="22586" y="7243"/>
                  <a:pt x="24623" y="17319"/>
                </a:cubicBezTo>
              </a:path>
              <a:path w="24624" h="21600" stroke="0" extrusionOk="0">
                <a:moveTo>
                  <a:pt x="-1" y="277"/>
                </a:moveTo>
                <a:cubicBezTo>
                  <a:pt x="1141" y="92"/>
                  <a:pt x="2295" y="-1"/>
                  <a:pt x="3452" y="0"/>
                </a:cubicBezTo>
                <a:cubicBezTo>
                  <a:pt x="13731" y="0"/>
                  <a:pt x="22586" y="7243"/>
                  <a:pt x="24623" y="17319"/>
                </a:cubicBezTo>
                <a:lnTo>
                  <a:pt x="3452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Text Box 11">
            <a:extLst>
              <a:ext uri="{FF2B5EF4-FFF2-40B4-BE49-F238E27FC236}">
                <a16:creationId xmlns:a16="http://schemas.microsoft.com/office/drawing/2014/main" id="{62A09861-E7A8-463C-BF83-3514D4AD0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29162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1149" name="Text Box 12">
            <a:extLst>
              <a:ext uri="{FF2B5EF4-FFF2-40B4-BE49-F238E27FC236}">
                <a16:creationId xmlns:a16="http://schemas.microsoft.com/office/drawing/2014/main" id="{4F77F28A-63F0-4B77-B5F4-93E7874D3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5186363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81933" name="Text Box 13">
            <a:extLst>
              <a:ext uri="{FF2B5EF4-FFF2-40B4-BE49-F238E27FC236}">
                <a16:creationId xmlns:a16="http://schemas.microsoft.com/office/drawing/2014/main" id="{0057F7C1-A6D0-42C2-8B76-F7F87E0A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2706688"/>
            <a:ext cx="33035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Answer</a:t>
            </a:r>
          </a:p>
          <a:p>
            <a:pPr algn="ctr">
              <a:defRPr/>
            </a:pPr>
            <a:endParaRPr lang="en-GB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An arc is a fraction</a:t>
            </a:r>
          </a:p>
          <a:p>
            <a:pPr algn="ctr">
              <a:defRPr/>
            </a:pP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of the circumference.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FC075A69-E8B8-4510-AB39-D5E6F3E21045}"/>
              </a:ext>
            </a:extLst>
          </p:cNvPr>
          <p:cNvGrpSpPr>
            <a:grpSpLocks/>
          </p:cNvGrpSpPr>
          <p:nvPr/>
        </p:nvGrpSpPr>
        <p:grpSpPr bwMode="auto">
          <a:xfrm>
            <a:off x="4443413" y="4541838"/>
            <a:ext cx="2025650" cy="619125"/>
            <a:chOff x="2799" y="2861"/>
            <a:chExt cx="1276" cy="390"/>
          </a:xfrm>
        </p:grpSpPr>
        <p:sp>
          <p:nvSpPr>
            <p:cNvPr id="91157" name="Line 15">
              <a:extLst>
                <a:ext uri="{FF2B5EF4-FFF2-40B4-BE49-F238E27FC236}">
                  <a16:creationId xmlns:a16="http://schemas.microsoft.com/office/drawing/2014/main" id="{F7DA33DE-85E5-4580-B009-EB6DD92005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99" y="2861"/>
              <a:ext cx="300" cy="2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8" name="Text Box 16">
              <a:extLst>
                <a:ext uri="{FF2B5EF4-FFF2-40B4-BE49-F238E27FC236}">
                  <a16:creationId xmlns:a16="http://schemas.microsoft.com/office/drawing/2014/main" id="{7FDAB7C8-EC2B-4750-B1CE-042CF9CF1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" y="2963"/>
              <a:ext cx="9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minor arc</a:t>
              </a:r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0BE3EAE1-23DB-42C3-A94A-395B31FD72AE}"/>
              </a:ext>
            </a:extLst>
          </p:cNvPr>
          <p:cNvGrpSpPr>
            <a:grpSpLocks/>
          </p:cNvGrpSpPr>
          <p:nvPr/>
        </p:nvGrpSpPr>
        <p:grpSpPr bwMode="auto">
          <a:xfrm>
            <a:off x="1106488" y="5146675"/>
            <a:ext cx="1554162" cy="1054100"/>
            <a:chOff x="697" y="3242"/>
            <a:chExt cx="979" cy="664"/>
          </a:xfrm>
        </p:grpSpPr>
        <p:sp>
          <p:nvSpPr>
            <p:cNvPr id="91155" name="Text Box 18">
              <a:extLst>
                <a:ext uri="{FF2B5EF4-FFF2-40B4-BE49-F238E27FC236}">
                  <a16:creationId xmlns:a16="http://schemas.microsoft.com/office/drawing/2014/main" id="{35D4116F-9693-45AF-AE81-515D7B276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" y="3618"/>
              <a:ext cx="9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  <a:latin typeface="Comic Sans MS" panose="030F0702030302020204" pitchFamily="66" charset="0"/>
                </a:rPr>
                <a:t>major arc</a:t>
              </a:r>
            </a:p>
          </p:txBody>
        </p:sp>
        <p:sp>
          <p:nvSpPr>
            <p:cNvPr id="91156" name="Line 19">
              <a:extLst>
                <a:ext uri="{FF2B5EF4-FFF2-40B4-BE49-F238E27FC236}">
                  <a16:creationId xmlns:a16="http://schemas.microsoft.com/office/drawing/2014/main" id="{C7A0D473-0DCF-40A5-B5A8-7145DB675C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0" y="3242"/>
              <a:ext cx="176" cy="41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53" name="Text Box 20">
            <a:extLst>
              <a:ext uri="{FF2B5EF4-FFF2-40B4-BE49-F238E27FC236}">
                <a16:creationId xmlns:a16="http://schemas.microsoft.com/office/drawing/2014/main" id="{3F2323D2-B88E-4124-B065-059B8076F25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48609446-6603-4540-9225-9FD57B1139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571500"/>
            <a:ext cx="5180013" cy="7429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/>
              <a:t>Arc length of a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8">
            <a:extLst>
              <a:ext uri="{FF2B5EF4-FFF2-40B4-BE49-F238E27FC236}">
                <a16:creationId xmlns:a16="http://schemas.microsoft.com/office/drawing/2014/main" id="{08D2E566-A7DA-4580-B927-E1D1E289314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47911E-7ABC-447F-A84F-E8E178AA8872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38A2A731-76DA-45EE-B33D-31E0435F2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26CC586C-5D64-4B28-B9FB-F8D28FF01E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DA474EE-5D17-4A1A-8AA6-722D60D45D20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37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00" name="Line 2">
            <a:extLst>
              <a:ext uri="{FF2B5EF4-FFF2-40B4-BE49-F238E27FC236}">
                <a16:creationId xmlns:a16="http://schemas.microsoft.com/office/drawing/2014/main" id="{49795D5B-2EF2-491A-9307-C4D7A9922B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8988" y="3313113"/>
            <a:ext cx="960437" cy="960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1" name="Picture 4" descr="scottishflag">
            <a:extLst>
              <a:ext uri="{FF2B5EF4-FFF2-40B4-BE49-F238E27FC236}">
                <a16:creationId xmlns:a16="http://schemas.microsoft.com/office/drawing/2014/main" id="{7A77E267-9BE8-4BC8-89F4-9AAACD5BA2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Oval 6">
            <a:extLst>
              <a:ext uri="{FF2B5EF4-FFF2-40B4-BE49-F238E27FC236}">
                <a16:creationId xmlns:a16="http://schemas.microsoft.com/office/drawing/2014/main" id="{551E4B6D-8268-4791-8F3F-67CF5830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2906713"/>
            <a:ext cx="2743200" cy="2687637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Text Box 7">
            <a:extLst>
              <a:ext uri="{FF2B5EF4-FFF2-40B4-BE49-F238E27FC236}">
                <a16:creationId xmlns:a16="http://schemas.microsoft.com/office/drawing/2014/main" id="{2523007F-C884-4C80-B591-0D85AF8DE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1963738"/>
            <a:ext cx="6557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omic Sans MS" panose="030F0702030302020204" pitchFamily="66" charset="0"/>
              </a:rPr>
              <a:t>Q.	</a:t>
            </a:r>
            <a:r>
              <a:rPr lang="en-GB" altLang="en-US">
                <a:latin typeface="Comic Sans MS" panose="030F0702030302020204" pitchFamily="66" charset="0"/>
              </a:rPr>
              <a:t>Find the circumference of the circle 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A194EC46-00D6-4350-919C-408C3B5EC2DA}"/>
              </a:ext>
            </a:extLst>
          </p:cNvPr>
          <p:cNvGrpSpPr>
            <a:grpSpLocks/>
          </p:cNvGrpSpPr>
          <p:nvPr/>
        </p:nvGrpSpPr>
        <p:grpSpPr bwMode="auto">
          <a:xfrm>
            <a:off x="6642100" y="3032125"/>
            <a:ext cx="1323975" cy="954088"/>
            <a:chOff x="4184" y="1910"/>
            <a:chExt cx="834" cy="601"/>
          </a:xfrm>
        </p:grpSpPr>
        <p:sp>
          <p:nvSpPr>
            <p:cNvPr id="82953" name="Text Box 9">
              <a:extLst>
                <a:ext uri="{FF2B5EF4-FFF2-40B4-BE49-F238E27FC236}">
                  <a16:creationId xmlns:a16="http://schemas.microsoft.com/office/drawing/2014/main" id="{92E4D7A0-37F0-4724-8E62-B486073FA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" y="1910"/>
              <a:ext cx="6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Solution</a:t>
              </a:r>
            </a:p>
          </p:txBody>
        </p:sp>
        <p:graphicFrame>
          <p:nvGraphicFramePr>
            <p:cNvPr id="8196" name="Object 10">
              <a:extLst>
                <a:ext uri="{FF2B5EF4-FFF2-40B4-BE49-F238E27FC236}">
                  <a16:creationId xmlns:a16="http://schemas.microsoft.com/office/drawing/2014/main" id="{2F81D618-5B19-4548-9F95-503611B772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84" y="2220"/>
            <a:ext cx="834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45760" imgH="190440" progId="Equation.DSMT4">
                    <p:embed/>
                  </p:oleObj>
                </mc:Choice>
                <mc:Fallback>
                  <p:oleObj name="Equation" r:id="rId3" imgW="545760" imgH="19044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4" y="2220"/>
                          <a:ext cx="834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955" name="Object 11">
            <a:extLst>
              <a:ext uri="{FF2B5EF4-FFF2-40B4-BE49-F238E27FC236}">
                <a16:creationId xmlns:a16="http://schemas.microsoft.com/office/drawing/2014/main" id="{CB5B0B3D-E1F6-4D67-9FD9-C0C5865E14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750" y="4011613"/>
          <a:ext cx="181768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160" imgH="190440" progId="Equation.DSMT4">
                  <p:embed/>
                </p:oleObj>
              </mc:Choice>
              <mc:Fallback>
                <p:oleObj name="Equation" r:id="rId5" imgW="74916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4011613"/>
                        <a:ext cx="181768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6" name="Object 12">
            <a:extLst>
              <a:ext uri="{FF2B5EF4-FFF2-40B4-BE49-F238E27FC236}">
                <a16:creationId xmlns:a16="http://schemas.microsoft.com/office/drawing/2014/main" id="{91130044-3534-42D5-A6AA-79AD17FB0A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750" y="4598988"/>
          <a:ext cx="20637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0680" imgH="190440" progId="Equation.DSMT4">
                  <p:embed/>
                </p:oleObj>
              </mc:Choice>
              <mc:Fallback>
                <p:oleObj name="Equation" r:id="rId7" imgW="850680" imgH="1904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4598988"/>
                        <a:ext cx="20637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Arc 13">
            <a:extLst>
              <a:ext uri="{FF2B5EF4-FFF2-40B4-BE49-F238E27FC236}">
                <a16:creationId xmlns:a16="http://schemas.microsoft.com/office/drawing/2014/main" id="{6F60C013-D5E6-4B10-9596-E0BBE3FBD15E}"/>
              </a:ext>
            </a:extLst>
          </p:cNvPr>
          <p:cNvSpPr>
            <a:spLocks/>
          </p:cNvSpPr>
          <p:nvPr/>
        </p:nvSpPr>
        <p:spPr bwMode="auto">
          <a:xfrm rot="-4133236">
            <a:off x="3388519" y="2582069"/>
            <a:ext cx="1023937" cy="892175"/>
          </a:xfrm>
          <a:custGeom>
            <a:avLst/>
            <a:gdLst>
              <a:gd name="T0" fmla="*/ 2147483647 w 21528"/>
              <a:gd name="T1" fmla="*/ 0 h 21079"/>
              <a:gd name="T2" fmla="*/ 2147483647 w 21528"/>
              <a:gd name="T3" fmla="*/ 2147483647 h 21079"/>
              <a:gd name="T4" fmla="*/ 0 w 21528"/>
              <a:gd name="T5" fmla="*/ 2147483647 h 21079"/>
              <a:gd name="T6" fmla="*/ 0 60000 65536"/>
              <a:gd name="T7" fmla="*/ 0 60000 65536"/>
              <a:gd name="T8" fmla="*/ 0 60000 65536"/>
              <a:gd name="T9" fmla="*/ 0 w 21528"/>
              <a:gd name="T10" fmla="*/ 0 h 21079"/>
              <a:gd name="T11" fmla="*/ 21528 w 21528"/>
              <a:gd name="T12" fmla="*/ 21079 h 21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28" h="21079" fill="none" extrusionOk="0">
                <a:moveTo>
                  <a:pt x="4714" y="-1"/>
                </a:moveTo>
                <a:cubicBezTo>
                  <a:pt x="13941" y="2063"/>
                  <a:pt x="20754" y="9888"/>
                  <a:pt x="21527" y="19312"/>
                </a:cubicBezTo>
              </a:path>
              <a:path w="21528" h="21079" stroke="0" extrusionOk="0">
                <a:moveTo>
                  <a:pt x="4714" y="-1"/>
                </a:moveTo>
                <a:cubicBezTo>
                  <a:pt x="13941" y="2063"/>
                  <a:pt x="20754" y="9888"/>
                  <a:pt x="21527" y="19312"/>
                </a:cubicBezTo>
                <a:lnTo>
                  <a:pt x="0" y="2107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Oval 14">
            <a:extLst>
              <a:ext uri="{FF2B5EF4-FFF2-40B4-BE49-F238E27FC236}">
                <a16:creationId xmlns:a16="http://schemas.microsoft.com/office/drawing/2014/main" id="{90D32B89-5A46-433D-B703-680F60E55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422751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85CD5ACF-E4D7-48BA-B5B3-99445FB82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3449638"/>
            <a:ext cx="722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omic Sans MS" panose="030F0702030302020204" pitchFamily="66" charset="0"/>
              </a:rPr>
              <a:t>10cm</a:t>
            </a:r>
          </a:p>
        </p:txBody>
      </p:sp>
      <p:sp>
        <p:nvSpPr>
          <p:cNvPr id="8208" name="Text Box 17">
            <a:extLst>
              <a:ext uri="{FF2B5EF4-FFF2-40B4-BE49-F238E27FC236}">
                <a16:creationId xmlns:a16="http://schemas.microsoft.com/office/drawing/2014/main" id="{5AA53440-4557-49D8-BA9C-2B3FAB4650C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9960CD0C-EADE-44E1-B9D9-2E1D3ABD43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571500"/>
            <a:ext cx="5180013" cy="7429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/>
              <a:t>Arc length of a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>
            <a:extLst>
              <a:ext uri="{FF2B5EF4-FFF2-40B4-BE49-F238E27FC236}">
                <a16:creationId xmlns:a16="http://schemas.microsoft.com/office/drawing/2014/main" id="{3235229A-CDCF-4CA3-9075-F390B367595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424B89-01E8-4F1F-84AE-0101AB19A369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58694FE2-DDE4-48C8-9AEA-A15EDD89C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62643CF-3BDD-4A75-B51B-3793F34BDE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A92DC1C-02C3-4196-B05D-F8FA353B3486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38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3" name="Picture 9" descr="scottishflag">
            <a:extLst>
              <a:ext uri="{FF2B5EF4-FFF2-40B4-BE49-F238E27FC236}">
                <a16:creationId xmlns:a16="http://schemas.microsoft.com/office/drawing/2014/main" id="{72D7E473-4D01-4541-9134-160205C1EE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54" name="Object 14">
            <a:extLst>
              <a:ext uri="{FF2B5EF4-FFF2-40B4-BE49-F238E27FC236}">
                <a16:creationId xmlns:a16="http://schemas.microsoft.com/office/drawing/2014/main" id="{75CB5164-C5DA-4EBB-BF19-8AD64AA13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0738" y="3930650"/>
          <a:ext cx="41846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68480" imgH="406080" progId="Equation.DSMT4">
                  <p:embed/>
                </p:oleObj>
              </mc:Choice>
              <mc:Fallback>
                <p:oleObj name="Equation" r:id="rId3" imgW="1968480" imgH="4060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3930650"/>
                        <a:ext cx="41846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5" name="Object 15">
            <a:extLst>
              <a:ext uri="{FF2B5EF4-FFF2-40B4-BE49-F238E27FC236}">
                <a16:creationId xmlns:a16="http://schemas.microsoft.com/office/drawing/2014/main" id="{72D31E5D-7F64-4554-A771-91FD78E5B2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41838" y="5276850"/>
          <a:ext cx="35147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228600" progId="Equation.DSMT4">
                  <p:embed/>
                </p:oleObj>
              </mc:Choice>
              <mc:Fallback>
                <p:oleObj name="Equation" r:id="rId5" imgW="144756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5276850"/>
                        <a:ext cx="3514725" cy="554038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26">
            <a:extLst>
              <a:ext uri="{FF2B5EF4-FFF2-40B4-BE49-F238E27FC236}">
                <a16:creationId xmlns:a16="http://schemas.microsoft.com/office/drawing/2014/main" id="{9C4B644D-129A-4C3B-A3B4-48F526E6C07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87067" name="Rectangle 27">
            <a:extLst>
              <a:ext uri="{FF2B5EF4-FFF2-40B4-BE49-F238E27FC236}">
                <a16:creationId xmlns:a16="http://schemas.microsoft.com/office/drawing/2014/main" id="{EC914336-2831-4B26-8583-7D717BB5E8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571500"/>
            <a:ext cx="5180013" cy="7429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/>
              <a:t>Arc length of a circle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1CDEB77-7795-4AE2-8025-66BEF1399B5E}"/>
              </a:ext>
            </a:extLst>
          </p:cNvPr>
          <p:cNvSpPr/>
          <p:nvPr/>
        </p:nvSpPr>
        <p:spPr>
          <a:xfrm>
            <a:off x="5476875" y="2505075"/>
            <a:ext cx="3495675" cy="10477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414A9F-4B09-4750-865E-458E1FB85F99}"/>
              </a:ext>
            </a:extLst>
          </p:cNvPr>
          <p:cNvSpPr txBox="1"/>
          <p:nvPr/>
        </p:nvSpPr>
        <p:spPr>
          <a:xfrm>
            <a:off x="5476875" y="2581275"/>
            <a:ext cx="1708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latin typeface="+mj-lt"/>
              </a:rPr>
              <a:t>Arc length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CD860F-5769-43C8-816D-8B89C6F4A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2990850"/>
            <a:ext cx="60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l-GR" altLang="en-US">
                <a:latin typeface="Comic Sans MS" panose="030F0702030302020204" pitchFamily="66" charset="0"/>
              </a:rPr>
              <a:t>π</a:t>
            </a:r>
            <a:r>
              <a:rPr lang="en-GB" altLang="en-US">
                <a:latin typeface="Comic Sans MS" panose="030F0702030302020204" pitchFamily="66" charset="0"/>
              </a:rPr>
              <a:t>D</a:t>
            </a:r>
            <a:endParaRPr lang="en-GB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E910B9-C8AF-4058-9612-8E751FA91E62}"/>
              </a:ext>
            </a:extLst>
          </p:cNvPr>
          <p:cNvSpPr txBox="1"/>
          <p:nvPr/>
        </p:nvSpPr>
        <p:spPr>
          <a:xfrm>
            <a:off x="7410450" y="2581275"/>
            <a:ext cx="15430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latin typeface="+mj-lt"/>
              </a:rPr>
              <a:t>Arc angle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AEE6DE-7608-4F6F-9639-5C58FB060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975" y="3028950"/>
            <a:ext cx="85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360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endParaRPr lang="en-GB" altLang="en-US" baseline="300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15DB78-C54A-4951-B6D8-447DB8A4ECD1}"/>
              </a:ext>
            </a:extLst>
          </p:cNvPr>
          <p:cNvSpPr txBox="1"/>
          <p:nvPr/>
        </p:nvSpPr>
        <p:spPr>
          <a:xfrm>
            <a:off x="7162800" y="2752725"/>
            <a:ext cx="3413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</a:t>
            </a:r>
          </a:p>
        </p:txBody>
      </p:sp>
      <p:sp>
        <p:nvSpPr>
          <p:cNvPr id="9232" name="Line 2">
            <a:extLst>
              <a:ext uri="{FF2B5EF4-FFF2-40B4-BE49-F238E27FC236}">
                <a16:creationId xmlns:a16="http://schemas.microsoft.com/office/drawing/2014/main" id="{C7A62297-3ED1-4E1A-B4DB-4628512C97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3313" y="2876550"/>
            <a:ext cx="46037" cy="131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3">
            <a:extLst>
              <a:ext uri="{FF2B5EF4-FFF2-40B4-BE49-F238E27FC236}">
                <a16:creationId xmlns:a16="http://schemas.microsoft.com/office/drawing/2014/main" id="{EE088A63-3A63-4FD2-9246-912EC77AC8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85875" y="3419475"/>
            <a:ext cx="1125538" cy="836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Text Box 6">
            <a:extLst>
              <a:ext uri="{FF2B5EF4-FFF2-40B4-BE49-F238E27FC236}">
                <a16:creationId xmlns:a16="http://schemas.microsoft.com/office/drawing/2014/main" id="{9027F6AC-5ADB-4148-93E2-32B051D7C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1963738"/>
            <a:ext cx="6802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omic Sans MS" panose="030F0702030302020204" pitchFamily="66" charset="0"/>
              </a:rPr>
              <a:t>Q. </a:t>
            </a:r>
            <a:r>
              <a:rPr lang="en-GB" altLang="en-US">
                <a:latin typeface="Comic Sans MS" panose="030F0702030302020204" pitchFamily="66" charset="0"/>
              </a:rPr>
              <a:t>Find the length of the minor arc XY below ?</a:t>
            </a:r>
          </a:p>
        </p:txBody>
      </p:sp>
      <p:sp>
        <p:nvSpPr>
          <p:cNvPr id="9235" name="Oval 7">
            <a:extLst>
              <a:ext uri="{FF2B5EF4-FFF2-40B4-BE49-F238E27FC236}">
                <a16:creationId xmlns:a16="http://schemas.microsoft.com/office/drawing/2014/main" id="{869496D3-EE0A-4E45-ADC0-88645ABF320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22513" y="421005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09DF2356-0FC2-474A-BD1E-1CED0EED8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3343275"/>
            <a:ext cx="86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6 cm</a:t>
            </a:r>
          </a:p>
        </p:txBody>
      </p:sp>
      <p:sp>
        <p:nvSpPr>
          <p:cNvPr id="9237" name="Oval 10">
            <a:extLst>
              <a:ext uri="{FF2B5EF4-FFF2-40B4-BE49-F238E27FC236}">
                <a16:creationId xmlns:a16="http://schemas.microsoft.com/office/drawing/2014/main" id="{9C8FF6EB-4AFB-4BCC-AEF0-A719ED21E5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1238" y="2889250"/>
            <a:ext cx="2741612" cy="2690813"/>
          </a:xfrm>
          <a:prstGeom prst="ellipse">
            <a:avLst/>
          </a:prstGeom>
          <a:noFill/>
          <a:ln w="5715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Text Box 11">
            <a:extLst>
              <a:ext uri="{FF2B5EF4-FFF2-40B4-BE49-F238E27FC236}">
                <a16:creationId xmlns:a16="http://schemas.microsoft.com/office/drawing/2014/main" id="{2352949B-CDA1-42BF-B30A-BC07FD36D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3613150"/>
            <a:ext cx="588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45</a:t>
            </a:r>
            <a:r>
              <a:rPr lang="en-GB" sz="2000" baseline="60000" dirty="0">
                <a:latin typeface="+mj-lt"/>
              </a:rPr>
              <a:t>o</a:t>
            </a:r>
            <a:endParaRPr lang="en-GB" sz="2000" dirty="0">
              <a:latin typeface="+mj-lt"/>
            </a:endParaRPr>
          </a:p>
        </p:txBody>
      </p:sp>
      <p:sp>
        <p:nvSpPr>
          <p:cNvPr id="9239" name="Text Box 13">
            <a:extLst>
              <a:ext uri="{FF2B5EF4-FFF2-40B4-BE49-F238E27FC236}">
                <a16:creationId xmlns:a16="http://schemas.microsoft.com/office/drawing/2014/main" id="{4A019759-4C47-427A-9ED5-DFA96DEE4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243046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9240" name="Text Box 14">
            <a:extLst>
              <a:ext uri="{FF2B5EF4-FFF2-40B4-BE49-F238E27FC236}">
                <a16:creationId xmlns:a16="http://schemas.microsoft.com/office/drawing/2014/main" id="{736FEFCC-F180-4156-8B15-A8BDC3C96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3062288"/>
            <a:ext cx="344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47BC8DAE-6A10-4314-B06F-4D83B19DFC14}"/>
              </a:ext>
            </a:extLst>
          </p:cNvPr>
          <p:cNvSpPr/>
          <p:nvPr/>
        </p:nvSpPr>
        <p:spPr>
          <a:xfrm>
            <a:off x="990600" y="2895600"/>
            <a:ext cx="2762250" cy="2724150"/>
          </a:xfrm>
          <a:prstGeom prst="arc">
            <a:avLst>
              <a:gd name="adj1" fmla="val 12911699"/>
              <a:gd name="adj2" fmla="val 16316087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B81C34B5-7C4A-4A0D-A6AB-8963E4F151BF}"/>
              </a:ext>
            </a:extLst>
          </p:cNvPr>
          <p:cNvSpPr/>
          <p:nvPr/>
        </p:nvSpPr>
        <p:spPr>
          <a:xfrm>
            <a:off x="914400" y="2790825"/>
            <a:ext cx="2905125" cy="2876550"/>
          </a:xfrm>
          <a:prstGeom prst="arc">
            <a:avLst>
              <a:gd name="adj1" fmla="val 16510695"/>
              <a:gd name="adj2" fmla="val 16316087"/>
            </a:avLst>
          </a:prstGeom>
          <a:ln w="19050">
            <a:solidFill>
              <a:srgbClr val="FFFFFF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A67A619C-19FE-4048-8EA7-56261FBBAE5E}"/>
              </a:ext>
            </a:extLst>
          </p:cNvPr>
          <p:cNvSpPr/>
          <p:nvPr/>
        </p:nvSpPr>
        <p:spPr>
          <a:xfrm>
            <a:off x="2152650" y="4048125"/>
            <a:ext cx="438150" cy="447675"/>
          </a:xfrm>
          <a:prstGeom prst="arc">
            <a:avLst>
              <a:gd name="adj1" fmla="val 16510695"/>
              <a:gd name="adj2" fmla="val 16316087"/>
            </a:avLst>
          </a:prstGeom>
          <a:ln w="19050">
            <a:solidFill>
              <a:srgbClr val="FFFF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7C24DE1-BF42-4099-AD55-FAA416442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479925"/>
            <a:ext cx="687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FFFF00"/>
                </a:solidFill>
                <a:latin typeface="+mj-lt"/>
              </a:rPr>
              <a:t>360</a:t>
            </a:r>
            <a:r>
              <a:rPr lang="en-GB" sz="1800" baseline="60000" dirty="0">
                <a:solidFill>
                  <a:srgbClr val="FFFF00"/>
                </a:solidFill>
                <a:latin typeface="+mj-lt"/>
              </a:rPr>
              <a:t>o</a:t>
            </a:r>
            <a:endParaRPr lang="en-GB" sz="1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C52A76-B59F-448D-8A79-733A14BD4B39}"/>
              </a:ext>
            </a:extLst>
          </p:cNvPr>
          <p:cNvSpPr txBox="1"/>
          <p:nvPr/>
        </p:nvSpPr>
        <p:spPr>
          <a:xfrm>
            <a:off x="3743325" y="2809875"/>
            <a:ext cx="1711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connection</a:t>
            </a:r>
          </a:p>
        </p:txBody>
      </p:sp>
      <p:sp>
        <p:nvSpPr>
          <p:cNvPr id="13342" name="TextBox 38">
            <a:extLst>
              <a:ext uri="{FF2B5EF4-FFF2-40B4-BE49-F238E27FC236}">
                <a16:creationId xmlns:a16="http://schemas.microsoft.com/office/drawing/2014/main" id="{DC4F8772-0F11-445C-AB2E-3DF07F11D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563" y="5656263"/>
            <a:ext cx="1273175" cy="523875"/>
          </a:xfrm>
          <a:prstGeom prst="rect">
            <a:avLst/>
          </a:prstGeom>
          <a:solidFill>
            <a:srgbClr val="000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hlinkClick r:id="rId7"/>
              </a:rPr>
              <a:t>DEMO</a:t>
            </a:r>
            <a:endParaRPr lang="en-GB" altLang="en-US" sz="2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9" grpId="0"/>
      <p:bldP spid="40" grpId="0"/>
      <p:bldP spid="42" grpId="0"/>
      <p:bldP spid="58" grpId="0"/>
      <p:bldP spid="59" grpId="0"/>
      <p:bldP spid="133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>
            <a:extLst>
              <a:ext uri="{FF2B5EF4-FFF2-40B4-BE49-F238E27FC236}">
                <a16:creationId xmlns:a16="http://schemas.microsoft.com/office/drawing/2014/main" id="{B1EE397B-2EF0-4563-95CC-3DBECF7CE09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424B89-01E8-4F1F-84AE-0101AB19A369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D28FEEA6-2F0E-4463-A50B-B29CE527E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F988A358-7AF5-468C-AD59-84E9341D0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B31730D-1209-4287-A4FA-DB79CF32D95D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39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7" name="Picture 9" descr="scottishflag">
            <a:extLst>
              <a:ext uri="{FF2B5EF4-FFF2-40B4-BE49-F238E27FC236}">
                <a16:creationId xmlns:a16="http://schemas.microsoft.com/office/drawing/2014/main" id="{773A327E-9199-49E1-9194-FE301C83AA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54" name="Object 14">
            <a:extLst>
              <a:ext uri="{FF2B5EF4-FFF2-40B4-BE49-F238E27FC236}">
                <a16:creationId xmlns:a16="http://schemas.microsoft.com/office/drawing/2014/main" id="{6058DC26-AAC1-43EA-B04F-7BD94D35B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0025" y="3930650"/>
          <a:ext cx="47767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68480" imgH="406080" progId="Equation.DSMT4">
                  <p:embed/>
                </p:oleObj>
              </mc:Choice>
              <mc:Fallback>
                <p:oleObj name="Equation" r:id="rId3" imgW="1968480" imgH="4060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3930650"/>
                        <a:ext cx="477678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5" name="Object 15">
            <a:extLst>
              <a:ext uri="{FF2B5EF4-FFF2-40B4-BE49-F238E27FC236}">
                <a16:creationId xmlns:a16="http://schemas.microsoft.com/office/drawing/2014/main" id="{17F9B795-9E30-4D1A-8DF3-2E167B89FD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7550" y="5276850"/>
          <a:ext cx="3544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0160" imgH="228600" progId="Equation.DSMT4">
                  <p:embed/>
                </p:oleObj>
              </mc:Choice>
              <mc:Fallback>
                <p:oleObj name="Equation" r:id="rId5" imgW="146016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5276850"/>
                        <a:ext cx="3544888" cy="554038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26">
            <a:extLst>
              <a:ext uri="{FF2B5EF4-FFF2-40B4-BE49-F238E27FC236}">
                <a16:creationId xmlns:a16="http://schemas.microsoft.com/office/drawing/2014/main" id="{744AE230-F9A1-472A-9318-7E50D8CC702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87067" name="Rectangle 27">
            <a:extLst>
              <a:ext uri="{FF2B5EF4-FFF2-40B4-BE49-F238E27FC236}">
                <a16:creationId xmlns:a16="http://schemas.microsoft.com/office/drawing/2014/main" id="{E4615B17-0747-44B8-ABE2-06CDC2EC6D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571500"/>
            <a:ext cx="5180013" cy="7429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/>
              <a:t>Arc length of a circle</a:t>
            </a:r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4DE54719-C412-4407-8ADE-24D2261DC7F4}"/>
              </a:ext>
            </a:extLst>
          </p:cNvPr>
          <p:cNvGrpSpPr>
            <a:grpSpLocks/>
          </p:cNvGrpSpPr>
          <p:nvPr/>
        </p:nvGrpSpPr>
        <p:grpSpPr bwMode="auto">
          <a:xfrm>
            <a:off x="5476875" y="2505075"/>
            <a:ext cx="3495675" cy="1047750"/>
            <a:chOff x="5476875" y="2505075"/>
            <a:chExt cx="3495675" cy="1047750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400374F2-66C3-43AD-B331-838D8F4FA5B5}"/>
                </a:ext>
              </a:extLst>
            </p:cNvPr>
            <p:cNvSpPr/>
            <p:nvPr/>
          </p:nvSpPr>
          <p:spPr>
            <a:xfrm>
              <a:off x="5476875" y="2505075"/>
              <a:ext cx="3495675" cy="10477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4F7122-AC62-4563-A36F-A484F1F17E95}"/>
                </a:ext>
              </a:extLst>
            </p:cNvPr>
            <p:cNvSpPr txBox="1"/>
            <p:nvPr/>
          </p:nvSpPr>
          <p:spPr>
            <a:xfrm>
              <a:off x="5476875" y="2581275"/>
              <a:ext cx="1708150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latin typeface="+mj-lt"/>
                </a:rPr>
                <a:t>Arc length</a:t>
              </a:r>
            </a:p>
          </p:txBody>
        </p:sp>
        <p:sp>
          <p:nvSpPr>
            <p:cNvPr id="10264" name="TextBox 37">
              <a:extLst>
                <a:ext uri="{FF2B5EF4-FFF2-40B4-BE49-F238E27FC236}">
                  <a16:creationId xmlns:a16="http://schemas.microsoft.com/office/drawing/2014/main" id="{8A3949C2-25D3-47E1-8CE1-0C432A9D8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575" y="2990850"/>
              <a:ext cx="6014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>
                  <a:latin typeface="Comic Sans MS" panose="030F0702030302020204" pitchFamily="66" charset="0"/>
                </a:rPr>
                <a:t>π</a:t>
              </a:r>
              <a:r>
                <a:rPr lang="en-GB" altLang="en-US">
                  <a:latin typeface="Comic Sans MS" panose="030F0702030302020204" pitchFamily="66" charset="0"/>
                </a:rPr>
                <a:t>D</a:t>
              </a:r>
              <a:endParaRPr lang="en-GB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4048E0-049E-47F3-911E-E8FA9A3A81C4}"/>
                </a:ext>
              </a:extLst>
            </p:cNvPr>
            <p:cNvSpPr txBox="1"/>
            <p:nvPr/>
          </p:nvSpPr>
          <p:spPr>
            <a:xfrm>
              <a:off x="7410450" y="2581275"/>
              <a:ext cx="1543050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latin typeface="+mj-lt"/>
                </a:rPr>
                <a:t>Arc angle</a:t>
              </a:r>
            </a:p>
          </p:txBody>
        </p:sp>
        <p:sp>
          <p:nvSpPr>
            <p:cNvPr id="10266" name="TextBox 39">
              <a:extLst>
                <a:ext uri="{FF2B5EF4-FFF2-40B4-BE49-F238E27FC236}">
                  <a16:creationId xmlns:a16="http://schemas.microsoft.com/office/drawing/2014/main" id="{2AD9310C-A33F-41AF-9DD4-02875470C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0975" y="3028950"/>
              <a:ext cx="854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360</a:t>
              </a:r>
              <a:r>
                <a:rPr lang="en-GB" altLang="en-US" baseline="30000">
                  <a:latin typeface="Comic Sans MS" panose="030F0702030302020204" pitchFamily="66" charset="0"/>
                </a:rPr>
                <a:t>o</a:t>
              </a:r>
              <a:endParaRPr lang="en-GB" altLang="en-US" baseline="300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ABC0D76-C2A1-461A-8DEF-34A071209FA2}"/>
                </a:ext>
              </a:extLst>
            </p:cNvPr>
            <p:cNvSpPr txBox="1"/>
            <p:nvPr/>
          </p:nvSpPr>
          <p:spPr>
            <a:xfrm>
              <a:off x="7162800" y="2752725"/>
              <a:ext cx="341313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=</a:t>
              </a:r>
            </a:p>
          </p:txBody>
        </p:sp>
      </p:grpSp>
      <p:sp>
        <p:nvSpPr>
          <p:cNvPr id="10251" name="Line 2">
            <a:extLst>
              <a:ext uri="{FF2B5EF4-FFF2-40B4-BE49-F238E27FC236}">
                <a16:creationId xmlns:a16="http://schemas.microsoft.com/office/drawing/2014/main" id="{B19D1914-0D6D-473A-8A8C-59ECFDD0B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6963" y="4281488"/>
            <a:ext cx="896937" cy="1004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3">
            <a:extLst>
              <a:ext uri="{FF2B5EF4-FFF2-40B4-BE49-F238E27FC236}">
                <a16:creationId xmlns:a16="http://schemas.microsoft.com/office/drawing/2014/main" id="{6893623D-1F32-4372-A18E-D47CC5B822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6013" y="3305175"/>
            <a:ext cx="987425" cy="950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6">
            <a:extLst>
              <a:ext uri="{FF2B5EF4-FFF2-40B4-BE49-F238E27FC236}">
                <a16:creationId xmlns:a16="http://schemas.microsoft.com/office/drawing/2014/main" id="{11A73866-FD31-44E1-A18A-E3BCA85AD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1963738"/>
            <a:ext cx="6802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omic Sans MS" panose="030F0702030302020204" pitchFamily="66" charset="0"/>
              </a:rPr>
              <a:t>Q. </a:t>
            </a:r>
            <a:r>
              <a:rPr lang="en-GB" altLang="en-US">
                <a:latin typeface="Comic Sans MS" panose="030F0702030302020204" pitchFamily="66" charset="0"/>
              </a:rPr>
              <a:t>Find the length of the minor arc AB below ?</a:t>
            </a:r>
          </a:p>
        </p:txBody>
      </p:sp>
      <p:sp>
        <p:nvSpPr>
          <p:cNvPr id="10254" name="Oval 7">
            <a:extLst>
              <a:ext uri="{FF2B5EF4-FFF2-40B4-BE49-F238E27FC236}">
                <a16:creationId xmlns:a16="http://schemas.microsoft.com/office/drawing/2014/main" id="{339BBC3F-70F8-44C2-ACB0-11D5863E9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3" y="421005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5" name="Text Box 8">
            <a:extLst>
              <a:ext uri="{FF2B5EF4-FFF2-40B4-BE49-F238E27FC236}">
                <a16:creationId xmlns:a16="http://schemas.microsoft.com/office/drawing/2014/main" id="{9C844566-0B7D-4FCD-8F1F-84929E6C3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3286125"/>
            <a:ext cx="860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9 cm</a:t>
            </a:r>
          </a:p>
        </p:txBody>
      </p:sp>
      <p:sp>
        <p:nvSpPr>
          <p:cNvPr id="10256" name="Oval 10">
            <a:extLst>
              <a:ext uri="{FF2B5EF4-FFF2-40B4-BE49-F238E27FC236}">
                <a16:creationId xmlns:a16="http://schemas.microsoft.com/office/drawing/2014/main" id="{E6A3113C-FDC1-4E5F-BE05-3FE0F8A13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38" y="2889250"/>
            <a:ext cx="2741612" cy="2690813"/>
          </a:xfrm>
          <a:prstGeom prst="ellipse">
            <a:avLst/>
          </a:prstGeom>
          <a:noFill/>
          <a:ln w="5715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7" name="Text Box 11">
            <a:extLst>
              <a:ext uri="{FF2B5EF4-FFF2-40B4-BE49-F238E27FC236}">
                <a16:creationId xmlns:a16="http://schemas.microsoft.com/office/drawing/2014/main" id="{3A312120-A7FD-4532-B70D-D195C38EB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4060825"/>
            <a:ext cx="66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60</a:t>
            </a:r>
            <a:r>
              <a:rPr lang="en-GB" altLang="en-US" baseline="60000">
                <a:latin typeface="Comic Sans MS" panose="030F0702030302020204" pitchFamily="66" charset="0"/>
              </a:rPr>
              <a:t>o</a:t>
            </a:r>
            <a:endParaRPr lang="en-GB" altLang="en-US">
              <a:latin typeface="Comic Sans MS" panose="030F0702030302020204" pitchFamily="66" charset="0"/>
            </a:endParaRPr>
          </a:p>
        </p:txBody>
      </p:sp>
      <p:sp>
        <p:nvSpPr>
          <p:cNvPr id="10258" name="Arc 12">
            <a:extLst>
              <a:ext uri="{FF2B5EF4-FFF2-40B4-BE49-F238E27FC236}">
                <a16:creationId xmlns:a16="http://schemas.microsoft.com/office/drawing/2014/main" id="{70A4B2C0-420C-478E-B081-7D1743FB1B9D}"/>
              </a:ext>
            </a:extLst>
          </p:cNvPr>
          <p:cNvSpPr>
            <a:spLocks/>
          </p:cNvSpPr>
          <p:nvPr/>
        </p:nvSpPr>
        <p:spPr bwMode="auto">
          <a:xfrm rot="18563434" flipV="1">
            <a:off x="2415382" y="3475831"/>
            <a:ext cx="1619250" cy="1462087"/>
          </a:xfrm>
          <a:custGeom>
            <a:avLst/>
            <a:gdLst>
              <a:gd name="T0" fmla="*/ 0 w 24624"/>
              <a:gd name="T1" fmla="*/ 2147483647 h 21600"/>
              <a:gd name="T2" fmla="*/ 2147483647 w 24624"/>
              <a:gd name="T3" fmla="*/ 2147483647 h 21600"/>
              <a:gd name="T4" fmla="*/ 2147483647 w 24624"/>
              <a:gd name="T5" fmla="*/ 2147483647 h 21600"/>
              <a:gd name="T6" fmla="*/ 0 60000 65536"/>
              <a:gd name="T7" fmla="*/ 0 60000 65536"/>
              <a:gd name="T8" fmla="*/ 0 60000 65536"/>
              <a:gd name="T9" fmla="*/ 0 w 24624"/>
              <a:gd name="T10" fmla="*/ 0 h 21600"/>
              <a:gd name="T11" fmla="*/ 24624 w 246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24" h="21600" fill="none" extrusionOk="0">
                <a:moveTo>
                  <a:pt x="-1" y="277"/>
                </a:moveTo>
                <a:cubicBezTo>
                  <a:pt x="1141" y="92"/>
                  <a:pt x="2295" y="-1"/>
                  <a:pt x="3452" y="0"/>
                </a:cubicBezTo>
                <a:cubicBezTo>
                  <a:pt x="13731" y="0"/>
                  <a:pt x="22586" y="7243"/>
                  <a:pt x="24623" y="17319"/>
                </a:cubicBezTo>
              </a:path>
              <a:path w="24624" h="21600" stroke="0" extrusionOk="0">
                <a:moveTo>
                  <a:pt x="-1" y="277"/>
                </a:moveTo>
                <a:cubicBezTo>
                  <a:pt x="1141" y="92"/>
                  <a:pt x="2295" y="-1"/>
                  <a:pt x="3452" y="0"/>
                </a:cubicBezTo>
                <a:cubicBezTo>
                  <a:pt x="13731" y="0"/>
                  <a:pt x="22586" y="7243"/>
                  <a:pt x="24623" y="17319"/>
                </a:cubicBezTo>
                <a:lnTo>
                  <a:pt x="3452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Text Box 13">
            <a:extLst>
              <a:ext uri="{FF2B5EF4-FFF2-40B4-BE49-F238E27FC236}">
                <a16:creationId xmlns:a16="http://schemas.microsoft.com/office/drawing/2014/main" id="{B5A9DACE-95C5-4CEC-8C2C-841CF9E55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9162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260" name="Text Box 14">
            <a:extLst>
              <a:ext uri="{FF2B5EF4-FFF2-40B4-BE49-F238E27FC236}">
                <a16:creationId xmlns:a16="http://schemas.microsoft.com/office/drawing/2014/main" id="{FDF20A86-311A-4253-9379-A116E76EB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5186363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47236B-9D77-48CB-857E-30485A458B9C}"/>
              </a:ext>
            </a:extLst>
          </p:cNvPr>
          <p:cNvSpPr txBox="1"/>
          <p:nvPr/>
        </p:nvSpPr>
        <p:spPr>
          <a:xfrm>
            <a:off x="3743325" y="2809875"/>
            <a:ext cx="1711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8">
            <a:extLst>
              <a:ext uri="{FF2B5EF4-FFF2-40B4-BE49-F238E27FC236}">
                <a16:creationId xmlns:a16="http://schemas.microsoft.com/office/drawing/2014/main" id="{1038159E-00BF-4739-9834-E3F85A8A24F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676C92-71FC-4E9E-AEE7-81F4FE0AF615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C600F626-7661-45AB-B747-4E115C40E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964E0CCE-5440-4AC9-A1FC-6B57C7A7E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8DB55D2-3565-4F4B-B23D-40AEE31A5793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4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517" name="Picture 4" descr="scottishflag">
            <a:extLst>
              <a:ext uri="{FF2B5EF4-FFF2-40B4-BE49-F238E27FC236}">
                <a16:creationId xmlns:a16="http://schemas.microsoft.com/office/drawing/2014/main" id="{552D6709-6359-4AB2-9DA0-CF7ED53CEA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65" name="Text Box 81">
            <a:extLst>
              <a:ext uri="{FF2B5EF4-FFF2-40B4-BE49-F238E27FC236}">
                <a16:creationId xmlns:a16="http://schemas.microsoft.com/office/drawing/2014/main" id="{57566CA4-5B0E-40DB-835F-DD3B2479F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2073275"/>
            <a:ext cx="729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When two radii are drawn to the ends of a chord, 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 isosceles triangle is formed.</a:t>
            </a:r>
            <a:endParaRPr lang="en-GB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4519" name="Oval 82">
            <a:extLst>
              <a:ext uri="{FF2B5EF4-FFF2-40B4-BE49-F238E27FC236}">
                <a16:creationId xmlns:a16="http://schemas.microsoft.com/office/drawing/2014/main" id="{4C992A8C-13DD-4B38-83DF-D1D9A3696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3155950"/>
            <a:ext cx="3060700" cy="3081338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520" name="Text Box 97">
            <a:extLst>
              <a:ext uri="{FF2B5EF4-FFF2-40B4-BE49-F238E27FC236}">
                <a16:creationId xmlns:a16="http://schemas.microsoft.com/office/drawing/2014/main" id="{0A323988-4257-45E1-AC22-E7362EB43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3" y="4689475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3810" name="Line 96">
            <a:extLst>
              <a:ext uri="{FF2B5EF4-FFF2-40B4-BE49-F238E27FC236}">
                <a16:creationId xmlns:a16="http://schemas.microsoft.com/office/drawing/2014/main" id="{C8836B7E-C2D3-4BE4-9C17-23160263B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5000" y="3805238"/>
            <a:ext cx="2563813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Text Box 98">
            <a:extLst>
              <a:ext uri="{FF2B5EF4-FFF2-40B4-BE49-F238E27FC236}">
                <a16:creationId xmlns:a16="http://schemas.microsoft.com/office/drawing/2014/main" id="{EB80DCBC-49F9-41B8-9159-7FE690B57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352742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3812" name="Text Box 99">
            <a:extLst>
              <a:ext uri="{FF2B5EF4-FFF2-40B4-BE49-F238E27FC236}">
                <a16:creationId xmlns:a16="http://schemas.microsoft.com/office/drawing/2014/main" id="{4250B587-F39E-4585-837C-58BE1F8AB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3527425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4524" name="Text Box 101">
            <a:extLst>
              <a:ext uri="{FF2B5EF4-FFF2-40B4-BE49-F238E27FC236}">
                <a16:creationId xmlns:a16="http://schemas.microsoft.com/office/drawing/2014/main" id="{C77131E5-E37D-480E-B91D-5182B9AD03C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42086" name="Rectangle 102">
            <a:extLst>
              <a:ext uri="{FF2B5EF4-FFF2-40B4-BE49-F238E27FC236}">
                <a16:creationId xmlns:a16="http://schemas.microsoft.com/office/drawing/2014/main" id="{CF7A68F7-4518-4269-83C1-97AE5497B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53228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Isosceles triangles </a:t>
            </a:r>
            <a:b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Circles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59EB65-BE25-4124-BEDC-933738778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3722688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  <a:r>
              <a:rPr lang="en-GB" altLang="en-US" sz="2000" baseline="3000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endParaRPr lang="en-GB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65B2CF-13E4-4514-A074-F23BEAD78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732213"/>
            <a:ext cx="442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  <a:r>
              <a:rPr lang="en-GB" altLang="en-US" baseline="3000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endParaRPr lang="en-GB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6AF48E-9E77-4C87-B42F-D37F280340F7}"/>
              </a:ext>
            </a:extLst>
          </p:cNvPr>
          <p:cNvCxnSpPr/>
          <p:nvPr/>
        </p:nvCxnSpPr>
        <p:spPr>
          <a:xfrm rot="5400000">
            <a:off x="5091113" y="4310062"/>
            <a:ext cx="171450" cy="12382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C7B3C7-865A-45FB-8BA5-37FD6FE071C3}"/>
              </a:ext>
            </a:extLst>
          </p:cNvPr>
          <p:cNvCxnSpPr/>
          <p:nvPr/>
        </p:nvCxnSpPr>
        <p:spPr>
          <a:xfrm rot="16200000" flipH="1">
            <a:off x="6243638" y="4243387"/>
            <a:ext cx="209550" cy="14287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78" name="Line 94">
            <a:extLst>
              <a:ext uri="{FF2B5EF4-FFF2-40B4-BE49-F238E27FC236}">
                <a16:creationId xmlns:a16="http://schemas.microsoft.com/office/drawing/2014/main" id="{AA7484EF-F886-42E6-A107-79AB47A0DD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4525" y="3817938"/>
            <a:ext cx="1284288" cy="9064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79" name="Line 95">
            <a:extLst>
              <a:ext uri="{FF2B5EF4-FFF2-40B4-BE49-F238E27FC236}">
                <a16:creationId xmlns:a16="http://schemas.microsoft.com/office/drawing/2014/main" id="{8BCF7779-EB08-4D4B-B935-CF9814782D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37063" y="3817938"/>
            <a:ext cx="1268412" cy="8969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2" name="Oval 89">
            <a:extLst>
              <a:ext uri="{FF2B5EF4-FFF2-40B4-BE49-F238E27FC236}">
                <a16:creationId xmlns:a16="http://schemas.microsoft.com/office/drawing/2014/main" id="{5BCF84F5-32B6-4EFD-97C1-0E915B5E4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4652963"/>
            <a:ext cx="134937" cy="11906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" name="Oval 89">
            <a:extLst>
              <a:ext uri="{FF2B5EF4-FFF2-40B4-BE49-F238E27FC236}">
                <a16:creationId xmlns:a16="http://schemas.microsoft.com/office/drawing/2014/main" id="{EDBF2FEC-FF3D-4871-A839-4287AE062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3757613"/>
            <a:ext cx="134937" cy="11906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" name="Oval 89">
            <a:extLst>
              <a:ext uri="{FF2B5EF4-FFF2-40B4-BE49-F238E27FC236}">
                <a16:creationId xmlns:a16="http://schemas.microsoft.com/office/drawing/2014/main" id="{8B68AF5B-3F11-4792-AD25-50345031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3757613"/>
            <a:ext cx="134937" cy="11906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" name="Rounded Rectangle 23">
            <a:hlinkClick r:id="rId3"/>
            <a:extLst>
              <a:ext uri="{FF2B5EF4-FFF2-40B4-BE49-F238E27FC236}">
                <a16:creationId xmlns:a16="http://schemas.microsoft.com/office/drawing/2014/main" id="{5BFF0FAF-5365-450F-9F98-2D8BA24FC73B}"/>
              </a:ext>
            </a:extLst>
          </p:cNvPr>
          <p:cNvSpPr/>
          <p:nvPr/>
        </p:nvSpPr>
        <p:spPr>
          <a:xfrm>
            <a:off x="1460500" y="3506788"/>
            <a:ext cx="1570038" cy="5873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1" grpId="0"/>
      <p:bldP spid="33812" grpId="0"/>
      <p:bldP spid="19" grpId="0"/>
      <p:bldP spid="20" grpId="0"/>
      <p:bldP spid="25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>
            <a:extLst>
              <a:ext uri="{FF2B5EF4-FFF2-40B4-BE49-F238E27FC236}">
                <a16:creationId xmlns:a16="http://schemas.microsoft.com/office/drawing/2014/main" id="{6110999D-3686-4EB4-B10D-70BB704CACE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424B89-01E8-4F1F-84AE-0101AB19A369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31A69E12-8125-47B0-A10A-961708598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019DE7B5-B1A9-40E8-B5D9-61CF9952EC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2D9BF46-3F82-4C1B-B7F9-E5720393C101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40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71" name="Picture 9" descr="scottishflag">
            <a:extLst>
              <a:ext uri="{FF2B5EF4-FFF2-40B4-BE49-F238E27FC236}">
                <a16:creationId xmlns:a16="http://schemas.microsoft.com/office/drawing/2014/main" id="{35F0A44B-EBED-4388-AC6E-B9AF1A728C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54" name="Object 14">
            <a:extLst>
              <a:ext uri="{FF2B5EF4-FFF2-40B4-BE49-F238E27FC236}">
                <a16:creationId xmlns:a16="http://schemas.microsoft.com/office/drawing/2014/main" id="{C68C0C6C-16C7-4304-98D1-7E87154420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988" y="3930650"/>
          <a:ext cx="486886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6280" imgH="406080" progId="Equation.DSMT4">
                  <p:embed/>
                </p:oleObj>
              </mc:Choice>
              <mc:Fallback>
                <p:oleObj name="Equation" r:id="rId3" imgW="2006280" imgH="4060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3930650"/>
                        <a:ext cx="4868862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5" name="Object 15">
            <a:extLst>
              <a:ext uri="{FF2B5EF4-FFF2-40B4-BE49-F238E27FC236}">
                <a16:creationId xmlns:a16="http://schemas.microsoft.com/office/drawing/2014/main" id="{60AF254A-A0EF-4028-B85E-0A7187A8B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3725" y="5276850"/>
          <a:ext cx="379253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62040" imgH="228600" progId="Equation.DSMT4">
                  <p:embed/>
                </p:oleObj>
              </mc:Choice>
              <mc:Fallback>
                <p:oleObj name="Equation" r:id="rId5" imgW="156204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276850"/>
                        <a:ext cx="3792538" cy="554038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26">
            <a:extLst>
              <a:ext uri="{FF2B5EF4-FFF2-40B4-BE49-F238E27FC236}">
                <a16:creationId xmlns:a16="http://schemas.microsoft.com/office/drawing/2014/main" id="{2CF0ADB8-F8F9-4FE3-8950-380A40BBD62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87067" name="Rectangle 27">
            <a:extLst>
              <a:ext uri="{FF2B5EF4-FFF2-40B4-BE49-F238E27FC236}">
                <a16:creationId xmlns:a16="http://schemas.microsoft.com/office/drawing/2014/main" id="{1F203292-9B37-4E6C-B1B0-0EA7CE2D6F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571500"/>
            <a:ext cx="5180013" cy="7429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/>
              <a:t>Arc length of a circle</a:t>
            </a:r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CE3DBFA9-EC6D-4C71-88D0-517EC04A6A22}"/>
              </a:ext>
            </a:extLst>
          </p:cNvPr>
          <p:cNvGrpSpPr>
            <a:grpSpLocks/>
          </p:cNvGrpSpPr>
          <p:nvPr/>
        </p:nvGrpSpPr>
        <p:grpSpPr bwMode="auto">
          <a:xfrm>
            <a:off x="5476875" y="2505075"/>
            <a:ext cx="3495675" cy="1047750"/>
            <a:chOff x="5476875" y="2505075"/>
            <a:chExt cx="3495675" cy="1047750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04B051BD-9D4C-4C12-BA40-397A81DD1C27}"/>
                </a:ext>
              </a:extLst>
            </p:cNvPr>
            <p:cNvSpPr/>
            <p:nvPr/>
          </p:nvSpPr>
          <p:spPr>
            <a:xfrm>
              <a:off x="5476875" y="2505075"/>
              <a:ext cx="3495675" cy="10477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EE91E8-F1FE-4B27-B1EB-988871E2316E}"/>
                </a:ext>
              </a:extLst>
            </p:cNvPr>
            <p:cNvSpPr txBox="1"/>
            <p:nvPr/>
          </p:nvSpPr>
          <p:spPr>
            <a:xfrm>
              <a:off x="5476875" y="2581275"/>
              <a:ext cx="1708150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latin typeface="+mj-lt"/>
                </a:rPr>
                <a:t>Arc length</a:t>
              </a:r>
            </a:p>
          </p:txBody>
        </p:sp>
        <p:sp>
          <p:nvSpPr>
            <p:cNvPr id="11289" name="TextBox 37">
              <a:extLst>
                <a:ext uri="{FF2B5EF4-FFF2-40B4-BE49-F238E27FC236}">
                  <a16:creationId xmlns:a16="http://schemas.microsoft.com/office/drawing/2014/main" id="{4E86EF31-950A-4B76-B72E-E7C813CFE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575" y="2990850"/>
              <a:ext cx="6014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>
                  <a:latin typeface="Comic Sans MS" panose="030F0702030302020204" pitchFamily="66" charset="0"/>
                </a:rPr>
                <a:t>π</a:t>
              </a:r>
              <a:r>
                <a:rPr lang="en-GB" altLang="en-US">
                  <a:latin typeface="Comic Sans MS" panose="030F0702030302020204" pitchFamily="66" charset="0"/>
                </a:rPr>
                <a:t>D</a:t>
              </a:r>
              <a:endParaRPr lang="en-GB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F09E30-F318-40A9-8835-CF8EA9AE09B1}"/>
                </a:ext>
              </a:extLst>
            </p:cNvPr>
            <p:cNvSpPr txBox="1"/>
            <p:nvPr/>
          </p:nvSpPr>
          <p:spPr>
            <a:xfrm>
              <a:off x="7410450" y="2581275"/>
              <a:ext cx="1543050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latin typeface="+mj-lt"/>
                </a:rPr>
                <a:t>Arc angle</a:t>
              </a:r>
            </a:p>
          </p:txBody>
        </p:sp>
        <p:sp>
          <p:nvSpPr>
            <p:cNvPr id="11291" name="TextBox 39">
              <a:extLst>
                <a:ext uri="{FF2B5EF4-FFF2-40B4-BE49-F238E27FC236}">
                  <a16:creationId xmlns:a16="http://schemas.microsoft.com/office/drawing/2014/main" id="{22039993-91EF-4E8F-B9FF-F5C0F6AEE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0975" y="3028950"/>
              <a:ext cx="854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360</a:t>
              </a:r>
              <a:r>
                <a:rPr lang="en-GB" altLang="en-US" baseline="30000">
                  <a:latin typeface="Comic Sans MS" panose="030F0702030302020204" pitchFamily="66" charset="0"/>
                </a:rPr>
                <a:t>o</a:t>
              </a:r>
              <a:endParaRPr lang="en-GB" altLang="en-US" baseline="300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B364E7-B40B-43B0-B113-EF4885C42204}"/>
                </a:ext>
              </a:extLst>
            </p:cNvPr>
            <p:cNvSpPr txBox="1"/>
            <p:nvPr/>
          </p:nvSpPr>
          <p:spPr>
            <a:xfrm>
              <a:off x="7162800" y="2752725"/>
              <a:ext cx="341313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=</a:t>
              </a:r>
            </a:p>
          </p:txBody>
        </p:sp>
      </p:grpSp>
      <p:sp>
        <p:nvSpPr>
          <p:cNvPr id="11275" name="Line 2">
            <a:extLst>
              <a:ext uri="{FF2B5EF4-FFF2-40B4-BE49-F238E27FC236}">
                <a16:creationId xmlns:a16="http://schemas.microsoft.com/office/drawing/2014/main" id="{1929E1A5-7EC3-4233-8841-4248BFA00D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6963" y="4281488"/>
            <a:ext cx="896937" cy="1004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3">
            <a:extLst>
              <a:ext uri="{FF2B5EF4-FFF2-40B4-BE49-F238E27FC236}">
                <a16:creationId xmlns:a16="http://schemas.microsoft.com/office/drawing/2014/main" id="{4BF8D92D-E574-467C-BF98-D993097FBD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6013" y="3305175"/>
            <a:ext cx="987425" cy="950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6">
            <a:extLst>
              <a:ext uri="{FF2B5EF4-FFF2-40B4-BE49-F238E27FC236}">
                <a16:creationId xmlns:a16="http://schemas.microsoft.com/office/drawing/2014/main" id="{7F8AF73A-51C9-4FE7-9548-994BC26EC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1963738"/>
            <a:ext cx="699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omic Sans MS" panose="030F0702030302020204" pitchFamily="66" charset="0"/>
              </a:rPr>
              <a:t>Q. </a:t>
            </a:r>
            <a:r>
              <a:rPr lang="en-GB" altLang="en-US">
                <a:latin typeface="Comic Sans MS" panose="030F0702030302020204" pitchFamily="66" charset="0"/>
              </a:rPr>
              <a:t>Find the length of the major arc PQ below ?</a:t>
            </a:r>
          </a:p>
        </p:txBody>
      </p:sp>
      <p:sp>
        <p:nvSpPr>
          <p:cNvPr id="11278" name="Oval 7">
            <a:extLst>
              <a:ext uri="{FF2B5EF4-FFF2-40B4-BE49-F238E27FC236}">
                <a16:creationId xmlns:a16="http://schemas.microsoft.com/office/drawing/2014/main" id="{EE98606C-7ECD-411E-B37D-34539FAF5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3" y="421005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Text Box 8">
            <a:extLst>
              <a:ext uri="{FF2B5EF4-FFF2-40B4-BE49-F238E27FC236}">
                <a16:creationId xmlns:a16="http://schemas.microsoft.com/office/drawing/2014/main" id="{1253BEA1-9679-4FB1-8DF5-D92512BE6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3371850"/>
            <a:ext cx="83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10 m</a:t>
            </a:r>
          </a:p>
        </p:txBody>
      </p:sp>
      <p:sp>
        <p:nvSpPr>
          <p:cNvPr id="11280" name="Oval 10">
            <a:extLst>
              <a:ext uri="{FF2B5EF4-FFF2-40B4-BE49-F238E27FC236}">
                <a16:creationId xmlns:a16="http://schemas.microsoft.com/office/drawing/2014/main" id="{DA02238C-E644-48FB-BCB1-AECD77BDF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38" y="2889250"/>
            <a:ext cx="2741612" cy="2690813"/>
          </a:xfrm>
          <a:prstGeom prst="ellipse">
            <a:avLst/>
          </a:pr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Text Box 11">
            <a:extLst>
              <a:ext uri="{FF2B5EF4-FFF2-40B4-BE49-F238E27FC236}">
                <a16:creationId xmlns:a16="http://schemas.microsoft.com/office/drawing/2014/main" id="{A330FBBF-047F-41E5-8D45-348B173C6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4060825"/>
            <a:ext cx="804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100</a:t>
            </a:r>
            <a:r>
              <a:rPr lang="en-GB" altLang="en-US" baseline="60000">
                <a:latin typeface="Comic Sans MS" panose="030F0702030302020204" pitchFamily="66" charset="0"/>
              </a:rPr>
              <a:t>o</a:t>
            </a:r>
            <a:endParaRPr lang="en-GB" altLang="en-US">
              <a:latin typeface="Comic Sans MS" panose="030F0702030302020204" pitchFamily="66" charset="0"/>
            </a:endParaRPr>
          </a:p>
        </p:txBody>
      </p:sp>
      <p:sp>
        <p:nvSpPr>
          <p:cNvPr id="11282" name="Text Box 13">
            <a:extLst>
              <a:ext uri="{FF2B5EF4-FFF2-40B4-BE49-F238E27FC236}">
                <a16:creationId xmlns:a16="http://schemas.microsoft.com/office/drawing/2014/main" id="{7839C218-93F0-465D-B893-BF2E5A8CE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916238"/>
            <a:ext cx="344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1283" name="Text Box 14">
            <a:extLst>
              <a:ext uri="{FF2B5EF4-FFF2-40B4-BE49-F238E27FC236}">
                <a16:creationId xmlns:a16="http://schemas.microsoft.com/office/drawing/2014/main" id="{5E7253E7-414D-462A-9029-F246642AE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5186363"/>
            <a:ext cx="45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Q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F120E497-F12A-49F6-A610-E5AE7A44C4A8}"/>
              </a:ext>
            </a:extLst>
          </p:cNvPr>
          <p:cNvSpPr/>
          <p:nvPr/>
        </p:nvSpPr>
        <p:spPr>
          <a:xfrm>
            <a:off x="1009650" y="2886075"/>
            <a:ext cx="2724150" cy="2686050"/>
          </a:xfrm>
          <a:prstGeom prst="arc">
            <a:avLst>
              <a:gd name="adj1" fmla="val 3111923"/>
              <a:gd name="adj2" fmla="val 18925591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538CB7-6207-4095-82CC-BC18070AC5F2}"/>
              </a:ext>
            </a:extLst>
          </p:cNvPr>
          <p:cNvSpPr txBox="1"/>
          <p:nvPr/>
        </p:nvSpPr>
        <p:spPr>
          <a:xfrm>
            <a:off x="3743325" y="2809875"/>
            <a:ext cx="1711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connection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B1F04035-3172-42A6-8B78-AF601B640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4051300"/>
            <a:ext cx="85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260</a:t>
            </a:r>
            <a:r>
              <a:rPr lang="en-GB" altLang="en-US" baseline="60000">
                <a:solidFill>
                  <a:srgbClr val="FFFF00"/>
                </a:solidFill>
                <a:latin typeface="Comic Sans MS" panose="030F0702030302020204" pitchFamily="66" charset="0"/>
              </a:rPr>
              <a:t>o</a:t>
            </a:r>
            <a:endParaRPr lang="en-GB" altLang="en-US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9FFF41AC-2F58-48C2-9FF3-6D4E880688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6379D6-1EFD-483A-88CC-763A766D9FE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983FCF6-831A-440F-88B1-73DCE0E1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92164" name="Text Box 2">
            <a:extLst>
              <a:ext uri="{FF2B5EF4-FFF2-40B4-BE49-F238E27FC236}">
                <a16:creationId xmlns:a16="http://schemas.microsoft.com/office/drawing/2014/main" id="{5195FB65-5DD4-480D-B0A9-731DF6246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en-US" sz="4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N5 TJ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Ex13.1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Ch13 (page 126)</a:t>
            </a:r>
          </a:p>
        </p:txBody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14F23ACB-C8F7-44E9-B86F-03B1AC0AA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800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92166" name="Picture 4" descr="ag00463_">
            <a:extLst>
              <a:ext uri="{FF2B5EF4-FFF2-40B4-BE49-F238E27FC236}">
                <a16:creationId xmlns:a16="http://schemas.microsoft.com/office/drawing/2014/main" id="{7CA39D64-0FC3-42BF-BBB5-66858803D1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6" descr="scottishflag">
            <a:extLst>
              <a:ext uri="{FF2B5EF4-FFF2-40B4-BE49-F238E27FC236}">
                <a16:creationId xmlns:a16="http://schemas.microsoft.com/office/drawing/2014/main" id="{FE8A4158-685A-4761-B26C-8708EFA50E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7" descr="Office Objects 0572">
            <a:extLst>
              <a:ext uri="{FF2B5EF4-FFF2-40B4-BE49-F238E27FC236}">
                <a16:creationId xmlns:a16="http://schemas.microsoft.com/office/drawing/2014/main" id="{A79258D7-F1B6-4973-A114-93137C43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9" name="Text Box 8">
            <a:extLst>
              <a:ext uri="{FF2B5EF4-FFF2-40B4-BE49-F238E27FC236}">
                <a16:creationId xmlns:a16="http://schemas.microsoft.com/office/drawing/2014/main" id="{A60B8A29-08D0-4992-A3E6-C8D0B700D12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92170" name="TextBox 10">
            <a:extLst>
              <a:ext uri="{FF2B5EF4-FFF2-40B4-BE49-F238E27FC236}">
                <a16:creationId xmlns:a16="http://schemas.microsoft.com/office/drawing/2014/main" id="{9ECA397A-4F68-4FD0-9523-F23E609DC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Nat 5</a:t>
            </a: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3F937813-F327-48AF-80FF-D79EFCD17BCC}"/>
              </a:ext>
            </a:extLst>
          </p:cNvPr>
          <p:cNvSpPr txBox="1">
            <a:spLocks noChangeArrowheads="1"/>
          </p:cNvSpPr>
          <p:nvPr/>
        </p:nvSpPr>
        <p:spPr>
          <a:xfrm>
            <a:off x="2022475" y="571500"/>
            <a:ext cx="5180013" cy="7429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36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Arc length of a circle</a:t>
            </a:r>
            <a:endParaRPr lang="en-GB" sz="3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325845DC-0591-400D-9494-0417428D651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1A59E6-FB76-49FE-B1F6-3CAB36B204D6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65A3C1E8-DC03-4D85-A38D-B1DB26D76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022A86A2-FE0B-47A3-8F0C-B4A4221890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FA8FEE5-14DC-42ED-A7A3-ACACB14C5C1C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42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411EF485-7901-4613-8954-8925FAF340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580188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/>
              <a:t>Starter Questions</a:t>
            </a:r>
          </a:p>
        </p:txBody>
      </p:sp>
      <p:pic>
        <p:nvPicPr>
          <p:cNvPr id="12295" name="Picture 3" descr="scottishflag">
            <a:extLst>
              <a:ext uri="{FF2B5EF4-FFF2-40B4-BE49-F238E27FC236}">
                <a16:creationId xmlns:a16="http://schemas.microsoft.com/office/drawing/2014/main" id="{5BC1414B-663D-443E-A758-3901A5ADC5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6">
            <a:extLst>
              <a:ext uri="{FF2B5EF4-FFF2-40B4-BE49-F238E27FC236}">
                <a16:creationId xmlns:a16="http://schemas.microsoft.com/office/drawing/2014/main" id="{2147273B-90DF-4BE6-A2A8-79D94447E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2286000"/>
            <a:ext cx="283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Q1.  True or false</a:t>
            </a:r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8CDBEB1F-DB64-4AAA-B2EA-DABDD6A67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606800"/>
            <a:ext cx="525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Q2.  Expand out (x + 3)(x</a:t>
            </a:r>
            <a:r>
              <a:rPr lang="en-GB" altLang="en-US" baseline="30000">
                <a:latin typeface="Comic Sans MS" panose="030F0702030302020204" pitchFamily="66" charset="0"/>
              </a:rPr>
              <a:t>2</a:t>
            </a:r>
            <a:r>
              <a:rPr lang="en-GB" altLang="en-US">
                <a:latin typeface="Comic Sans MS" panose="030F0702030302020204" pitchFamily="66" charset="0"/>
              </a:rPr>
              <a:t> + 40 – 9)</a:t>
            </a:r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id="{D922FF3C-B612-4459-82CE-16D3E0771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4568825"/>
            <a:ext cx="7639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Q3. I want to make 30% profit on a DVD player I </a:t>
            </a:r>
          </a:p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       bought for £80. How much must I sell it for.</a:t>
            </a:r>
          </a:p>
        </p:txBody>
      </p:sp>
      <p:sp>
        <p:nvSpPr>
          <p:cNvPr id="12299" name="Rectangle 10">
            <a:extLst>
              <a:ext uri="{FF2B5EF4-FFF2-40B4-BE49-F238E27FC236}">
                <a16:creationId xmlns:a16="http://schemas.microsoft.com/office/drawing/2014/main" id="{CFD21C29-BA3B-4F1C-A0F7-EDB272529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290" name="Object 11">
            <a:extLst>
              <a:ext uri="{FF2B5EF4-FFF2-40B4-BE49-F238E27FC236}">
                <a16:creationId xmlns:a16="http://schemas.microsoft.com/office/drawing/2014/main" id="{98BDC11B-C1A7-4A1C-A772-B3064B2624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5388" y="2720975"/>
          <a:ext cx="44386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080" imgH="228600" progId="Equation.DSMT4">
                  <p:embed/>
                </p:oleObj>
              </mc:Choice>
              <mc:Fallback>
                <p:oleObj name="Equation" r:id="rId3" imgW="15490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2720975"/>
                        <a:ext cx="443865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2">
            <a:extLst>
              <a:ext uri="{FF2B5EF4-FFF2-40B4-BE49-F238E27FC236}">
                <a16:creationId xmlns:a16="http://schemas.microsoft.com/office/drawing/2014/main" id="{DCCBEE4F-054F-41FB-8BF8-F1A4C8477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Rectangle 14">
            <a:extLst>
              <a:ext uri="{FF2B5EF4-FFF2-40B4-BE49-F238E27FC236}">
                <a16:creationId xmlns:a16="http://schemas.microsoft.com/office/drawing/2014/main" id="{1B753584-3162-4272-94B0-CB5E3A9F3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9644B9D8-F691-4343-BD04-8CDA7EBB699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18">
            <a:extLst>
              <a:ext uri="{FF2B5EF4-FFF2-40B4-BE49-F238E27FC236}">
                <a16:creationId xmlns:a16="http://schemas.microsoft.com/office/drawing/2014/main" id="{AEB8E36F-540C-4A17-8EEF-70AD0878948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AF10DE-34E7-4E17-98C4-47F8C0404BBF}" type="datetime5">
              <a:rPr lang="en-GB" smtClean="0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91140" name="Rectangle 19">
            <a:extLst>
              <a:ext uri="{FF2B5EF4-FFF2-40B4-BE49-F238E27FC236}">
                <a16:creationId xmlns:a16="http://schemas.microsoft.com/office/drawing/2014/main" id="{5B4F4194-56F2-42EE-B6B4-3E86215E2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CD488F4B-DB7F-4FAB-9328-B8EB0C48FB04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3894138" y="374650"/>
            <a:ext cx="5249862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/>
              <a:t>Sector area of a circle</a:t>
            </a:r>
          </a:p>
        </p:txBody>
      </p:sp>
      <p:pic>
        <p:nvPicPr>
          <p:cNvPr id="93189" name="Picture 3" descr="scottishflag">
            <a:extLst>
              <a:ext uri="{FF2B5EF4-FFF2-40B4-BE49-F238E27FC236}">
                <a16:creationId xmlns:a16="http://schemas.microsoft.com/office/drawing/2014/main" id="{086FB883-8D67-46CE-93A4-73944B9892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 Box 4">
            <a:extLst>
              <a:ext uri="{FF2B5EF4-FFF2-40B4-BE49-F238E27FC236}">
                <a16:creationId xmlns:a16="http://schemas.microsoft.com/office/drawing/2014/main" id="{32CB3ADF-9690-446B-8A23-E6C92D5A78A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93191" name="Picture 5" descr="Office Objects 0572">
            <a:extLst>
              <a:ext uri="{FF2B5EF4-FFF2-40B4-BE49-F238E27FC236}">
                <a16:creationId xmlns:a16="http://schemas.microsoft.com/office/drawing/2014/main" id="{2D78C09E-F617-44A4-A594-E75B3B22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>
            <a:extLst>
              <a:ext uri="{FF2B5EF4-FFF2-40B4-BE49-F238E27FC236}">
                <a16:creationId xmlns:a16="http://schemas.microsoft.com/office/drawing/2014/main" id="{D38276EA-1BEA-4105-8474-3DBFFA900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Learning Intention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DEC8114B-F5F7-449C-B7F3-7AEF9865A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Success Criteria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B71EF624-B4C1-479B-AC76-783C03C6A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Know the sector formula.</a:t>
            </a:r>
            <a:endParaRPr lang="en-GB" sz="3600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93195" name="Line 9">
            <a:extLst>
              <a:ext uri="{FF2B5EF4-FFF2-40B4-BE49-F238E27FC236}">
                <a16:creationId xmlns:a16="http://schemas.microsoft.com/office/drawing/2014/main" id="{42E1A8CD-2B8C-4769-B003-CF68DFD5C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7135731F-7AB6-4866-A710-B7A162897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401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FF00"/>
                </a:solidFill>
                <a:latin typeface="Comic Sans MS" panose="030F0702030302020204" pitchFamily="66" charset="0"/>
              </a:rPr>
              <a:t>We are learning how to find the area of a sector.</a:t>
            </a:r>
            <a:endParaRPr lang="en-GB" altLang="en-US" sz="32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D8DBC2DE-0BDC-47AE-B2AF-EAF55835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3894138"/>
            <a:ext cx="3641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Be able to calculate sector area showing appropriate work.</a:t>
            </a:r>
          </a:p>
        </p:txBody>
      </p:sp>
      <p:sp>
        <p:nvSpPr>
          <p:cNvPr id="93198" name="TextBox 13">
            <a:extLst>
              <a:ext uri="{FF2B5EF4-FFF2-40B4-BE49-F238E27FC236}">
                <a16:creationId xmlns:a16="http://schemas.microsoft.com/office/drawing/2014/main" id="{68EA7507-A0FD-4922-B2B0-777CA299D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4" grpId="0"/>
      <p:bldP spid="3687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8">
            <a:extLst>
              <a:ext uri="{FF2B5EF4-FFF2-40B4-BE49-F238E27FC236}">
                <a16:creationId xmlns:a16="http://schemas.microsoft.com/office/drawing/2014/main" id="{2E546F4E-8935-4F28-817A-CF77F13D350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15011B3-1DF8-4B6A-A4FF-2B8C3FF5D157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23D50EEC-7090-48DE-A9B1-7E08ED8FB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47754CC8-BC15-434C-9D5E-4D9D05D44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3080F8C-2704-48CE-B1B6-38D40113C84F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44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4213" name="Picture 2" descr="scottishflag">
            <a:extLst>
              <a:ext uri="{FF2B5EF4-FFF2-40B4-BE49-F238E27FC236}">
                <a16:creationId xmlns:a16="http://schemas.microsoft.com/office/drawing/2014/main" id="{77E97D5B-BB26-4026-8F06-16D176B56E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Text Box 6">
            <a:extLst>
              <a:ext uri="{FF2B5EF4-FFF2-40B4-BE49-F238E27FC236}">
                <a16:creationId xmlns:a16="http://schemas.microsoft.com/office/drawing/2014/main" id="{120ADE98-B213-4DE8-9944-C70F5F7B2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25860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4215" name="Text Box 7">
            <a:extLst>
              <a:ext uri="{FF2B5EF4-FFF2-40B4-BE49-F238E27FC236}">
                <a16:creationId xmlns:a16="http://schemas.microsoft.com/office/drawing/2014/main" id="{FDCC93A7-CFDA-43F8-B70D-1306C5FDF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3798888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1F09EE07-81D6-4927-96A7-7373464EAC6D}"/>
              </a:ext>
            </a:extLst>
          </p:cNvPr>
          <p:cNvGrpSpPr>
            <a:grpSpLocks/>
          </p:cNvGrpSpPr>
          <p:nvPr/>
        </p:nvGrpSpPr>
        <p:grpSpPr bwMode="auto">
          <a:xfrm>
            <a:off x="2233613" y="3829050"/>
            <a:ext cx="2016125" cy="1841500"/>
            <a:chOff x="697" y="2746"/>
            <a:chExt cx="1270" cy="1160"/>
          </a:xfrm>
        </p:grpSpPr>
        <p:sp>
          <p:nvSpPr>
            <p:cNvPr id="94226" name="Text Box 13">
              <a:extLst>
                <a:ext uri="{FF2B5EF4-FFF2-40B4-BE49-F238E27FC236}">
                  <a16:creationId xmlns:a16="http://schemas.microsoft.com/office/drawing/2014/main" id="{5C5ED0FA-4F6A-43B8-A35D-C130F32A7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" y="3618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  <a:latin typeface="Comic Sans MS" panose="030F0702030302020204" pitchFamily="66" charset="0"/>
                </a:rPr>
                <a:t>major sector</a:t>
              </a:r>
            </a:p>
          </p:txBody>
        </p:sp>
        <p:sp>
          <p:nvSpPr>
            <p:cNvPr id="94227" name="Line 14">
              <a:extLst>
                <a:ext uri="{FF2B5EF4-FFF2-40B4-BE49-F238E27FC236}">
                  <a16:creationId xmlns:a16="http://schemas.microsoft.com/office/drawing/2014/main" id="{6495CF57-74DD-402A-BAF3-CC9C736AC9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0" y="2746"/>
              <a:ext cx="514" cy="90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17" name="Picture 15">
            <a:extLst>
              <a:ext uri="{FF2B5EF4-FFF2-40B4-BE49-F238E27FC236}">
                <a16:creationId xmlns:a16="http://schemas.microsoft.com/office/drawing/2014/main" id="{22F63E56-D260-4984-8BD4-24CAFB2F2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4482">
            <a:off x="4487863" y="2982912"/>
            <a:ext cx="1016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Oval 16">
            <a:extLst>
              <a:ext uri="{FF2B5EF4-FFF2-40B4-BE49-F238E27FC236}">
                <a16:creationId xmlns:a16="http://schemas.microsoft.com/office/drawing/2014/main" id="{6564AFDE-DA0D-4F11-95ED-AFED51956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2359025"/>
            <a:ext cx="2741612" cy="2690813"/>
          </a:xfrm>
          <a:prstGeom prst="ellipse">
            <a:avLst/>
          </a:prstGeom>
          <a:noFill/>
          <a:ln w="3810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9" name="Oval 17">
            <a:extLst>
              <a:ext uri="{FF2B5EF4-FFF2-40B4-BE49-F238E27FC236}">
                <a16:creationId xmlns:a16="http://schemas.microsoft.com/office/drawing/2014/main" id="{FD3655CA-0026-4E5B-8994-D8C32CAA5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370681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20" name="Text Box 18">
            <a:extLst>
              <a:ext uri="{FF2B5EF4-FFF2-40B4-BE49-F238E27FC236}">
                <a16:creationId xmlns:a16="http://schemas.microsoft.com/office/drawing/2014/main" id="{FD09E4CA-AAD4-40C5-99FF-8FEDAAE31A0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6C20CABE-989C-4DCB-8102-6219B905BC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571500"/>
            <a:ext cx="5524500" cy="7429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/>
              <a:t>Area of Sector in a circle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B37965C8-76F8-4925-9A17-A403C5473110}"/>
              </a:ext>
            </a:extLst>
          </p:cNvPr>
          <p:cNvGrpSpPr>
            <a:grpSpLocks/>
          </p:cNvGrpSpPr>
          <p:nvPr/>
        </p:nvGrpSpPr>
        <p:grpSpPr bwMode="auto">
          <a:xfrm>
            <a:off x="5561013" y="3573463"/>
            <a:ext cx="2716212" cy="476250"/>
            <a:chOff x="2799" y="2861"/>
            <a:chExt cx="1711" cy="300"/>
          </a:xfrm>
        </p:grpSpPr>
        <p:sp>
          <p:nvSpPr>
            <p:cNvPr id="94224" name="Line 10">
              <a:extLst>
                <a:ext uri="{FF2B5EF4-FFF2-40B4-BE49-F238E27FC236}">
                  <a16:creationId xmlns:a16="http://schemas.microsoft.com/office/drawing/2014/main" id="{B957538E-8D02-46CE-9C38-11DCECFA3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99" y="2861"/>
              <a:ext cx="300" cy="2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" name="Text Box 11">
              <a:extLst>
                <a:ext uri="{FF2B5EF4-FFF2-40B4-BE49-F238E27FC236}">
                  <a16:creationId xmlns:a16="http://schemas.microsoft.com/office/drawing/2014/main" id="{0E877A90-AEC8-4B64-8985-AA2C034A3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0" y="2873"/>
              <a:ext cx="1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minor sector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ADFC80-F8F2-4DDA-8A1C-C84D32F43864}"/>
              </a:ext>
            </a:extLst>
          </p:cNvPr>
          <p:cNvCxnSpPr/>
          <p:nvPr/>
        </p:nvCxnSpPr>
        <p:spPr>
          <a:xfrm rot="10800000">
            <a:off x="5038725" y="3476625"/>
            <a:ext cx="1152525" cy="2952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Oval 5">
            <a:extLst>
              <a:ext uri="{FF2B5EF4-FFF2-40B4-BE49-F238E27FC236}">
                <a16:creationId xmlns:a16="http://schemas.microsoft.com/office/drawing/2014/main" id="{9FF08CDF-5E9E-46BA-9713-8BCBB7F45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2906713"/>
            <a:ext cx="2743200" cy="26876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B9805B6D-59D2-4BEC-8A2A-749B0D9A542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358F73-1E1C-4BC2-A404-92BA95FF7810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45D9811D-3144-4885-A1EE-343607315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49DF9424-37A2-45A2-8169-28B7BE738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34B096B-560C-4A50-ADF3-7B2C97978CE7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45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21" name="Picture 3" descr="scottishflag">
            <a:extLst>
              <a:ext uri="{FF2B5EF4-FFF2-40B4-BE49-F238E27FC236}">
                <a16:creationId xmlns:a16="http://schemas.microsoft.com/office/drawing/2014/main" id="{BAA8ED6E-B908-44B1-8D3C-92BBFAD74E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6">
            <a:extLst>
              <a:ext uri="{FF2B5EF4-FFF2-40B4-BE49-F238E27FC236}">
                <a16:creationId xmlns:a16="http://schemas.microsoft.com/office/drawing/2014/main" id="{92136FED-CA7F-402B-A5AB-137554892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1963738"/>
            <a:ext cx="512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omic Sans MS" panose="030F0702030302020204" pitchFamily="66" charset="0"/>
              </a:rPr>
              <a:t>Q.	</a:t>
            </a:r>
            <a:r>
              <a:rPr lang="en-GB" altLang="en-US">
                <a:latin typeface="Comic Sans MS" panose="030F0702030302020204" pitchFamily="66" charset="0"/>
              </a:rPr>
              <a:t>Find the area of the circle ?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D29EA574-7617-4623-A44E-BFB648BDE233}"/>
              </a:ext>
            </a:extLst>
          </p:cNvPr>
          <p:cNvGrpSpPr>
            <a:grpSpLocks/>
          </p:cNvGrpSpPr>
          <p:nvPr/>
        </p:nvGrpSpPr>
        <p:grpSpPr bwMode="auto">
          <a:xfrm>
            <a:off x="6611938" y="3032125"/>
            <a:ext cx="1384300" cy="969963"/>
            <a:chOff x="4165" y="1910"/>
            <a:chExt cx="872" cy="611"/>
          </a:xfrm>
        </p:grpSpPr>
        <p:sp>
          <p:nvSpPr>
            <p:cNvPr id="105480" name="Text Box 8">
              <a:extLst>
                <a:ext uri="{FF2B5EF4-FFF2-40B4-BE49-F238E27FC236}">
                  <a16:creationId xmlns:a16="http://schemas.microsoft.com/office/drawing/2014/main" id="{0A5EBE93-D334-4E62-B14B-B947A7996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" y="1910"/>
              <a:ext cx="6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Solution</a:t>
              </a:r>
            </a:p>
          </p:txBody>
        </p:sp>
        <p:graphicFrame>
          <p:nvGraphicFramePr>
            <p:cNvPr id="13316" name="Object 9">
              <a:extLst>
                <a:ext uri="{FF2B5EF4-FFF2-40B4-BE49-F238E27FC236}">
                  <a16:creationId xmlns:a16="http://schemas.microsoft.com/office/drawing/2014/main" id="{81835FD0-FD16-47FE-899C-D2D542A61B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65" y="2211"/>
            <a:ext cx="872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71320" imgH="203040" progId="Equation.DSMT4">
                    <p:embed/>
                  </p:oleObj>
                </mc:Choice>
                <mc:Fallback>
                  <p:oleObj name="Equation" r:id="rId3" imgW="571320" imgH="2030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5" y="2211"/>
                          <a:ext cx="872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5482" name="Object 10">
            <a:extLst>
              <a:ext uri="{FF2B5EF4-FFF2-40B4-BE49-F238E27FC236}">
                <a16:creationId xmlns:a16="http://schemas.microsoft.com/office/drawing/2014/main" id="{2FDBFB99-14D2-4539-993B-4E7992FEBD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4638" y="3995738"/>
          <a:ext cx="187801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203040" progId="Equation.DSMT4">
                  <p:embed/>
                </p:oleObj>
              </mc:Choice>
              <mc:Fallback>
                <p:oleObj name="Equation" r:id="rId5" imgW="77436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3995738"/>
                        <a:ext cx="187801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1">
            <a:extLst>
              <a:ext uri="{FF2B5EF4-FFF2-40B4-BE49-F238E27FC236}">
                <a16:creationId xmlns:a16="http://schemas.microsoft.com/office/drawing/2014/main" id="{1666DE80-B9C0-4317-9C99-44D696283F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7813" y="4583113"/>
          <a:ext cx="20034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203040" progId="Equation.DSMT4">
                  <p:embed/>
                </p:oleObj>
              </mc:Choice>
              <mc:Fallback>
                <p:oleObj name="Equation" r:id="rId7" imgW="8254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3" y="4583113"/>
                        <a:ext cx="2003425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Oval 12">
            <a:extLst>
              <a:ext uri="{FF2B5EF4-FFF2-40B4-BE49-F238E27FC236}">
                <a16:creationId xmlns:a16="http://schemas.microsoft.com/office/drawing/2014/main" id="{54058366-F7E3-4397-B8FE-8D6DE94AC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425291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D76B35C4-7131-4630-AF4E-8EC1AFA5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3" y="3449638"/>
            <a:ext cx="90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10cm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58CDE051-3EEB-41B1-AD74-2F98DE6D543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452E31-DA48-48D9-8520-1E59D3A81710}"/>
              </a:ext>
            </a:extLst>
          </p:cNvPr>
          <p:cNvCxnSpPr/>
          <p:nvPr/>
        </p:nvCxnSpPr>
        <p:spPr>
          <a:xfrm rot="10800000">
            <a:off x="3636963" y="3275013"/>
            <a:ext cx="911225" cy="99695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7">
            <a:extLst>
              <a:ext uri="{FF2B5EF4-FFF2-40B4-BE49-F238E27FC236}">
                <a16:creationId xmlns:a16="http://schemas.microsoft.com/office/drawing/2014/main" id="{6A3A8B1B-A1AF-4AE1-92CA-FE22389976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571500"/>
            <a:ext cx="5524500" cy="7429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/>
              <a:t>Area of Sector in a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Oval 10">
            <a:extLst>
              <a:ext uri="{FF2B5EF4-FFF2-40B4-BE49-F238E27FC236}">
                <a16:creationId xmlns:a16="http://schemas.microsoft.com/office/drawing/2014/main" id="{FF366E3A-DC58-423D-AC66-9D9B0A80ECB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1238" y="2889250"/>
            <a:ext cx="2741612" cy="2690813"/>
          </a:xfrm>
          <a:prstGeom prst="ellipse">
            <a:avLst/>
          </a:prstGeom>
          <a:noFill/>
          <a:ln w="3810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CAE2EFE7-A7C5-4C12-9091-192640A3A6ED}"/>
              </a:ext>
            </a:extLst>
          </p:cNvPr>
          <p:cNvSpPr/>
          <p:nvPr/>
        </p:nvSpPr>
        <p:spPr>
          <a:xfrm>
            <a:off x="990600" y="2895600"/>
            <a:ext cx="2762250" cy="2724150"/>
          </a:xfrm>
          <a:prstGeom prst="arc">
            <a:avLst>
              <a:gd name="adj1" fmla="val 13116755"/>
              <a:gd name="adj2" fmla="val 16316087"/>
            </a:avLst>
          </a:prstGeom>
          <a:solidFill>
            <a:srgbClr val="00B050"/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252CAF35-8239-4E6F-925D-2DA5EFDC235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424B89-01E8-4F1F-84AE-0101AB19A369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CF52B72C-71F3-40FB-9EFA-90E6839D5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CD3A91C7-8539-4BFA-9AC3-760EB2498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A21A7BD-BD6B-41A8-A610-D94819C751A3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46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5" name="Picture 9" descr="scottishflag">
            <a:extLst>
              <a:ext uri="{FF2B5EF4-FFF2-40B4-BE49-F238E27FC236}">
                <a16:creationId xmlns:a16="http://schemas.microsoft.com/office/drawing/2014/main" id="{0B255A3E-A61D-4185-9489-C8AA9D6742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54" name="Object 14">
            <a:extLst>
              <a:ext uri="{FF2B5EF4-FFF2-40B4-BE49-F238E27FC236}">
                <a16:creationId xmlns:a16="http://schemas.microsoft.com/office/drawing/2014/main" id="{28B4BDBB-880B-4DD7-98DF-A1AC388163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2913" y="4046538"/>
          <a:ext cx="45354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200" imgH="406080" progId="Equation.DSMT4">
                  <p:embed/>
                </p:oleObj>
              </mc:Choice>
              <mc:Fallback>
                <p:oleObj name="Equation" r:id="rId3" imgW="2311200" imgH="4060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4046538"/>
                        <a:ext cx="453548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5" name="Object 15">
            <a:extLst>
              <a:ext uri="{FF2B5EF4-FFF2-40B4-BE49-F238E27FC236}">
                <a16:creationId xmlns:a16="http://schemas.microsoft.com/office/drawing/2014/main" id="{864FA143-025B-41E6-837C-AE0B69AC1C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2275" y="5308600"/>
          <a:ext cx="4133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720" imgH="203040" progId="Equation.DSMT4">
                  <p:embed/>
                </p:oleObj>
              </mc:Choice>
              <mc:Fallback>
                <p:oleObj name="Equation" r:id="rId5" imgW="170172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5308600"/>
                        <a:ext cx="4133850" cy="49212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26">
            <a:extLst>
              <a:ext uri="{FF2B5EF4-FFF2-40B4-BE49-F238E27FC236}">
                <a16:creationId xmlns:a16="http://schemas.microsoft.com/office/drawing/2014/main" id="{D9C101A5-40C9-4065-9BD7-E51BA170DEA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5A95D75-FE50-4DFA-9F6D-D90AC1A54817}"/>
              </a:ext>
            </a:extLst>
          </p:cNvPr>
          <p:cNvSpPr/>
          <p:nvPr/>
        </p:nvSpPr>
        <p:spPr>
          <a:xfrm>
            <a:off x="5126038" y="2711450"/>
            <a:ext cx="3987800" cy="10477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A817DA-0EF8-47EB-87EA-36A9FFB7D5C6}"/>
              </a:ext>
            </a:extLst>
          </p:cNvPr>
          <p:cNvSpPr txBox="1"/>
          <p:nvPr/>
        </p:nvSpPr>
        <p:spPr>
          <a:xfrm>
            <a:off x="5116513" y="2787650"/>
            <a:ext cx="19669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latin typeface="+mj-lt"/>
              </a:rPr>
              <a:t>Area Sector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767371-49A3-4837-85AD-634364901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197225"/>
            <a:ext cx="650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l-GR" altLang="en-US">
                <a:latin typeface="Comic Sans MS" panose="030F0702030302020204" pitchFamily="66" charset="0"/>
              </a:rPr>
              <a:t>π</a:t>
            </a:r>
            <a:r>
              <a:rPr lang="en-GB" altLang="en-US">
                <a:latin typeface="Comic Sans MS" panose="030F0702030302020204" pitchFamily="66" charset="0"/>
              </a:rPr>
              <a:t>r</a:t>
            </a:r>
            <a:r>
              <a:rPr lang="en-GB" altLang="en-US" baseline="30000">
                <a:latin typeface="Comic Sans MS" panose="030F0702030302020204" pitchFamily="66" charset="0"/>
              </a:rPr>
              <a:t>2</a:t>
            </a:r>
            <a:endParaRPr lang="en-GB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6DA861-55DE-46D3-AEDE-F0DF5D3CDA67}"/>
              </a:ext>
            </a:extLst>
          </p:cNvPr>
          <p:cNvSpPr txBox="1"/>
          <p:nvPr/>
        </p:nvSpPr>
        <p:spPr>
          <a:xfrm>
            <a:off x="7153275" y="2787650"/>
            <a:ext cx="2005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latin typeface="+mj-lt"/>
              </a:rPr>
              <a:t>Sector angle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5E045E-966A-437B-AB97-F076BA2B8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35325"/>
            <a:ext cx="85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360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endParaRPr lang="en-GB" altLang="en-US" baseline="300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10D672-5056-4812-8AE2-95A22E0EFFF4}"/>
              </a:ext>
            </a:extLst>
          </p:cNvPr>
          <p:cNvSpPr txBox="1"/>
          <p:nvPr/>
        </p:nvSpPr>
        <p:spPr>
          <a:xfrm>
            <a:off x="6943725" y="2933700"/>
            <a:ext cx="3413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</a:t>
            </a:r>
          </a:p>
        </p:txBody>
      </p:sp>
      <p:sp>
        <p:nvSpPr>
          <p:cNvPr id="14353" name="Line 2">
            <a:extLst>
              <a:ext uri="{FF2B5EF4-FFF2-40B4-BE49-F238E27FC236}">
                <a16:creationId xmlns:a16="http://schemas.microsoft.com/office/drawing/2014/main" id="{A8142C0A-8EAE-4BEE-B60C-7AAD26DA85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3313" y="2876550"/>
            <a:ext cx="46037" cy="131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3">
            <a:extLst>
              <a:ext uri="{FF2B5EF4-FFF2-40B4-BE49-F238E27FC236}">
                <a16:creationId xmlns:a16="http://schemas.microsoft.com/office/drawing/2014/main" id="{3C4D02D9-FE1E-40DA-9F91-6CDE7C44E2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85875" y="3419475"/>
            <a:ext cx="1125538" cy="836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Text Box 6">
            <a:extLst>
              <a:ext uri="{FF2B5EF4-FFF2-40B4-BE49-F238E27FC236}">
                <a16:creationId xmlns:a16="http://schemas.microsoft.com/office/drawing/2014/main" id="{F6DB6300-4BBC-485E-9944-954B59874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1963738"/>
            <a:ext cx="6759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Find the area of the minor sector XY below ?</a:t>
            </a:r>
          </a:p>
        </p:txBody>
      </p:sp>
      <p:sp>
        <p:nvSpPr>
          <p:cNvPr id="14356" name="Oval 7">
            <a:extLst>
              <a:ext uri="{FF2B5EF4-FFF2-40B4-BE49-F238E27FC236}">
                <a16:creationId xmlns:a16="http://schemas.microsoft.com/office/drawing/2014/main" id="{3D0D9DBD-EE27-40E4-BAD4-CEBEF1D804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22513" y="421005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F22CF4E9-A336-43D6-84ED-0C949B02C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3333750"/>
            <a:ext cx="86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6 cm</a:t>
            </a:r>
          </a:p>
        </p:txBody>
      </p:sp>
      <p:sp>
        <p:nvSpPr>
          <p:cNvPr id="49" name="Text Box 11">
            <a:extLst>
              <a:ext uri="{FF2B5EF4-FFF2-40B4-BE49-F238E27FC236}">
                <a16:creationId xmlns:a16="http://schemas.microsoft.com/office/drawing/2014/main" id="{BD2F8025-6FF5-438E-BDE5-A54414086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3478213"/>
            <a:ext cx="66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45</a:t>
            </a:r>
            <a:r>
              <a:rPr lang="en-GB" baseline="60000" dirty="0">
                <a:latin typeface="+mj-lt"/>
              </a:rPr>
              <a:t>o</a:t>
            </a:r>
            <a:endParaRPr lang="en-GB" dirty="0">
              <a:latin typeface="+mj-lt"/>
            </a:endParaRPr>
          </a:p>
        </p:txBody>
      </p:sp>
      <p:sp>
        <p:nvSpPr>
          <p:cNvPr id="14359" name="Text Box 13">
            <a:extLst>
              <a:ext uri="{FF2B5EF4-FFF2-40B4-BE49-F238E27FC236}">
                <a16:creationId xmlns:a16="http://schemas.microsoft.com/office/drawing/2014/main" id="{9D614121-D496-410D-B7CC-597B7C9A8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235426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14360" name="Text Box 14">
            <a:extLst>
              <a:ext uri="{FF2B5EF4-FFF2-40B4-BE49-F238E27FC236}">
                <a16:creationId xmlns:a16="http://schemas.microsoft.com/office/drawing/2014/main" id="{375D2C53-5527-4309-B78C-14461D0F2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2986088"/>
            <a:ext cx="344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0BEDAC3D-A334-478B-81C4-3CAF849DFC90}"/>
              </a:ext>
            </a:extLst>
          </p:cNvPr>
          <p:cNvSpPr/>
          <p:nvPr/>
        </p:nvSpPr>
        <p:spPr>
          <a:xfrm>
            <a:off x="2152650" y="4048125"/>
            <a:ext cx="438150" cy="447675"/>
          </a:xfrm>
          <a:prstGeom prst="arc">
            <a:avLst>
              <a:gd name="adj1" fmla="val 16510695"/>
              <a:gd name="adj2" fmla="val 16316087"/>
            </a:avLst>
          </a:prstGeom>
          <a:ln w="19050">
            <a:solidFill>
              <a:srgbClr val="FFFF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AFC918C0-C9B7-47CA-84E5-CAFDBCFB8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4498975"/>
            <a:ext cx="854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360</a:t>
            </a:r>
            <a:r>
              <a:rPr lang="en-GB" baseline="60000" dirty="0">
                <a:solidFill>
                  <a:srgbClr val="FFFF00"/>
                </a:solidFill>
                <a:latin typeface="+mj-lt"/>
              </a:rPr>
              <a:t>o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625EBF8-DD15-4839-9DFC-EA298269AA20}"/>
              </a:ext>
            </a:extLst>
          </p:cNvPr>
          <p:cNvSpPr txBox="1"/>
          <p:nvPr/>
        </p:nvSpPr>
        <p:spPr>
          <a:xfrm>
            <a:off x="3330575" y="2487613"/>
            <a:ext cx="17113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connection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569C57BE-3C08-4F5B-A9F8-F024123CD8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571500"/>
            <a:ext cx="5524500" cy="7429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/>
              <a:t>Area of Sector in a circle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C73D8570-D9DC-45C4-847D-765373DBD791}"/>
              </a:ext>
            </a:extLst>
          </p:cNvPr>
          <p:cNvSpPr/>
          <p:nvPr/>
        </p:nvSpPr>
        <p:spPr>
          <a:xfrm>
            <a:off x="914400" y="2790825"/>
            <a:ext cx="2905125" cy="2876550"/>
          </a:xfrm>
          <a:prstGeom prst="arc">
            <a:avLst>
              <a:gd name="adj1" fmla="val 16510695"/>
              <a:gd name="adj2" fmla="val 16316087"/>
            </a:avLst>
          </a:prstGeom>
          <a:ln w="19050">
            <a:solidFill>
              <a:srgbClr val="FFFFFF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606" name="TextBox 38">
            <a:extLst>
              <a:ext uri="{FF2B5EF4-FFF2-40B4-BE49-F238E27FC236}">
                <a16:creationId xmlns:a16="http://schemas.microsoft.com/office/drawing/2014/main" id="{81A80353-8171-46E8-B195-C9406FE77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5656263"/>
            <a:ext cx="1273175" cy="523875"/>
          </a:xfrm>
          <a:prstGeom prst="rect">
            <a:avLst/>
          </a:prstGeom>
          <a:solidFill>
            <a:srgbClr val="000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hlinkClick r:id="rId7"/>
              </a:rPr>
              <a:t>DEMO</a:t>
            </a:r>
            <a:endParaRPr lang="en-GB" altLang="en-US" sz="2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9" grpId="0"/>
      <p:bldP spid="40" grpId="0"/>
      <p:bldP spid="42" grpId="0"/>
      <p:bldP spid="58" grpId="0"/>
      <p:bldP spid="59" grpId="0"/>
      <p:bldP spid="2460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>
            <a:extLst>
              <a:ext uri="{FF2B5EF4-FFF2-40B4-BE49-F238E27FC236}">
                <a16:creationId xmlns:a16="http://schemas.microsoft.com/office/drawing/2014/main" id="{A0D2BDE2-350F-4697-BC38-7514C6EA309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424B89-01E8-4F1F-84AE-0101AB19A369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BBB13C78-EC12-416E-AF05-1804297C2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Created by Mr Lafferty 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CBFD55AF-DA41-46AC-9DA6-7546E4E03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E8290D1-1590-4ED3-A042-F724E3822D53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47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7" name="Picture 9" descr="scottishflag">
            <a:extLst>
              <a:ext uri="{FF2B5EF4-FFF2-40B4-BE49-F238E27FC236}">
                <a16:creationId xmlns:a16="http://schemas.microsoft.com/office/drawing/2014/main" id="{568729BD-BD55-4829-B39C-C473AAA4E8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54" name="Object 14">
            <a:extLst>
              <a:ext uri="{FF2B5EF4-FFF2-40B4-BE49-F238E27FC236}">
                <a16:creationId xmlns:a16="http://schemas.microsoft.com/office/drawing/2014/main" id="{9E188C8B-0B54-43E5-AAEB-66A4320143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2250" y="3930650"/>
          <a:ext cx="49323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160" imgH="406080" progId="Equation.DSMT4">
                  <p:embed/>
                </p:oleObj>
              </mc:Choice>
              <mc:Fallback>
                <p:oleObj name="Equation" r:id="rId3" imgW="2108160" imgH="4060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3930650"/>
                        <a:ext cx="4932363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5" name="Object 15">
            <a:extLst>
              <a:ext uri="{FF2B5EF4-FFF2-40B4-BE49-F238E27FC236}">
                <a16:creationId xmlns:a16="http://schemas.microsoft.com/office/drawing/2014/main" id="{B1C9D0E3-DD20-41B7-A160-E4AAB1D856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5125" y="5308600"/>
          <a:ext cx="42529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52480" imgH="203040" progId="Equation.DSMT4">
                  <p:embed/>
                </p:oleObj>
              </mc:Choice>
              <mc:Fallback>
                <p:oleObj name="Equation" r:id="rId5" imgW="175248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5308600"/>
                        <a:ext cx="4252913" cy="49212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26">
            <a:extLst>
              <a:ext uri="{FF2B5EF4-FFF2-40B4-BE49-F238E27FC236}">
                <a16:creationId xmlns:a16="http://schemas.microsoft.com/office/drawing/2014/main" id="{B6EFB3DB-D0A2-476D-8E43-FA1C03F6251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DCE4B302-90EB-4C12-858B-F1BC3871F7F5}"/>
              </a:ext>
            </a:extLst>
          </p:cNvPr>
          <p:cNvGrpSpPr>
            <a:grpSpLocks/>
          </p:cNvGrpSpPr>
          <p:nvPr/>
        </p:nvGrpSpPr>
        <p:grpSpPr bwMode="auto">
          <a:xfrm>
            <a:off x="4691063" y="2749550"/>
            <a:ext cx="4452937" cy="1047750"/>
            <a:chOff x="5476875" y="2505075"/>
            <a:chExt cx="4452736" cy="1047750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48145755-E0B1-4B0A-9D89-E293DC884882}"/>
                </a:ext>
              </a:extLst>
            </p:cNvPr>
            <p:cNvSpPr/>
            <p:nvPr/>
          </p:nvSpPr>
          <p:spPr>
            <a:xfrm>
              <a:off x="5476875" y="2505075"/>
              <a:ext cx="4452736" cy="10477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1E574A1-4B3D-4B1D-B593-13D1F67DE831}"/>
                </a:ext>
              </a:extLst>
            </p:cNvPr>
            <p:cNvSpPr txBox="1"/>
            <p:nvPr/>
          </p:nvSpPr>
          <p:spPr>
            <a:xfrm>
              <a:off x="5476875" y="2581275"/>
              <a:ext cx="1966823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latin typeface="+mj-lt"/>
                </a:rPr>
                <a:t>Area Sector</a:t>
              </a:r>
            </a:p>
          </p:txBody>
        </p:sp>
        <p:sp>
          <p:nvSpPr>
            <p:cNvPr id="15384" name="TextBox 37">
              <a:extLst>
                <a:ext uri="{FF2B5EF4-FFF2-40B4-BE49-F238E27FC236}">
                  <a16:creationId xmlns:a16="http://schemas.microsoft.com/office/drawing/2014/main" id="{0E4E4811-3881-4C89-BE51-4FD170F13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575" y="2990850"/>
              <a:ext cx="6511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>
                  <a:latin typeface="Comic Sans MS" panose="030F0702030302020204" pitchFamily="66" charset="0"/>
                </a:rPr>
                <a:t>π</a:t>
              </a:r>
              <a:r>
                <a:rPr lang="en-GB" altLang="en-US">
                  <a:latin typeface="Comic Sans MS" panose="030F0702030302020204" pitchFamily="66" charset="0"/>
                </a:rPr>
                <a:t>r</a:t>
              </a:r>
              <a:r>
                <a:rPr lang="en-GB" altLang="en-US" baseline="30000">
                  <a:latin typeface="Comic Sans MS" panose="030F0702030302020204" pitchFamily="66" charset="0"/>
                </a:rPr>
                <a:t>2</a:t>
              </a:r>
              <a:endParaRPr lang="en-GB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391D5D-F7A9-4269-B048-F7C57E45931D}"/>
                </a:ext>
              </a:extLst>
            </p:cNvPr>
            <p:cNvSpPr txBox="1"/>
            <p:nvPr/>
          </p:nvSpPr>
          <p:spPr>
            <a:xfrm>
              <a:off x="7810395" y="2581275"/>
              <a:ext cx="2004921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latin typeface="+mj-lt"/>
                </a:rPr>
                <a:t>Sector angle</a:t>
              </a:r>
            </a:p>
          </p:txBody>
        </p:sp>
        <p:sp>
          <p:nvSpPr>
            <p:cNvPr id="15386" name="TextBox 39">
              <a:extLst>
                <a:ext uri="{FF2B5EF4-FFF2-40B4-BE49-F238E27FC236}">
                  <a16:creationId xmlns:a16="http://schemas.microsoft.com/office/drawing/2014/main" id="{C09B6E20-F684-49F7-B5AB-7C2524EFA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224" y="3028950"/>
              <a:ext cx="854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360</a:t>
              </a:r>
              <a:r>
                <a:rPr lang="en-GB" altLang="en-US" baseline="30000">
                  <a:latin typeface="Comic Sans MS" panose="030F0702030302020204" pitchFamily="66" charset="0"/>
                </a:rPr>
                <a:t>o</a:t>
              </a:r>
              <a:endParaRPr lang="en-GB" altLang="en-US" baseline="300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BE7818-39CC-452D-BE79-40D25F2C693D}"/>
                </a:ext>
              </a:extLst>
            </p:cNvPr>
            <p:cNvSpPr txBox="1"/>
            <p:nvPr/>
          </p:nvSpPr>
          <p:spPr>
            <a:xfrm>
              <a:off x="7419887" y="2752725"/>
              <a:ext cx="341297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=</a:t>
              </a:r>
            </a:p>
          </p:txBody>
        </p:sp>
      </p:grpSp>
      <p:sp>
        <p:nvSpPr>
          <p:cNvPr id="15370" name="Line 2">
            <a:extLst>
              <a:ext uri="{FF2B5EF4-FFF2-40B4-BE49-F238E27FC236}">
                <a16:creationId xmlns:a16="http://schemas.microsoft.com/office/drawing/2014/main" id="{33A22058-5EC5-4900-8547-03B50D6CF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9825" y="4252913"/>
            <a:ext cx="931863" cy="946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6">
            <a:extLst>
              <a:ext uri="{FF2B5EF4-FFF2-40B4-BE49-F238E27FC236}">
                <a16:creationId xmlns:a16="http://schemas.microsoft.com/office/drawing/2014/main" id="{A90CABB4-2A2F-4DE3-BC8E-74FCCF9A7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1963738"/>
            <a:ext cx="7156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omic Sans MS" panose="030F0702030302020204" pitchFamily="66" charset="0"/>
              </a:rPr>
              <a:t>Q. </a:t>
            </a:r>
            <a:r>
              <a:rPr lang="en-GB" altLang="en-US">
                <a:latin typeface="Comic Sans MS" panose="030F0702030302020204" pitchFamily="66" charset="0"/>
              </a:rPr>
              <a:t>Find the area of the minor sector AB below ?</a:t>
            </a:r>
          </a:p>
        </p:txBody>
      </p:sp>
      <p:sp>
        <p:nvSpPr>
          <p:cNvPr id="15372" name="Text Box 8">
            <a:extLst>
              <a:ext uri="{FF2B5EF4-FFF2-40B4-BE49-F238E27FC236}">
                <a16:creationId xmlns:a16="http://schemas.microsoft.com/office/drawing/2014/main" id="{A2DB4F8E-1F54-4833-823E-49F007A6B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3476625"/>
            <a:ext cx="687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omic Sans MS" panose="030F0702030302020204" pitchFamily="66" charset="0"/>
              </a:rPr>
              <a:t>9 cm</a:t>
            </a:r>
          </a:p>
        </p:txBody>
      </p:sp>
      <p:sp>
        <p:nvSpPr>
          <p:cNvPr id="15373" name="Oval 10">
            <a:extLst>
              <a:ext uri="{FF2B5EF4-FFF2-40B4-BE49-F238E27FC236}">
                <a16:creationId xmlns:a16="http://schemas.microsoft.com/office/drawing/2014/main" id="{2DB100DA-B313-48A4-8FD3-4162DB0C4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38" y="2889250"/>
            <a:ext cx="2741612" cy="2690813"/>
          </a:xfrm>
          <a:prstGeom prst="ellipse">
            <a:avLst/>
          </a:prstGeom>
          <a:noFill/>
          <a:ln w="3810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4" name="Text Box 13">
            <a:extLst>
              <a:ext uri="{FF2B5EF4-FFF2-40B4-BE49-F238E27FC236}">
                <a16:creationId xmlns:a16="http://schemas.microsoft.com/office/drawing/2014/main" id="{33367340-C5C1-440E-8DB9-B7312D248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9162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375" name="Text Box 14">
            <a:extLst>
              <a:ext uri="{FF2B5EF4-FFF2-40B4-BE49-F238E27FC236}">
                <a16:creationId xmlns:a16="http://schemas.microsoft.com/office/drawing/2014/main" id="{EB80AB99-EA08-4972-900E-DDDD5C6B1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5186363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9129BB-ECA9-45FB-8D72-5C0EF0E755E5}"/>
              </a:ext>
            </a:extLst>
          </p:cNvPr>
          <p:cNvSpPr txBox="1"/>
          <p:nvPr/>
        </p:nvSpPr>
        <p:spPr>
          <a:xfrm>
            <a:off x="3433763" y="2308225"/>
            <a:ext cx="1711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connection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EB8E2A-04E0-4FCA-972A-C22D54BE87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571500"/>
            <a:ext cx="5524500" cy="7429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/>
              <a:t>Area of Sector in a circle</a:t>
            </a:r>
          </a:p>
        </p:txBody>
      </p:sp>
      <p:sp>
        <p:nvSpPr>
          <p:cNvPr id="15378" name="Arc 12">
            <a:extLst>
              <a:ext uri="{FF2B5EF4-FFF2-40B4-BE49-F238E27FC236}">
                <a16:creationId xmlns:a16="http://schemas.microsoft.com/office/drawing/2014/main" id="{32F78502-A86B-45D8-B2AE-F78DEDD02A8D}"/>
              </a:ext>
            </a:extLst>
          </p:cNvPr>
          <p:cNvSpPr>
            <a:spLocks/>
          </p:cNvSpPr>
          <p:nvPr/>
        </p:nvSpPr>
        <p:spPr bwMode="auto">
          <a:xfrm rot="18360000" flipV="1">
            <a:off x="2528888" y="3563938"/>
            <a:ext cx="1517650" cy="1276350"/>
          </a:xfrm>
          <a:custGeom>
            <a:avLst/>
            <a:gdLst>
              <a:gd name="T0" fmla="*/ 0 w 24624"/>
              <a:gd name="T1" fmla="*/ 2147483647 h 21600"/>
              <a:gd name="T2" fmla="*/ 2147483647 w 24624"/>
              <a:gd name="T3" fmla="*/ 2147483647 h 21600"/>
              <a:gd name="T4" fmla="*/ 2147483647 w 24624"/>
              <a:gd name="T5" fmla="*/ 2147483647 h 21600"/>
              <a:gd name="T6" fmla="*/ 0 60000 65536"/>
              <a:gd name="T7" fmla="*/ 0 60000 65536"/>
              <a:gd name="T8" fmla="*/ 0 60000 65536"/>
              <a:gd name="T9" fmla="*/ 0 w 24624"/>
              <a:gd name="T10" fmla="*/ 0 h 21600"/>
              <a:gd name="T11" fmla="*/ 24624 w 246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24" h="21600" fill="none" extrusionOk="0">
                <a:moveTo>
                  <a:pt x="-1" y="277"/>
                </a:moveTo>
                <a:cubicBezTo>
                  <a:pt x="1141" y="92"/>
                  <a:pt x="2295" y="-1"/>
                  <a:pt x="3452" y="0"/>
                </a:cubicBezTo>
                <a:cubicBezTo>
                  <a:pt x="13731" y="0"/>
                  <a:pt x="22586" y="7243"/>
                  <a:pt x="24623" y="17319"/>
                </a:cubicBezTo>
              </a:path>
              <a:path w="24624" h="21600" stroke="0" extrusionOk="0">
                <a:moveTo>
                  <a:pt x="-1" y="277"/>
                </a:moveTo>
                <a:cubicBezTo>
                  <a:pt x="1141" y="92"/>
                  <a:pt x="2295" y="-1"/>
                  <a:pt x="3452" y="0"/>
                </a:cubicBezTo>
                <a:cubicBezTo>
                  <a:pt x="13731" y="0"/>
                  <a:pt x="22586" y="7243"/>
                  <a:pt x="24623" y="17319"/>
                </a:cubicBezTo>
                <a:lnTo>
                  <a:pt x="3452" y="2160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Text Box 11">
            <a:extLst>
              <a:ext uri="{FF2B5EF4-FFF2-40B4-BE49-F238E27FC236}">
                <a16:creationId xmlns:a16="http://schemas.microsoft.com/office/drawing/2014/main" id="{AE22BF20-CEB8-44AE-9C32-C1ED7DD1D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4108450"/>
            <a:ext cx="542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omic Sans MS" panose="030F0702030302020204" pitchFamily="66" charset="0"/>
              </a:rPr>
              <a:t>60</a:t>
            </a:r>
            <a:r>
              <a:rPr lang="en-GB" altLang="en-US" sz="1800" baseline="60000">
                <a:latin typeface="Comic Sans MS" panose="030F0702030302020204" pitchFamily="66" charset="0"/>
              </a:rPr>
              <a:t>o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sp>
        <p:nvSpPr>
          <p:cNvPr id="15380" name="Line 3">
            <a:extLst>
              <a:ext uri="{FF2B5EF4-FFF2-40B4-BE49-F238E27FC236}">
                <a16:creationId xmlns:a16="http://schemas.microsoft.com/office/drawing/2014/main" id="{84597CE1-B2B7-4192-A37E-6CD8A0DFA0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6013" y="3357563"/>
            <a:ext cx="1065212" cy="958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Oval 7">
            <a:extLst>
              <a:ext uri="{FF2B5EF4-FFF2-40B4-BE49-F238E27FC236}">
                <a16:creationId xmlns:a16="http://schemas.microsoft.com/office/drawing/2014/main" id="{A8488DD3-7189-4DA2-8529-1ADBF7C18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23386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Oval 10">
            <a:extLst>
              <a:ext uri="{FF2B5EF4-FFF2-40B4-BE49-F238E27FC236}">
                <a16:creationId xmlns:a16="http://schemas.microsoft.com/office/drawing/2014/main" id="{D933B8EE-A804-4A5B-B038-A44077AE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38" y="2889250"/>
            <a:ext cx="2741612" cy="2690813"/>
          </a:xfrm>
          <a:prstGeom prst="ellipse">
            <a:avLst/>
          </a:prstGeom>
          <a:noFill/>
          <a:ln w="3810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408163C5-7381-4152-AD1C-3CD228CFF472}"/>
              </a:ext>
            </a:extLst>
          </p:cNvPr>
          <p:cNvSpPr/>
          <p:nvPr/>
        </p:nvSpPr>
        <p:spPr>
          <a:xfrm>
            <a:off x="1009650" y="2886075"/>
            <a:ext cx="2724150" cy="2686050"/>
          </a:xfrm>
          <a:prstGeom prst="arc">
            <a:avLst>
              <a:gd name="adj1" fmla="val 3111923"/>
              <a:gd name="adj2" fmla="val 18925591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12DD6598-BACB-41B4-94CE-B3B273286F7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424B89-01E8-4F1F-84AE-0101AB19A369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9614612D-1819-4A82-8248-32E55D920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BF3DFB2D-C9B4-4B35-816E-96354F3D6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0BB173E-8C65-49D8-97B8-61A844DDCBCE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48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93" name="Picture 9" descr="scottishflag">
            <a:extLst>
              <a:ext uri="{FF2B5EF4-FFF2-40B4-BE49-F238E27FC236}">
                <a16:creationId xmlns:a16="http://schemas.microsoft.com/office/drawing/2014/main" id="{78B087AA-2061-42BE-B213-E08A9AB23A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54" name="Object 14">
            <a:extLst>
              <a:ext uri="{FF2B5EF4-FFF2-40B4-BE49-F238E27FC236}">
                <a16:creationId xmlns:a16="http://schemas.microsoft.com/office/drawing/2014/main" id="{E084289E-5EC9-484D-B27F-10E5CE6011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3930650"/>
          <a:ext cx="46878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1520" imgH="406080" progId="Equation.DSMT4">
                  <p:embed/>
                </p:oleObj>
              </mc:Choice>
              <mc:Fallback>
                <p:oleObj name="Equation" r:id="rId3" imgW="2171520" imgH="4060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930650"/>
                        <a:ext cx="4687887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5" name="Object 15">
            <a:extLst>
              <a:ext uri="{FF2B5EF4-FFF2-40B4-BE49-F238E27FC236}">
                <a16:creationId xmlns:a16="http://schemas.microsoft.com/office/drawing/2014/main" id="{43EB0695-09ED-4922-9483-04EF78C995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5588" y="5307013"/>
          <a:ext cx="4470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400" imgH="203040" progId="Equation.DSMT4">
                  <p:embed/>
                </p:oleObj>
              </mc:Choice>
              <mc:Fallback>
                <p:oleObj name="Equation" r:id="rId5" imgW="184140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5307013"/>
                        <a:ext cx="4470400" cy="49371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 Box 26">
            <a:extLst>
              <a:ext uri="{FF2B5EF4-FFF2-40B4-BE49-F238E27FC236}">
                <a16:creationId xmlns:a16="http://schemas.microsoft.com/office/drawing/2014/main" id="{3AA91E60-90CD-4418-B4B7-AEABEE6C73D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87067" name="Rectangle 27">
            <a:extLst>
              <a:ext uri="{FF2B5EF4-FFF2-40B4-BE49-F238E27FC236}">
                <a16:creationId xmlns:a16="http://schemas.microsoft.com/office/drawing/2014/main" id="{941ECDA3-DA0D-41EB-928B-10E9567816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571500"/>
            <a:ext cx="5524500" cy="7429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/>
              <a:t>Area of Sector in a circle</a:t>
            </a:r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6C60F256-4041-4CA7-B934-E59D02942CAA}"/>
              </a:ext>
            </a:extLst>
          </p:cNvPr>
          <p:cNvGrpSpPr>
            <a:grpSpLocks/>
          </p:cNvGrpSpPr>
          <p:nvPr/>
        </p:nvGrpSpPr>
        <p:grpSpPr bwMode="auto">
          <a:xfrm>
            <a:off x="4791075" y="2505075"/>
            <a:ext cx="4456113" cy="1047750"/>
            <a:chOff x="5871591" y="2505075"/>
            <a:chExt cx="3414303" cy="1047750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AE2D5E6-AC3B-46B2-B370-3F33324CDB86}"/>
                </a:ext>
              </a:extLst>
            </p:cNvPr>
            <p:cNvSpPr/>
            <p:nvPr/>
          </p:nvSpPr>
          <p:spPr>
            <a:xfrm>
              <a:off x="5871591" y="2505075"/>
              <a:ext cx="3335240" cy="10477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334126-B8D8-405C-8180-279BD17E8D9F}"/>
                </a:ext>
              </a:extLst>
            </p:cNvPr>
            <p:cNvSpPr txBox="1"/>
            <p:nvPr/>
          </p:nvSpPr>
          <p:spPr>
            <a:xfrm>
              <a:off x="5972549" y="2581275"/>
              <a:ext cx="1735735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u="sng" dirty="0">
                  <a:latin typeface="+mj-lt"/>
                </a:rPr>
                <a:t>Sector Area</a:t>
              </a:r>
            </a:p>
          </p:txBody>
        </p:sp>
        <p:sp>
          <p:nvSpPr>
            <p:cNvPr id="16409" name="TextBox 37">
              <a:extLst>
                <a:ext uri="{FF2B5EF4-FFF2-40B4-BE49-F238E27FC236}">
                  <a16:creationId xmlns:a16="http://schemas.microsoft.com/office/drawing/2014/main" id="{EECABCDE-611E-4773-A36D-97BCC4894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0547" y="2990850"/>
              <a:ext cx="574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>
                  <a:latin typeface="Comic Sans MS" panose="030F0702030302020204" pitchFamily="66" charset="0"/>
                </a:rPr>
                <a:t>π</a:t>
              </a:r>
              <a:r>
                <a:rPr lang="en-GB" altLang="en-US">
                  <a:latin typeface="Comic Sans MS" panose="030F0702030302020204" pitchFamily="66" charset="0"/>
                </a:rPr>
                <a:t>r</a:t>
              </a:r>
              <a:r>
                <a:rPr lang="en-GB" altLang="en-US" baseline="30000">
                  <a:latin typeface="Comic Sans MS" panose="030F0702030302020204" pitchFamily="66" charset="0"/>
                </a:rPr>
                <a:t>2</a:t>
              </a:r>
              <a:endParaRPr lang="en-GB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37941B-F9D1-4D7C-8C07-A3DC6B09CA3E}"/>
                </a:ext>
              </a:extLst>
            </p:cNvPr>
            <p:cNvSpPr txBox="1"/>
            <p:nvPr/>
          </p:nvSpPr>
          <p:spPr>
            <a:xfrm>
              <a:off x="7687606" y="2581275"/>
              <a:ext cx="1598288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u="sng" dirty="0">
                  <a:latin typeface="+mj-lt"/>
                </a:rPr>
                <a:t>Sector angle</a:t>
              </a:r>
            </a:p>
          </p:txBody>
        </p:sp>
        <p:sp>
          <p:nvSpPr>
            <p:cNvPr id="16411" name="TextBox 39">
              <a:extLst>
                <a:ext uri="{FF2B5EF4-FFF2-40B4-BE49-F238E27FC236}">
                  <a16:creationId xmlns:a16="http://schemas.microsoft.com/office/drawing/2014/main" id="{0EC3ACF9-2C16-4A13-B060-61AE5364C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8721" y="3028950"/>
              <a:ext cx="854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360</a:t>
              </a:r>
              <a:r>
                <a:rPr lang="en-GB" altLang="en-US" baseline="30000">
                  <a:latin typeface="Comic Sans MS" panose="030F0702030302020204" pitchFamily="66" charset="0"/>
                </a:rPr>
                <a:t>o</a:t>
              </a:r>
              <a:endParaRPr lang="en-GB" altLang="en-US" baseline="300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DE96CF0-57B3-4140-BE9D-1AFE10BBEB6B}"/>
                </a:ext>
              </a:extLst>
            </p:cNvPr>
            <p:cNvSpPr txBox="1"/>
            <p:nvPr/>
          </p:nvSpPr>
          <p:spPr>
            <a:xfrm>
              <a:off x="7440686" y="2752725"/>
              <a:ext cx="340579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=</a:t>
              </a:r>
            </a:p>
          </p:txBody>
        </p:sp>
      </p:grpSp>
      <p:sp>
        <p:nvSpPr>
          <p:cNvPr id="16397" name="Line 2">
            <a:extLst>
              <a:ext uri="{FF2B5EF4-FFF2-40B4-BE49-F238E27FC236}">
                <a16:creationId xmlns:a16="http://schemas.microsoft.com/office/drawing/2014/main" id="{BECCF2D4-8B7C-4715-900F-5308418D4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6963" y="4281488"/>
            <a:ext cx="852487" cy="1023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3">
            <a:extLst>
              <a:ext uri="{FF2B5EF4-FFF2-40B4-BE49-F238E27FC236}">
                <a16:creationId xmlns:a16="http://schemas.microsoft.com/office/drawing/2014/main" id="{9492D756-5EE2-4B3A-ABE6-5A0963FCAD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7438" y="3284538"/>
            <a:ext cx="977900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Text Box 6">
            <a:extLst>
              <a:ext uri="{FF2B5EF4-FFF2-40B4-BE49-F238E27FC236}">
                <a16:creationId xmlns:a16="http://schemas.microsoft.com/office/drawing/2014/main" id="{6519D5F8-A154-4752-859C-35BF0F168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1963738"/>
            <a:ext cx="7199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omic Sans MS" panose="030F0702030302020204" pitchFamily="66" charset="0"/>
              </a:rPr>
              <a:t>Q. </a:t>
            </a:r>
            <a:r>
              <a:rPr lang="en-GB" altLang="en-US">
                <a:latin typeface="Comic Sans MS" panose="030F0702030302020204" pitchFamily="66" charset="0"/>
              </a:rPr>
              <a:t>Find the area of the major sector PQ below ?</a:t>
            </a:r>
          </a:p>
        </p:txBody>
      </p:sp>
      <p:sp>
        <p:nvSpPr>
          <p:cNvPr id="16400" name="Oval 7">
            <a:extLst>
              <a:ext uri="{FF2B5EF4-FFF2-40B4-BE49-F238E27FC236}">
                <a16:creationId xmlns:a16="http://schemas.microsoft.com/office/drawing/2014/main" id="{EDDEDE27-0B5F-4F2A-A2EA-A1D9F474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3" y="421005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1" name="Text Box 8">
            <a:extLst>
              <a:ext uri="{FF2B5EF4-FFF2-40B4-BE49-F238E27FC236}">
                <a16:creationId xmlns:a16="http://schemas.microsoft.com/office/drawing/2014/main" id="{475173BD-B9CA-4A6D-BA81-4A97948A7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362325"/>
            <a:ext cx="83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10 m</a:t>
            </a:r>
          </a:p>
        </p:txBody>
      </p:sp>
      <p:sp>
        <p:nvSpPr>
          <p:cNvPr id="16402" name="Text Box 11">
            <a:extLst>
              <a:ext uri="{FF2B5EF4-FFF2-40B4-BE49-F238E27FC236}">
                <a16:creationId xmlns:a16="http://schemas.microsoft.com/office/drawing/2014/main" id="{BD9AB4C8-1FB4-4C0D-A166-1CF42A42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25" y="4041775"/>
            <a:ext cx="804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100</a:t>
            </a:r>
            <a:r>
              <a:rPr lang="en-GB" altLang="en-US" baseline="60000">
                <a:latin typeface="Comic Sans MS" panose="030F0702030302020204" pitchFamily="66" charset="0"/>
              </a:rPr>
              <a:t>o</a:t>
            </a:r>
            <a:endParaRPr lang="en-GB" altLang="en-US">
              <a:latin typeface="Comic Sans MS" panose="030F0702030302020204" pitchFamily="66" charset="0"/>
            </a:endParaRPr>
          </a:p>
        </p:txBody>
      </p:sp>
      <p:sp>
        <p:nvSpPr>
          <p:cNvPr id="16403" name="Text Box 13">
            <a:extLst>
              <a:ext uri="{FF2B5EF4-FFF2-40B4-BE49-F238E27FC236}">
                <a16:creationId xmlns:a16="http://schemas.microsoft.com/office/drawing/2014/main" id="{143B14E8-529F-4CFC-A2C6-2D815B908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916238"/>
            <a:ext cx="344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6404" name="Text Box 14">
            <a:extLst>
              <a:ext uri="{FF2B5EF4-FFF2-40B4-BE49-F238E27FC236}">
                <a16:creationId xmlns:a16="http://schemas.microsoft.com/office/drawing/2014/main" id="{5965671E-7EF3-41C4-B04E-81E9FD39E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5186363"/>
            <a:ext cx="45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ABD6A3-8EDF-4A4F-8515-CF69FB6F3D1F}"/>
              </a:ext>
            </a:extLst>
          </p:cNvPr>
          <p:cNvSpPr txBox="1"/>
          <p:nvPr/>
        </p:nvSpPr>
        <p:spPr>
          <a:xfrm>
            <a:off x="3086100" y="2281238"/>
            <a:ext cx="17113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connection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0DEAE4B2-921C-468B-BF54-0FB892CC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3994150"/>
            <a:ext cx="85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260</a:t>
            </a:r>
            <a:r>
              <a:rPr lang="en-GB" altLang="en-US" baseline="60000">
                <a:solidFill>
                  <a:srgbClr val="FFFF00"/>
                </a:solidFill>
                <a:latin typeface="Comic Sans MS" panose="030F0702030302020204" pitchFamily="66" charset="0"/>
              </a:rPr>
              <a:t>o</a:t>
            </a:r>
            <a:endParaRPr lang="en-GB" altLang="en-US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1955C7D5-89C5-4493-8AA8-F8B5C61EAB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6379D6-1EFD-483A-88CC-763A766D9FE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3010D9F-763F-47DC-9971-917991BA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95236" name="Text Box 2">
            <a:extLst>
              <a:ext uri="{FF2B5EF4-FFF2-40B4-BE49-F238E27FC236}">
                <a16:creationId xmlns:a16="http://schemas.microsoft.com/office/drawing/2014/main" id="{9B6CD578-0FF7-4CB7-A6F0-7EF452B03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en-US" sz="4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N5 TJ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Ex13.2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Ch13 (page 127)</a:t>
            </a:r>
          </a:p>
        </p:txBody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410FD691-0840-4048-8133-69F9F8B56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800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95238" name="Picture 4" descr="ag00463_">
            <a:extLst>
              <a:ext uri="{FF2B5EF4-FFF2-40B4-BE49-F238E27FC236}">
                <a16:creationId xmlns:a16="http://schemas.microsoft.com/office/drawing/2014/main" id="{B13E837D-A51A-435A-B63C-3A75EF8A1B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6" descr="scottishflag">
            <a:extLst>
              <a:ext uri="{FF2B5EF4-FFF2-40B4-BE49-F238E27FC236}">
                <a16:creationId xmlns:a16="http://schemas.microsoft.com/office/drawing/2014/main" id="{AB473FA1-346C-4063-B582-1EFFDA0EC1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icture 7" descr="Office Objects 0572">
            <a:extLst>
              <a:ext uri="{FF2B5EF4-FFF2-40B4-BE49-F238E27FC236}">
                <a16:creationId xmlns:a16="http://schemas.microsoft.com/office/drawing/2014/main" id="{844C66CD-8403-4EA6-AB4A-8D25B681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1" name="Text Box 8">
            <a:extLst>
              <a:ext uri="{FF2B5EF4-FFF2-40B4-BE49-F238E27FC236}">
                <a16:creationId xmlns:a16="http://schemas.microsoft.com/office/drawing/2014/main" id="{1F1FFEB2-169C-45EA-B3D0-AA4D86C6321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95242" name="TextBox 10">
            <a:extLst>
              <a:ext uri="{FF2B5EF4-FFF2-40B4-BE49-F238E27FC236}">
                <a16:creationId xmlns:a16="http://schemas.microsoft.com/office/drawing/2014/main" id="{7A3DA3B3-7D74-4300-96E3-772EF135E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Nat 5</a:t>
            </a: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298EA00F-6B2C-4CE7-8A4B-CF6213AD8972}"/>
              </a:ext>
            </a:extLst>
          </p:cNvPr>
          <p:cNvSpPr txBox="1">
            <a:spLocks noChangeArrowheads="1"/>
          </p:cNvSpPr>
          <p:nvPr/>
        </p:nvSpPr>
        <p:spPr>
          <a:xfrm>
            <a:off x="2022475" y="571500"/>
            <a:ext cx="5180013" cy="7429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36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Arc length of a circle</a:t>
            </a:r>
            <a:endParaRPr lang="en-GB" sz="3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>
            <a:extLst>
              <a:ext uri="{FF2B5EF4-FFF2-40B4-BE49-F238E27FC236}">
                <a16:creationId xmlns:a16="http://schemas.microsoft.com/office/drawing/2014/main" id="{419B7CD8-831B-4F55-850B-2EEFB755681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5344DD-0291-4563-A5D4-C2A06E8897BE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CE66320F-CFE6-46CF-894B-2EE4094C6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A283A690-EE39-43D4-AA24-57F39EA48E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EE08BB6-405B-42C4-AB66-3B443F663235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5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5541" name="Picture 2" descr="scottishflag">
            <a:extLst>
              <a:ext uri="{FF2B5EF4-FFF2-40B4-BE49-F238E27FC236}">
                <a16:creationId xmlns:a16="http://schemas.microsoft.com/office/drawing/2014/main" id="{55233892-7197-4E14-88EF-F35C143E0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2" name="Text Box 16">
            <a:extLst>
              <a:ext uri="{FF2B5EF4-FFF2-40B4-BE49-F238E27FC236}">
                <a16:creationId xmlns:a16="http://schemas.microsoft.com/office/drawing/2014/main" id="{7AFB0119-AB57-45D7-B353-54544C18F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2136775"/>
            <a:ext cx="8069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3200" u="sng">
                <a:solidFill>
                  <a:srgbClr val="FFFF00"/>
                </a:solidFill>
                <a:latin typeface="Comic Sans MS" panose="030F0702030302020204" pitchFamily="66" charset="0"/>
              </a:rPr>
              <a:t>Special Properties of Isosceles Triangles</a:t>
            </a:r>
            <a:endParaRPr lang="en-GB" altLang="en-US" sz="32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201" name="Text Box 25">
            <a:extLst>
              <a:ext uri="{FF2B5EF4-FFF2-40B4-BE49-F238E27FC236}">
                <a16:creationId xmlns:a16="http://schemas.microsoft.com/office/drawing/2014/main" id="{F11EE750-3BF9-4549-B69C-12859BB89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3113088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Two equal lengths</a:t>
            </a:r>
          </a:p>
        </p:txBody>
      </p:sp>
      <p:sp>
        <p:nvSpPr>
          <p:cNvPr id="50202" name="Text Box 26">
            <a:extLst>
              <a:ext uri="{FF2B5EF4-FFF2-40B4-BE49-F238E27FC236}">
                <a16:creationId xmlns:a16="http://schemas.microsoft.com/office/drawing/2014/main" id="{BD041A5F-F2C8-4DE8-B79E-1F026098C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00" y="4089400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Two equal angles</a:t>
            </a:r>
            <a:r>
              <a:rPr lang="en-GB" altLang="en-US" sz="3200" u="sng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GB" altLang="en-US" sz="32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203" name="Text Box 27">
            <a:extLst>
              <a:ext uri="{FF2B5EF4-FFF2-40B4-BE49-F238E27FC236}">
                <a16:creationId xmlns:a16="http://schemas.microsoft.com/office/drawing/2014/main" id="{FF479FF0-A78F-4CD7-8B4A-1EE73209F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5064125"/>
            <a:ext cx="6621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FFFF"/>
                </a:solidFill>
                <a:latin typeface="Comic Sans MS" panose="030F0702030302020204" pitchFamily="66" charset="0"/>
              </a:rPr>
              <a:t>Angles in any triangle sum to 180</a:t>
            </a:r>
            <a:r>
              <a:rPr lang="en-GB" altLang="en-US" sz="3200" baseline="60000">
                <a:solidFill>
                  <a:srgbClr val="FFFFFF"/>
                </a:solidFill>
                <a:latin typeface="Comic Sans MS" panose="030F0702030302020204" pitchFamily="66" charset="0"/>
              </a:rPr>
              <a:t>o</a:t>
            </a:r>
            <a:endParaRPr lang="en-GB" altLang="en-US" sz="32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5546" name="Text Box 28">
            <a:extLst>
              <a:ext uri="{FF2B5EF4-FFF2-40B4-BE49-F238E27FC236}">
                <a16:creationId xmlns:a16="http://schemas.microsoft.com/office/drawing/2014/main" id="{CD32DE39-F297-49B5-9035-9A5A4DDE254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50205" name="Rectangle 29">
            <a:extLst>
              <a:ext uri="{FF2B5EF4-FFF2-40B4-BE49-F238E27FC236}">
                <a16:creationId xmlns:a16="http://schemas.microsoft.com/office/drawing/2014/main" id="{D3A8A62A-6E68-40B2-B79D-49BCFCA42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53228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Isosceles triangles </a:t>
            </a:r>
            <a:b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Circles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/>
      <p:bldP spid="50201" grpId="0"/>
      <p:bldP spid="50202" grpId="0"/>
      <p:bldP spid="5020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9C97029F-D793-4EFA-8064-02EE28680B8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1A59E6-FB76-49FE-B1F6-3CAB36B204D6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6ECFCB5A-CD3E-4EC8-A59C-DC30566858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7655E62A-1B6F-4777-B9B5-E0F011340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87CC5AE-6236-486B-A303-0FECFDF3C68F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50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AD89D978-00DA-4F1D-9AE9-77A80717C0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580188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/>
              <a:t>Starter Questions</a:t>
            </a:r>
          </a:p>
        </p:txBody>
      </p:sp>
      <p:pic>
        <p:nvPicPr>
          <p:cNvPr id="17416" name="Picture 3" descr="scottishflag">
            <a:extLst>
              <a:ext uri="{FF2B5EF4-FFF2-40B4-BE49-F238E27FC236}">
                <a16:creationId xmlns:a16="http://schemas.microsoft.com/office/drawing/2014/main" id="{58EED472-6544-4C1B-B16F-B58F31FA94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5">
            <a:extLst>
              <a:ext uri="{FF2B5EF4-FFF2-40B4-BE49-F238E27FC236}">
                <a16:creationId xmlns:a16="http://schemas.microsoft.com/office/drawing/2014/main" id="{4163854E-573F-4B57-898E-C5D15855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5245100"/>
            <a:ext cx="712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Q3.</a:t>
            </a:r>
          </a:p>
        </p:txBody>
      </p:sp>
      <p:sp>
        <p:nvSpPr>
          <p:cNvPr id="17418" name="Text Box 6">
            <a:extLst>
              <a:ext uri="{FF2B5EF4-FFF2-40B4-BE49-F238E27FC236}">
                <a16:creationId xmlns:a16="http://schemas.microsoft.com/office/drawing/2014/main" id="{37E3F655-99CA-43F5-AB59-58873C6CA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2286000"/>
            <a:ext cx="7762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Q1.  Using the balancing method rearrange into x =</a:t>
            </a:r>
          </a:p>
        </p:txBody>
      </p:sp>
      <p:graphicFrame>
        <p:nvGraphicFramePr>
          <p:cNvPr id="17410" name="Object 7">
            <a:extLst>
              <a:ext uri="{FF2B5EF4-FFF2-40B4-BE49-F238E27FC236}">
                <a16:creationId xmlns:a16="http://schemas.microsoft.com/office/drawing/2014/main" id="{153305DE-B37D-4A81-9ED2-A05BA159E4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9925" y="5168900"/>
          <a:ext cx="33877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0" imgH="215640" progId="Equation.DSMT4">
                  <p:embed/>
                </p:oleObj>
              </mc:Choice>
              <mc:Fallback>
                <p:oleObj name="Equation" r:id="rId3" imgW="139680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5168900"/>
                        <a:ext cx="33877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8">
            <a:extLst>
              <a:ext uri="{FF2B5EF4-FFF2-40B4-BE49-F238E27FC236}">
                <a16:creationId xmlns:a16="http://schemas.microsoft.com/office/drawing/2014/main" id="{2711A7FF-B9E7-4938-9D9D-AE354836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4098925"/>
            <a:ext cx="5884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Q2.  True or false 2(x - 3) + 3x = 5x - 6</a:t>
            </a:r>
          </a:p>
        </p:txBody>
      </p:sp>
      <p:sp>
        <p:nvSpPr>
          <p:cNvPr id="17420" name="Rectangle 10">
            <a:extLst>
              <a:ext uri="{FF2B5EF4-FFF2-40B4-BE49-F238E27FC236}">
                <a16:creationId xmlns:a16="http://schemas.microsoft.com/office/drawing/2014/main" id="{57518A00-1EC2-4602-A65E-095236109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7411" name="Object 11">
            <a:extLst>
              <a:ext uri="{FF2B5EF4-FFF2-40B4-BE49-F238E27FC236}">
                <a16:creationId xmlns:a16="http://schemas.microsoft.com/office/drawing/2014/main" id="{FD0DF0F1-C64F-43BA-B467-F1DDA8A369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9163" y="2719388"/>
          <a:ext cx="1976437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8080" imgH="393480" progId="Equation.DSMT4">
                  <p:embed/>
                </p:oleObj>
              </mc:Choice>
              <mc:Fallback>
                <p:oleObj name="Equation" r:id="rId5" imgW="83808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2719388"/>
                        <a:ext cx="1976437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Rectangle 12">
            <a:extLst>
              <a:ext uri="{FF2B5EF4-FFF2-40B4-BE49-F238E27FC236}">
                <a16:creationId xmlns:a16="http://schemas.microsoft.com/office/drawing/2014/main" id="{C46F9F44-F265-4F3A-ABC5-93BCA3529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A36B44A3-40E4-4511-805E-605DD5212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3" name="Text Box 16">
            <a:extLst>
              <a:ext uri="{FF2B5EF4-FFF2-40B4-BE49-F238E27FC236}">
                <a16:creationId xmlns:a16="http://schemas.microsoft.com/office/drawing/2014/main" id="{CC7E73A9-4677-4470-B2E2-AD473BF4498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18">
            <a:extLst>
              <a:ext uri="{FF2B5EF4-FFF2-40B4-BE49-F238E27FC236}">
                <a16:creationId xmlns:a16="http://schemas.microsoft.com/office/drawing/2014/main" id="{38ABF5CF-5EE9-45EE-A14D-BF18A510FB1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C6BD98-EDF0-4D9C-ABE7-1F297293B02C}" type="datetime5">
              <a:rPr lang="en-GB" smtClean="0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94212" name="Rectangle 19">
            <a:extLst>
              <a:ext uri="{FF2B5EF4-FFF2-40B4-BE49-F238E27FC236}">
                <a16:creationId xmlns:a16="http://schemas.microsoft.com/office/drawing/2014/main" id="{6287C66A-810C-48D3-A0C1-275E5D117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6AA028E5-364C-4ECE-AEFF-4532AB4588C4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3894138" y="374650"/>
            <a:ext cx="5249862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/>
              <a:t>Mixed Question</a:t>
            </a:r>
          </a:p>
        </p:txBody>
      </p:sp>
      <p:pic>
        <p:nvPicPr>
          <p:cNvPr id="96261" name="Picture 3" descr="scottishflag">
            <a:extLst>
              <a:ext uri="{FF2B5EF4-FFF2-40B4-BE49-F238E27FC236}">
                <a16:creationId xmlns:a16="http://schemas.microsoft.com/office/drawing/2014/main" id="{1DF3D9DD-6417-4F2C-A96D-CF84C1509A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 Box 4">
            <a:extLst>
              <a:ext uri="{FF2B5EF4-FFF2-40B4-BE49-F238E27FC236}">
                <a16:creationId xmlns:a16="http://schemas.microsoft.com/office/drawing/2014/main" id="{3B7D0A72-FD36-4FAC-A334-258209B65DD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96263" name="Picture 5" descr="Office Objects 0572">
            <a:extLst>
              <a:ext uri="{FF2B5EF4-FFF2-40B4-BE49-F238E27FC236}">
                <a16:creationId xmlns:a16="http://schemas.microsoft.com/office/drawing/2014/main" id="{638171A6-0D31-4312-ACD8-5E181EAE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>
            <a:extLst>
              <a:ext uri="{FF2B5EF4-FFF2-40B4-BE49-F238E27FC236}">
                <a16:creationId xmlns:a16="http://schemas.microsoft.com/office/drawing/2014/main" id="{01ED1145-4BCC-4E53-925B-6D0F249F5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Learning Intention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B0F9710B-8F65-4AD2-B192-B4B8CA1F8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Success Criteria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3053E661-F23E-4782-8FAB-4D04C57FE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Identify appropriate formula to use.</a:t>
            </a:r>
            <a:endParaRPr lang="en-GB" sz="3600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96267" name="Line 9">
            <a:extLst>
              <a:ext uri="{FF2B5EF4-FFF2-40B4-BE49-F238E27FC236}">
                <a16:creationId xmlns:a16="http://schemas.microsoft.com/office/drawing/2014/main" id="{B03C8039-83E7-4A82-8080-D31319BA8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9068B396-B692-4ADD-B1B8-F471053DD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401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FF00"/>
                </a:solidFill>
                <a:latin typeface="Comic Sans MS" panose="030F0702030302020204" pitchFamily="66" charset="0"/>
              </a:rPr>
              <a:t>We are doing mixed questions on the circle.</a:t>
            </a:r>
            <a:endParaRPr lang="en-GB" altLang="en-US" sz="32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4DD791BA-B794-484E-9986-8A7F08EE1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3894138"/>
            <a:ext cx="3641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Be able to calculate sector / arc showing appropriate work.</a:t>
            </a:r>
          </a:p>
        </p:txBody>
      </p:sp>
      <p:sp>
        <p:nvSpPr>
          <p:cNvPr id="96270" name="TextBox 13">
            <a:extLst>
              <a:ext uri="{FF2B5EF4-FFF2-40B4-BE49-F238E27FC236}">
                <a16:creationId xmlns:a16="http://schemas.microsoft.com/office/drawing/2014/main" id="{69F25F40-8EBB-4DB0-B529-1319A106B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4" grpId="0"/>
      <p:bldP spid="3687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>
            <a:extLst>
              <a:ext uri="{FF2B5EF4-FFF2-40B4-BE49-F238E27FC236}">
                <a16:creationId xmlns:a16="http://schemas.microsoft.com/office/drawing/2014/main" id="{18EF127D-C0F1-4F94-86D7-3BBCC1AD5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0724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msoB68A0">
            <a:extLst>
              <a:ext uri="{FF2B5EF4-FFF2-40B4-BE49-F238E27FC236}">
                <a16:creationId xmlns:a16="http://schemas.microsoft.com/office/drawing/2014/main" id="{2F4B7A2F-AC1B-42F9-9434-FDAE2652A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8" t="7559" r="27721" b="63332"/>
          <a:stretch>
            <a:fillRect/>
          </a:stretch>
        </p:blipFill>
        <p:spPr bwMode="auto">
          <a:xfrm>
            <a:off x="395288" y="260350"/>
            <a:ext cx="7921625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mso86200">
            <a:extLst>
              <a:ext uri="{FF2B5EF4-FFF2-40B4-BE49-F238E27FC236}">
                <a16:creationId xmlns:a16="http://schemas.microsoft.com/office/drawing/2014/main" id="{8FC6CCAD-61A8-4416-94F5-F85CCBAE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53879" r="28093" b="4430"/>
          <a:stretch>
            <a:fillRect/>
          </a:stretch>
        </p:blipFill>
        <p:spPr bwMode="auto">
          <a:xfrm>
            <a:off x="684213" y="0"/>
            <a:ext cx="6983412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extLst>
              <a:ext uri="{FF2B5EF4-FFF2-40B4-BE49-F238E27FC236}">
                <a16:creationId xmlns:a16="http://schemas.microsoft.com/office/drawing/2014/main" id="{C1487373-195F-4A82-B067-2BCF90489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6581775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E223553-117B-474E-B0D7-ADC22039208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6379D6-1EFD-483A-88CC-763A766D9FE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FBACBB1-70CE-4D6B-8138-8F762911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01380" name="Text Box 2">
            <a:extLst>
              <a:ext uri="{FF2B5EF4-FFF2-40B4-BE49-F238E27FC236}">
                <a16:creationId xmlns:a16="http://schemas.microsoft.com/office/drawing/2014/main" id="{B35D3BFA-A36F-47B5-B065-CB274CF36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en-US" sz="4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N5 TJ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Ex13.3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Ch13 (page 128)</a:t>
            </a:r>
          </a:p>
        </p:txBody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BF72D9C2-A95A-458C-B3A8-6816D07E5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800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1382" name="Picture 4" descr="ag00463_">
            <a:extLst>
              <a:ext uri="{FF2B5EF4-FFF2-40B4-BE49-F238E27FC236}">
                <a16:creationId xmlns:a16="http://schemas.microsoft.com/office/drawing/2014/main" id="{8BD4DF7D-DA45-4EAD-8EE4-340AB302A7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6" descr="scottishflag">
            <a:extLst>
              <a:ext uri="{FF2B5EF4-FFF2-40B4-BE49-F238E27FC236}">
                <a16:creationId xmlns:a16="http://schemas.microsoft.com/office/drawing/2014/main" id="{04E87241-0DFD-4C28-93ED-412711E542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7" descr="Office Objects 0572">
            <a:extLst>
              <a:ext uri="{FF2B5EF4-FFF2-40B4-BE49-F238E27FC236}">
                <a16:creationId xmlns:a16="http://schemas.microsoft.com/office/drawing/2014/main" id="{590FDF38-8D72-4D29-A1B1-099FE0B51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Text Box 8">
            <a:extLst>
              <a:ext uri="{FF2B5EF4-FFF2-40B4-BE49-F238E27FC236}">
                <a16:creationId xmlns:a16="http://schemas.microsoft.com/office/drawing/2014/main" id="{AB1A05C3-8940-41CC-9456-82ED5EAA321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01386" name="TextBox 10">
            <a:extLst>
              <a:ext uri="{FF2B5EF4-FFF2-40B4-BE49-F238E27FC236}">
                <a16:creationId xmlns:a16="http://schemas.microsoft.com/office/drawing/2014/main" id="{BA59E0C2-C635-425E-8CD3-F01E5DFB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Nat 5</a:t>
            </a: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2A0FB09E-1AC3-494E-8DFB-F98C8A4DE105}"/>
              </a:ext>
            </a:extLst>
          </p:cNvPr>
          <p:cNvSpPr txBox="1">
            <a:spLocks noChangeArrowheads="1"/>
          </p:cNvSpPr>
          <p:nvPr/>
        </p:nvSpPr>
        <p:spPr>
          <a:xfrm>
            <a:off x="2022475" y="571500"/>
            <a:ext cx="5180013" cy="7429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36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Arc length of a circle</a:t>
            </a:r>
            <a:endParaRPr lang="en-GB" sz="3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D1B0E1B5-A578-48ED-A5ED-054CDB63230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1A59E6-FB76-49FE-B1F6-3CAB36B204D6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ACCACD56-AFED-45A1-BDC3-2D5F8F7A4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450C1DFA-CB44-4363-AF33-2205A0989A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9308767-9D77-4BE6-B490-2B2161B509C0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57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C45AF1B3-3ED3-4D29-AB5E-13BCF5D3CC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580188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/>
              <a:t>Starter Questions</a:t>
            </a:r>
          </a:p>
        </p:txBody>
      </p:sp>
      <p:pic>
        <p:nvPicPr>
          <p:cNvPr id="18439" name="Picture 3" descr="scottishflag">
            <a:extLst>
              <a:ext uri="{FF2B5EF4-FFF2-40B4-BE49-F238E27FC236}">
                <a16:creationId xmlns:a16="http://schemas.microsoft.com/office/drawing/2014/main" id="{C5836153-D4C4-4C10-B7ED-009DB9BA88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6">
            <a:extLst>
              <a:ext uri="{FF2B5EF4-FFF2-40B4-BE49-F238E27FC236}">
                <a16:creationId xmlns:a16="http://schemas.microsoft.com/office/drawing/2014/main" id="{01EA2B99-EFCA-4FEA-9A23-B51FEA93B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1995488"/>
            <a:ext cx="7629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Rearrange the formula below into   x</a:t>
            </a:r>
            <a:r>
              <a:rPr lang="en-GB" altLang="en-US" sz="3200" baseline="30000">
                <a:latin typeface="Comic Sans MS" panose="030F0702030302020204" pitchFamily="66" charset="0"/>
              </a:rPr>
              <a:t>o </a:t>
            </a:r>
            <a:r>
              <a:rPr lang="en-GB" altLang="en-US" sz="3200">
                <a:latin typeface="Comic Sans MS" panose="030F0702030302020204" pitchFamily="66" charset="0"/>
              </a:rPr>
              <a:t>=</a:t>
            </a:r>
            <a:endParaRPr lang="en-GB" altLang="en-US" sz="3200" baseline="30000">
              <a:latin typeface="Comic Sans MS" panose="030F0702030302020204" pitchFamily="66" charset="0"/>
            </a:endParaRPr>
          </a:p>
        </p:txBody>
      </p:sp>
      <p:sp>
        <p:nvSpPr>
          <p:cNvPr id="18441" name="Rectangle 10">
            <a:extLst>
              <a:ext uri="{FF2B5EF4-FFF2-40B4-BE49-F238E27FC236}">
                <a16:creationId xmlns:a16="http://schemas.microsoft.com/office/drawing/2014/main" id="{86BC1EC0-8BB0-406F-BF80-443B3C545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Rectangle 12">
            <a:extLst>
              <a:ext uri="{FF2B5EF4-FFF2-40B4-BE49-F238E27FC236}">
                <a16:creationId xmlns:a16="http://schemas.microsoft.com/office/drawing/2014/main" id="{83A7F274-B709-434F-ABC3-424F9F9A5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3" name="Rectangle 14">
            <a:extLst>
              <a:ext uri="{FF2B5EF4-FFF2-40B4-BE49-F238E27FC236}">
                <a16:creationId xmlns:a16="http://schemas.microsoft.com/office/drawing/2014/main" id="{997BB3E3-D804-420C-9DCE-516764EF2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Text Box 16">
            <a:extLst>
              <a:ext uri="{FF2B5EF4-FFF2-40B4-BE49-F238E27FC236}">
                <a16:creationId xmlns:a16="http://schemas.microsoft.com/office/drawing/2014/main" id="{6F42B15E-AEDE-4CA8-9EF7-F672A81AF62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graphicFrame>
        <p:nvGraphicFramePr>
          <p:cNvPr id="18434" name="Object 4">
            <a:extLst>
              <a:ext uri="{FF2B5EF4-FFF2-40B4-BE49-F238E27FC236}">
                <a16:creationId xmlns:a16="http://schemas.microsoft.com/office/drawing/2014/main" id="{6013ADF8-ACE6-43A0-878F-A1B4BC9200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2938" y="3055938"/>
          <a:ext cx="2433637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368280" progId="Equation.DSMT4">
                  <p:embed/>
                </p:oleObj>
              </mc:Choice>
              <mc:Fallback>
                <p:oleObj name="Equation" r:id="rId3" imgW="57132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3055938"/>
                        <a:ext cx="2433637" cy="1568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8">
            <a:extLst>
              <a:ext uri="{FF2B5EF4-FFF2-40B4-BE49-F238E27FC236}">
                <a16:creationId xmlns:a16="http://schemas.microsoft.com/office/drawing/2014/main" id="{CDCBD284-03E5-426E-84BD-F1CB89F293E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4CC6CC-2D5F-4B8E-AD72-C9328AB2CDC2}" type="datetime5">
              <a:rPr lang="en-GB" smtClean="0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0355" name="Rectangle 19">
            <a:extLst>
              <a:ext uri="{FF2B5EF4-FFF2-40B4-BE49-F238E27FC236}">
                <a16:creationId xmlns:a16="http://schemas.microsoft.com/office/drawing/2014/main" id="{FE455744-9178-4C4D-B11C-F8407CF98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pic>
        <p:nvPicPr>
          <p:cNvPr id="102404" name="Picture 3" descr="scottishflag">
            <a:extLst>
              <a:ext uri="{FF2B5EF4-FFF2-40B4-BE49-F238E27FC236}">
                <a16:creationId xmlns:a16="http://schemas.microsoft.com/office/drawing/2014/main" id="{2A8E6F2F-B27A-43EC-BDD5-288AF71B2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 Box 4">
            <a:extLst>
              <a:ext uri="{FF2B5EF4-FFF2-40B4-BE49-F238E27FC236}">
                <a16:creationId xmlns:a16="http://schemas.microsoft.com/office/drawing/2014/main" id="{761EA7ED-F48E-4DC3-8FA2-E7937FB3798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102406" name="Picture 5" descr="Office Objects 0572">
            <a:extLst>
              <a:ext uri="{FF2B5EF4-FFF2-40B4-BE49-F238E27FC236}">
                <a16:creationId xmlns:a16="http://schemas.microsoft.com/office/drawing/2014/main" id="{75204592-3928-496F-BECA-561368589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>
            <a:extLst>
              <a:ext uri="{FF2B5EF4-FFF2-40B4-BE49-F238E27FC236}">
                <a16:creationId xmlns:a16="http://schemas.microsoft.com/office/drawing/2014/main" id="{12FAC5CD-A57C-446A-8AA0-4413B1657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Learning Intention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C45D6178-04D2-49F7-B92E-40AB13D49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Success Criteria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9FE596EA-6ADA-46BE-9913-8DE553194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Know formula.</a:t>
            </a:r>
            <a:endParaRPr lang="en-GB" sz="3600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02410" name="Line 9">
            <a:extLst>
              <a:ext uri="{FF2B5EF4-FFF2-40B4-BE49-F238E27FC236}">
                <a16:creationId xmlns:a16="http://schemas.microsoft.com/office/drawing/2014/main" id="{E7AE707E-BCB1-47F9-81C5-D5A71A662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6E351C34-E105-4653-AAB7-2DFEE3FE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401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FF00"/>
                </a:solidFill>
                <a:latin typeface="Comic Sans MS" panose="030F0702030302020204" pitchFamily="66" charset="0"/>
              </a:rPr>
              <a:t>We are learning how to find the centre angle given the arc length.</a:t>
            </a:r>
            <a:endParaRPr lang="en-GB" altLang="en-US" sz="32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B19FE874-AE27-4807-AF2F-9AFD8BF7A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3894138"/>
            <a:ext cx="3641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Be able to calculate centre angle showing appropriate work.</a:t>
            </a:r>
          </a:p>
        </p:txBody>
      </p:sp>
      <p:sp>
        <p:nvSpPr>
          <p:cNvPr id="102413" name="TextBox 13">
            <a:extLst>
              <a:ext uri="{FF2B5EF4-FFF2-40B4-BE49-F238E27FC236}">
                <a16:creationId xmlns:a16="http://schemas.microsoft.com/office/drawing/2014/main" id="{5BBB7A7F-BE4C-4B45-9F1D-31D45BFB1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Nat 5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A53F503-C5E1-47A9-9FBB-EAE3943C1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374650"/>
            <a:ext cx="56546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Centre Angle (Arc length)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4" grpId="0"/>
      <p:bldP spid="3687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>
            <a:extLst>
              <a:ext uri="{FF2B5EF4-FFF2-40B4-BE49-F238E27FC236}">
                <a16:creationId xmlns:a16="http://schemas.microsoft.com/office/drawing/2014/main" id="{FE537376-357F-4868-94F6-5AFC6E6207B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424B89-01E8-4F1F-84AE-0101AB19A369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FC224AC1-134C-4100-80FB-FA511203D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C4D042E3-927C-473D-82EA-DE817E38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2650E2F-276E-4398-B9E4-563E0DA81273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59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463" name="Picture 9" descr="scottishflag">
            <a:extLst>
              <a:ext uri="{FF2B5EF4-FFF2-40B4-BE49-F238E27FC236}">
                <a16:creationId xmlns:a16="http://schemas.microsoft.com/office/drawing/2014/main" id="{C4689161-FBA3-4197-A4EF-A5E5B6AE73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54" name="Object 14">
            <a:extLst>
              <a:ext uri="{FF2B5EF4-FFF2-40B4-BE49-F238E27FC236}">
                <a16:creationId xmlns:a16="http://schemas.microsoft.com/office/drawing/2014/main" id="{0ED758B3-FE69-43AA-87E2-578962AF13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9088" y="3917950"/>
          <a:ext cx="264636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419040" progId="Equation.DSMT4">
                  <p:embed/>
                </p:oleObj>
              </mc:Choice>
              <mc:Fallback>
                <p:oleObj name="Equation" r:id="rId3" imgW="124452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3917950"/>
                        <a:ext cx="2646362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5" name="Object 15">
            <a:extLst>
              <a:ext uri="{FF2B5EF4-FFF2-40B4-BE49-F238E27FC236}">
                <a16:creationId xmlns:a16="http://schemas.microsoft.com/office/drawing/2014/main" id="{3CB5BDE6-90BA-4640-8129-44F7ED51EF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9425" y="5291138"/>
          <a:ext cx="1479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215640" progId="Equation.DSMT4">
                  <p:embed/>
                </p:oleObj>
              </mc:Choice>
              <mc:Fallback>
                <p:oleObj name="Equation" r:id="rId5" imgW="609480" imgH="215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5291138"/>
                        <a:ext cx="1479550" cy="52387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26">
            <a:extLst>
              <a:ext uri="{FF2B5EF4-FFF2-40B4-BE49-F238E27FC236}">
                <a16:creationId xmlns:a16="http://schemas.microsoft.com/office/drawing/2014/main" id="{448589EC-35C7-4AAD-8111-E58A6621D98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D868175-D12C-4557-A98E-20C78F5ABA52}"/>
              </a:ext>
            </a:extLst>
          </p:cNvPr>
          <p:cNvSpPr/>
          <p:nvPr/>
        </p:nvSpPr>
        <p:spPr>
          <a:xfrm>
            <a:off x="5476875" y="2505075"/>
            <a:ext cx="3495675" cy="10477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E16FD4-3620-4CEF-8DB1-C4792613329E}"/>
              </a:ext>
            </a:extLst>
          </p:cNvPr>
          <p:cNvSpPr txBox="1"/>
          <p:nvPr/>
        </p:nvSpPr>
        <p:spPr>
          <a:xfrm>
            <a:off x="5476875" y="2581275"/>
            <a:ext cx="1708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latin typeface="+mj-lt"/>
              </a:rPr>
              <a:t>Arc length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A67FAD-1E57-4932-827F-C4AC82635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2990850"/>
            <a:ext cx="60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l-GR" altLang="en-US">
                <a:latin typeface="Comic Sans MS" panose="030F0702030302020204" pitchFamily="66" charset="0"/>
              </a:rPr>
              <a:t>π</a:t>
            </a:r>
            <a:r>
              <a:rPr lang="en-GB" altLang="en-US">
                <a:latin typeface="Comic Sans MS" panose="030F0702030302020204" pitchFamily="66" charset="0"/>
              </a:rPr>
              <a:t>D</a:t>
            </a:r>
            <a:endParaRPr lang="en-GB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994494-2FE3-4143-B7FA-EA9D10E8DFFC}"/>
              </a:ext>
            </a:extLst>
          </p:cNvPr>
          <p:cNvSpPr txBox="1"/>
          <p:nvPr/>
        </p:nvSpPr>
        <p:spPr>
          <a:xfrm>
            <a:off x="7410450" y="2581275"/>
            <a:ext cx="15430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latin typeface="+mj-lt"/>
              </a:rPr>
              <a:t>Arc angle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6D3611-6A4D-4E7A-9C7B-D52149895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975" y="3028950"/>
            <a:ext cx="85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360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endParaRPr lang="en-GB" altLang="en-US" baseline="300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BAA44B-8953-477F-B779-954992E321E6}"/>
              </a:ext>
            </a:extLst>
          </p:cNvPr>
          <p:cNvSpPr txBox="1"/>
          <p:nvPr/>
        </p:nvSpPr>
        <p:spPr>
          <a:xfrm>
            <a:off x="7162800" y="2752725"/>
            <a:ext cx="3413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</a:t>
            </a:r>
          </a:p>
        </p:txBody>
      </p:sp>
      <p:sp>
        <p:nvSpPr>
          <p:cNvPr id="19471" name="Line 2">
            <a:extLst>
              <a:ext uri="{FF2B5EF4-FFF2-40B4-BE49-F238E27FC236}">
                <a16:creationId xmlns:a16="http://schemas.microsoft.com/office/drawing/2014/main" id="{0A541E02-1B58-479F-A131-C7D3AE21A1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3313" y="2876550"/>
            <a:ext cx="46037" cy="131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3">
            <a:extLst>
              <a:ext uri="{FF2B5EF4-FFF2-40B4-BE49-F238E27FC236}">
                <a16:creationId xmlns:a16="http://schemas.microsoft.com/office/drawing/2014/main" id="{4B73DC40-2AC8-442F-9600-D5984D94E3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85875" y="3419475"/>
            <a:ext cx="1125538" cy="836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6">
            <a:extLst>
              <a:ext uri="{FF2B5EF4-FFF2-40B4-BE49-F238E27FC236}">
                <a16:creationId xmlns:a16="http://schemas.microsoft.com/office/drawing/2014/main" id="{60B08AC3-35D9-48A5-B16D-C935F8AAE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1905000"/>
            <a:ext cx="8243887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Find the centre angle x</a:t>
            </a:r>
            <a:r>
              <a:rPr lang="en-GB" baseline="30000" dirty="0">
                <a:solidFill>
                  <a:srgbClr val="FFFF00"/>
                </a:solidFill>
                <a:latin typeface="Comic Sans MS" pitchFamily="66" charset="0"/>
              </a:rPr>
              <a:t>o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given the arc length is 4.71cm</a:t>
            </a:r>
            <a:r>
              <a:rPr lang="en-GB" baseline="30000" dirty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9474" name="Oval 7">
            <a:extLst>
              <a:ext uri="{FF2B5EF4-FFF2-40B4-BE49-F238E27FC236}">
                <a16:creationId xmlns:a16="http://schemas.microsoft.com/office/drawing/2014/main" id="{E65FD467-D84B-44BD-8421-A718C93124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22513" y="421005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FD92A17A-258C-46D3-84F9-C1448C2FB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3343275"/>
            <a:ext cx="86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6 cm</a:t>
            </a:r>
          </a:p>
        </p:txBody>
      </p:sp>
      <p:sp>
        <p:nvSpPr>
          <p:cNvPr id="19476" name="Oval 10">
            <a:extLst>
              <a:ext uri="{FF2B5EF4-FFF2-40B4-BE49-F238E27FC236}">
                <a16:creationId xmlns:a16="http://schemas.microsoft.com/office/drawing/2014/main" id="{2AC087C0-B089-4BBA-A0B2-2C2C6FF3178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1238" y="2889250"/>
            <a:ext cx="2741612" cy="2690813"/>
          </a:xfrm>
          <a:prstGeom prst="ellipse">
            <a:avLst/>
          </a:prstGeom>
          <a:noFill/>
          <a:ln w="5715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Text Box 11">
            <a:extLst>
              <a:ext uri="{FF2B5EF4-FFF2-40B4-BE49-F238E27FC236}">
                <a16:creationId xmlns:a16="http://schemas.microsoft.com/office/drawing/2014/main" id="{53924566-A290-4B59-A56F-FCA79EB07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3613150"/>
            <a:ext cx="588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45</a:t>
            </a:r>
            <a:r>
              <a:rPr lang="en-GB" sz="2000" baseline="60000" dirty="0">
                <a:latin typeface="+mj-lt"/>
              </a:rPr>
              <a:t>o</a:t>
            </a:r>
            <a:endParaRPr lang="en-GB" sz="2000" dirty="0">
              <a:latin typeface="+mj-lt"/>
            </a:endParaRPr>
          </a:p>
        </p:txBody>
      </p:sp>
      <p:sp>
        <p:nvSpPr>
          <p:cNvPr id="19478" name="Text Box 13">
            <a:extLst>
              <a:ext uri="{FF2B5EF4-FFF2-40B4-BE49-F238E27FC236}">
                <a16:creationId xmlns:a16="http://schemas.microsoft.com/office/drawing/2014/main" id="{C5E60717-1787-4D19-8EB3-909A5D4FC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243046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19479" name="Text Box 14">
            <a:extLst>
              <a:ext uri="{FF2B5EF4-FFF2-40B4-BE49-F238E27FC236}">
                <a16:creationId xmlns:a16="http://schemas.microsoft.com/office/drawing/2014/main" id="{BD8556DE-CB2C-46DC-9E47-B813DAB67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3062288"/>
            <a:ext cx="344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641DC32B-80D0-4A4E-889C-7AF8A5B3239F}"/>
              </a:ext>
            </a:extLst>
          </p:cNvPr>
          <p:cNvSpPr/>
          <p:nvPr/>
        </p:nvSpPr>
        <p:spPr>
          <a:xfrm>
            <a:off x="990600" y="2895600"/>
            <a:ext cx="2762250" cy="2724150"/>
          </a:xfrm>
          <a:prstGeom prst="arc">
            <a:avLst>
              <a:gd name="adj1" fmla="val 12911699"/>
              <a:gd name="adj2" fmla="val 16316087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DDCB4D7-86F0-4F6F-AE06-DD7B1FDE9F61}"/>
              </a:ext>
            </a:extLst>
          </p:cNvPr>
          <p:cNvSpPr txBox="1"/>
          <p:nvPr/>
        </p:nvSpPr>
        <p:spPr>
          <a:xfrm>
            <a:off x="3743325" y="2809875"/>
            <a:ext cx="1711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connection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42DF493D-67F0-4AA2-8356-137845CF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374650"/>
            <a:ext cx="56546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Centre Angle (Arc length)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9" grpId="0"/>
      <p:bldP spid="40" grpId="0"/>
      <p:bldP spid="42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6DCE7CBA-9752-4832-9037-ED5FBF3C26C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9D6D98-B910-4AAB-A2B4-8861B08AB6BF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CF1CBA4B-3892-4FC2-9CC9-2CEBDF9646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0B7D5621-454B-45C4-AEC2-14E73E789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EA64270-D6F6-41CD-A376-F4B8C1ED3908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6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7" name="Oval 8">
            <a:extLst>
              <a:ext uri="{FF2B5EF4-FFF2-40B4-BE49-F238E27FC236}">
                <a16:creationId xmlns:a16="http://schemas.microsoft.com/office/drawing/2014/main" id="{B595E275-FB05-4CC0-921B-7665FDA95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0" y="3449638"/>
            <a:ext cx="2336800" cy="22209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58" name="Arc 34">
            <a:extLst>
              <a:ext uri="{FF2B5EF4-FFF2-40B4-BE49-F238E27FC236}">
                <a16:creationId xmlns:a16="http://schemas.microsoft.com/office/drawing/2014/main" id="{9BFCA3F6-F245-4738-806C-01E32C1656E7}"/>
              </a:ext>
            </a:extLst>
          </p:cNvPr>
          <p:cNvSpPr>
            <a:spLocks/>
          </p:cNvSpPr>
          <p:nvPr/>
        </p:nvSpPr>
        <p:spPr bwMode="auto">
          <a:xfrm>
            <a:off x="6464300" y="4427538"/>
            <a:ext cx="685800" cy="442912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9352"/>
                  <a:pt x="350" y="17119"/>
                  <a:pt x="1039" y="1498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9352"/>
                  <a:pt x="350" y="17119"/>
                  <a:pt x="1039" y="14980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9" name="Picture 2" descr="scottishflag">
            <a:extLst>
              <a:ext uri="{FF2B5EF4-FFF2-40B4-BE49-F238E27FC236}">
                <a16:creationId xmlns:a16="http://schemas.microsoft.com/office/drawing/2014/main" id="{C459D7FF-2E94-4530-B311-3A03994BD8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6">
            <a:extLst>
              <a:ext uri="{FF2B5EF4-FFF2-40B4-BE49-F238E27FC236}">
                <a16:creationId xmlns:a16="http://schemas.microsoft.com/office/drawing/2014/main" id="{58BC1422-2BA3-4EC4-9561-9774971E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2033588"/>
            <a:ext cx="355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Q.	Find the angle x</a:t>
            </a:r>
            <a:r>
              <a:rPr lang="en-GB" baseline="6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n-GB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61" name="Line 12">
            <a:extLst>
              <a:ext uri="{FF2B5EF4-FFF2-40B4-BE49-F238E27FC236}">
                <a16:creationId xmlns:a16="http://schemas.microsoft.com/office/drawing/2014/main" id="{1D38CF8A-AC17-4F62-B852-BE8CF9DBB7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95950" y="4543425"/>
            <a:ext cx="1133475" cy="349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Text Box 18">
            <a:extLst>
              <a:ext uri="{FF2B5EF4-FFF2-40B4-BE49-F238E27FC236}">
                <a16:creationId xmlns:a16="http://schemas.microsoft.com/office/drawing/2014/main" id="{A56DB854-5315-4C66-BFA1-CB3276AC3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43005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63" name="Line 20">
            <a:extLst>
              <a:ext uri="{FF2B5EF4-FFF2-40B4-BE49-F238E27FC236}">
                <a16:creationId xmlns:a16="http://schemas.microsoft.com/office/drawing/2014/main" id="{8105F240-642F-441F-BB70-C095D62F1B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9350" y="3646488"/>
            <a:ext cx="628650" cy="8858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Text Box 19">
            <a:extLst>
              <a:ext uri="{FF2B5EF4-FFF2-40B4-BE49-F238E27FC236}">
                <a16:creationId xmlns:a16="http://schemas.microsoft.com/office/drawing/2014/main" id="{EA8BEB33-7A93-44C5-8349-3CC9752B5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150" y="3216275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065" name="Oval 17">
            <a:extLst>
              <a:ext uri="{FF2B5EF4-FFF2-40B4-BE49-F238E27FC236}">
                <a16:creationId xmlns:a16="http://schemas.microsoft.com/office/drawing/2014/main" id="{503D30C0-EAED-49C5-B900-35100691C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5" y="4522788"/>
            <a:ext cx="98425" cy="95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66" name="Text Box 24">
            <a:extLst>
              <a:ext uri="{FF2B5EF4-FFF2-40B4-BE49-F238E27FC236}">
                <a16:creationId xmlns:a16="http://schemas.microsoft.com/office/drawing/2014/main" id="{C2CEBE38-4248-40DC-9D45-46AEC996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125913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C</a:t>
            </a: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BBA11055-7F59-4D85-A84E-4C87FF7C12EA}"/>
              </a:ext>
            </a:extLst>
          </p:cNvPr>
          <p:cNvGrpSpPr>
            <a:grpSpLocks/>
          </p:cNvGrpSpPr>
          <p:nvPr/>
        </p:nvGrpSpPr>
        <p:grpSpPr bwMode="auto">
          <a:xfrm>
            <a:off x="1519238" y="2854325"/>
            <a:ext cx="2513012" cy="669925"/>
            <a:chOff x="957" y="1756"/>
            <a:chExt cx="1583" cy="422"/>
          </a:xfrm>
        </p:grpSpPr>
        <p:sp>
          <p:nvSpPr>
            <p:cNvPr id="2074" name="Text Box 23">
              <a:extLst>
                <a:ext uri="{FF2B5EF4-FFF2-40B4-BE49-F238E27FC236}">
                  <a16:creationId xmlns:a16="http://schemas.microsoft.com/office/drawing/2014/main" id="{F083B568-C854-4EDD-AF67-8D7539D0E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" y="1756"/>
              <a:ext cx="6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 u="sng">
                  <a:solidFill>
                    <a:srgbClr val="FFFF00"/>
                  </a:solidFill>
                  <a:latin typeface="Comic Sans MS" panose="030F0702030302020204" pitchFamily="66" charset="0"/>
                </a:rPr>
                <a:t>Solution</a:t>
              </a:r>
            </a:p>
          </p:txBody>
        </p:sp>
        <p:sp>
          <p:nvSpPr>
            <p:cNvPr id="2075" name="Text Box 26">
              <a:extLst>
                <a:ext uri="{FF2B5EF4-FFF2-40B4-BE49-F238E27FC236}">
                  <a16:creationId xmlns:a16="http://schemas.microsoft.com/office/drawing/2014/main" id="{38133288-5537-499F-B753-088650159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" y="1947"/>
              <a:ext cx="15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  <a:latin typeface="Comic Sans MS" panose="030F0702030302020204" pitchFamily="66" charset="0"/>
                </a:rPr>
                <a:t>Angle at C is equal to:</a:t>
              </a:r>
            </a:p>
          </p:txBody>
        </p:sp>
      </p:grpSp>
      <p:sp>
        <p:nvSpPr>
          <p:cNvPr id="51228" name="Text Box 28">
            <a:extLst>
              <a:ext uri="{FF2B5EF4-FFF2-40B4-BE49-F238E27FC236}">
                <a16:creationId xmlns:a16="http://schemas.microsoft.com/office/drawing/2014/main" id="{37EED411-7581-402C-AE86-081A523E2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4270375"/>
            <a:ext cx="3354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Since the triangle is isosceles</a:t>
            </a:r>
          </a:p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we have</a:t>
            </a:r>
          </a:p>
        </p:txBody>
      </p:sp>
      <p:graphicFrame>
        <p:nvGraphicFramePr>
          <p:cNvPr id="51229" name="Object 29">
            <a:extLst>
              <a:ext uri="{FF2B5EF4-FFF2-40B4-BE49-F238E27FC236}">
                <a16:creationId xmlns:a16="http://schemas.microsoft.com/office/drawing/2014/main" id="{534FAABA-34FF-4FD3-A288-035493C114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1950" y="3741738"/>
          <a:ext cx="158591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95280" imgH="203040" progId="Equation.DSMT4">
                  <p:embed/>
                </p:oleObj>
              </mc:Choice>
              <mc:Fallback>
                <p:oleObj name="Equation" r:id="rId3" imgW="1295280" imgH="2030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3741738"/>
                        <a:ext cx="1585913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9" name="Line 32">
            <a:extLst>
              <a:ext uri="{FF2B5EF4-FFF2-40B4-BE49-F238E27FC236}">
                <a16:creationId xmlns:a16="http://schemas.microsoft.com/office/drawing/2014/main" id="{99040444-8E29-4B10-9CAF-7BD3EC4965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91188" y="3633788"/>
            <a:ext cx="552450" cy="9286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Text Box 33">
            <a:extLst>
              <a:ext uri="{FF2B5EF4-FFF2-40B4-BE49-F238E27FC236}">
                <a16:creationId xmlns:a16="http://schemas.microsoft.com/office/drawing/2014/main" id="{5395A35F-5E73-4E79-AE35-C38D7F9F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75" y="4168775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  <a:r>
              <a:rPr lang="en-GB" altLang="en-US" baseline="6000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endParaRPr lang="en-GB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1" name="Text Box 35">
            <a:extLst>
              <a:ext uri="{FF2B5EF4-FFF2-40B4-BE49-F238E27FC236}">
                <a16:creationId xmlns:a16="http://schemas.microsoft.com/office/drawing/2014/main" id="{09B72116-BE36-49F2-875F-10E8FEDAF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4546600"/>
            <a:ext cx="62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280</a:t>
            </a:r>
            <a:r>
              <a:rPr lang="en-GB" altLang="en-US" sz="1600" baseline="6000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endParaRPr lang="en-GB" altLang="en-US" sz="16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2" name="Text Box 37">
            <a:extLst>
              <a:ext uri="{FF2B5EF4-FFF2-40B4-BE49-F238E27FC236}">
                <a16:creationId xmlns:a16="http://schemas.microsoft.com/office/drawing/2014/main" id="{67B79504-E9E8-4DF5-B6B5-99E3483F77B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51238" name="Rectangle 38">
            <a:extLst>
              <a:ext uri="{FF2B5EF4-FFF2-40B4-BE49-F238E27FC236}">
                <a16:creationId xmlns:a16="http://schemas.microsoft.com/office/drawing/2014/main" id="{E06496DD-3A29-44F3-9F50-A9936CFE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53228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Isosceles triangles </a:t>
            </a:r>
            <a:b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Circles</a:t>
            </a:r>
          </a:p>
        </p:txBody>
      </p:sp>
      <p:graphicFrame>
        <p:nvGraphicFramePr>
          <p:cNvPr id="26" name="Object 3">
            <a:extLst>
              <a:ext uri="{FF2B5EF4-FFF2-40B4-BE49-F238E27FC236}">
                <a16:creationId xmlns:a16="http://schemas.microsoft.com/office/drawing/2014/main" id="{A5657B15-695B-4E12-9AEB-604E2DE89C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9850" y="4641850"/>
          <a:ext cx="17399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160" imgH="177480" progId="Equation.DSMT4">
                  <p:embed/>
                </p:oleObj>
              </mc:Choice>
              <mc:Fallback>
                <p:oleObj name="Equation" r:id="rId5" imgW="74916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4641850"/>
                        <a:ext cx="17399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4">
            <a:extLst>
              <a:ext uri="{FF2B5EF4-FFF2-40B4-BE49-F238E27FC236}">
                <a16:creationId xmlns:a16="http://schemas.microsoft.com/office/drawing/2014/main" id="{D5BCA6CE-B6EA-4B33-9836-D6543F59C2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4525" y="5105400"/>
          <a:ext cx="11493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177480" progId="Equation.DSMT4">
                  <p:embed/>
                </p:oleObj>
              </mc:Choice>
              <mc:Fallback>
                <p:oleObj name="Equation" r:id="rId7" imgW="49500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5105400"/>
                        <a:ext cx="11493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5">
            <a:extLst>
              <a:ext uri="{FF2B5EF4-FFF2-40B4-BE49-F238E27FC236}">
                <a16:creationId xmlns:a16="http://schemas.microsoft.com/office/drawing/2014/main" id="{DBC1CCB1-9A27-4218-8AF3-8E30E94B7D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3113" y="5568950"/>
          <a:ext cx="9429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6080" imgH="177480" progId="Equation.DSMT4">
                  <p:embed/>
                </p:oleObj>
              </mc:Choice>
              <mc:Fallback>
                <p:oleObj name="Equation" r:id="rId9" imgW="40608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5568950"/>
                        <a:ext cx="9429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msoE071F">
            <a:extLst>
              <a:ext uri="{FF2B5EF4-FFF2-40B4-BE49-F238E27FC236}">
                <a16:creationId xmlns:a16="http://schemas.microsoft.com/office/drawing/2014/main" id="{B3AA476D-A3BF-4E3C-A8D0-793B45178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4521" r="25879" b="54556"/>
          <a:stretch>
            <a:fillRect/>
          </a:stretch>
        </p:blipFill>
        <p:spPr bwMode="auto">
          <a:xfrm>
            <a:off x="323850" y="188913"/>
            <a:ext cx="6840538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00C7101-ECB2-4B2F-9807-1056CF3301E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6379D6-1EFD-483A-88CC-763A766D9FE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37897FA-DEC1-4F26-88CC-ECFB507C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04452" name="Text Box 2">
            <a:extLst>
              <a:ext uri="{FF2B5EF4-FFF2-40B4-BE49-F238E27FC236}">
                <a16:creationId xmlns:a16="http://schemas.microsoft.com/office/drawing/2014/main" id="{4ECA1A6E-A540-490B-9CBF-113464505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en-US" sz="4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N5 TJ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Ex13.4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Ch13 (page 129)</a:t>
            </a:r>
          </a:p>
        </p:txBody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8B169D5D-1E7B-4971-B7AC-0684A4C61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800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4454" name="Picture 4" descr="ag00463_">
            <a:extLst>
              <a:ext uri="{FF2B5EF4-FFF2-40B4-BE49-F238E27FC236}">
                <a16:creationId xmlns:a16="http://schemas.microsoft.com/office/drawing/2014/main" id="{B7CD3587-C82E-4FD2-8725-7B4ACB43A0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 descr="scottishflag">
            <a:extLst>
              <a:ext uri="{FF2B5EF4-FFF2-40B4-BE49-F238E27FC236}">
                <a16:creationId xmlns:a16="http://schemas.microsoft.com/office/drawing/2014/main" id="{A8B3F671-46F5-4B59-AB9D-8ED073697F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6" name="Picture 7" descr="Office Objects 0572">
            <a:extLst>
              <a:ext uri="{FF2B5EF4-FFF2-40B4-BE49-F238E27FC236}">
                <a16:creationId xmlns:a16="http://schemas.microsoft.com/office/drawing/2014/main" id="{65B7A367-B866-449C-9A8E-483531AA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7" name="Text Box 8">
            <a:extLst>
              <a:ext uri="{FF2B5EF4-FFF2-40B4-BE49-F238E27FC236}">
                <a16:creationId xmlns:a16="http://schemas.microsoft.com/office/drawing/2014/main" id="{0E688C3B-1412-483A-B042-42EC4008ED6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04458" name="TextBox 10">
            <a:extLst>
              <a:ext uri="{FF2B5EF4-FFF2-40B4-BE49-F238E27FC236}">
                <a16:creationId xmlns:a16="http://schemas.microsoft.com/office/drawing/2014/main" id="{2C113EBC-19F6-4EAB-8473-E96D32C21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Nat 5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DFC42AD-288D-4EBE-AF90-5B2031B61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360363"/>
            <a:ext cx="56546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Centre Angle (Arc length)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1EE1144B-417E-471B-A4A3-327907A9067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1A59E6-FB76-49FE-B1F6-3CAB36B204D6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C4C6DE7B-2C67-46E3-A941-5B3A79134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ECCF5D20-5EB7-418A-A5C2-D6DFA290A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789B86C-454F-4A3E-BBCD-8A31E644751D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62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0E4ABA76-454C-45CD-A3B9-3F752B9AD4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580188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/>
              <a:t>Starter Questions</a:t>
            </a:r>
          </a:p>
        </p:txBody>
      </p:sp>
      <p:pic>
        <p:nvPicPr>
          <p:cNvPr id="20487" name="Picture 3" descr="scottishflag">
            <a:extLst>
              <a:ext uri="{FF2B5EF4-FFF2-40B4-BE49-F238E27FC236}">
                <a16:creationId xmlns:a16="http://schemas.microsoft.com/office/drawing/2014/main" id="{BE71660F-B34D-4313-8B22-B860EA7597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6">
            <a:extLst>
              <a:ext uri="{FF2B5EF4-FFF2-40B4-BE49-F238E27FC236}">
                <a16:creationId xmlns:a16="http://schemas.microsoft.com/office/drawing/2014/main" id="{D67F4B24-9864-4AB9-9624-678B079DF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1995488"/>
            <a:ext cx="7629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Rearrange the formula below into   x</a:t>
            </a:r>
            <a:r>
              <a:rPr lang="en-GB" altLang="en-US" sz="3200" baseline="30000">
                <a:latin typeface="Comic Sans MS" panose="030F0702030302020204" pitchFamily="66" charset="0"/>
              </a:rPr>
              <a:t>o </a:t>
            </a:r>
            <a:r>
              <a:rPr lang="en-GB" altLang="en-US" sz="3200">
                <a:latin typeface="Comic Sans MS" panose="030F0702030302020204" pitchFamily="66" charset="0"/>
              </a:rPr>
              <a:t>=</a:t>
            </a:r>
            <a:endParaRPr lang="en-GB" altLang="en-US" sz="3200" baseline="30000">
              <a:latin typeface="Comic Sans MS" panose="030F0702030302020204" pitchFamily="66" charset="0"/>
            </a:endParaRPr>
          </a:p>
        </p:txBody>
      </p:sp>
      <p:sp>
        <p:nvSpPr>
          <p:cNvPr id="20489" name="Rectangle 10">
            <a:extLst>
              <a:ext uri="{FF2B5EF4-FFF2-40B4-BE49-F238E27FC236}">
                <a16:creationId xmlns:a16="http://schemas.microsoft.com/office/drawing/2014/main" id="{0089498E-AC9D-43A5-B21C-60540C967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Rectangle 12">
            <a:extLst>
              <a:ext uri="{FF2B5EF4-FFF2-40B4-BE49-F238E27FC236}">
                <a16:creationId xmlns:a16="http://schemas.microsoft.com/office/drawing/2014/main" id="{C9F935F7-F0BC-4837-A16C-92FFDC062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1" name="Rectangle 14">
            <a:extLst>
              <a:ext uri="{FF2B5EF4-FFF2-40B4-BE49-F238E27FC236}">
                <a16:creationId xmlns:a16="http://schemas.microsoft.com/office/drawing/2014/main" id="{2017859F-1F53-4EC5-9845-3F990E813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2" name="Text Box 16">
            <a:extLst>
              <a:ext uri="{FF2B5EF4-FFF2-40B4-BE49-F238E27FC236}">
                <a16:creationId xmlns:a16="http://schemas.microsoft.com/office/drawing/2014/main" id="{F948C761-B50F-40F5-B46B-9509CE6C23A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graphicFrame>
        <p:nvGraphicFramePr>
          <p:cNvPr id="20482" name="Object 4">
            <a:extLst>
              <a:ext uri="{FF2B5EF4-FFF2-40B4-BE49-F238E27FC236}">
                <a16:creationId xmlns:a16="http://schemas.microsoft.com/office/drawing/2014/main" id="{A45F2916-1231-45C1-9CC5-F2117D6B18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3055938"/>
          <a:ext cx="2703513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680" imgH="368280" progId="Equation.DSMT4">
                  <p:embed/>
                </p:oleObj>
              </mc:Choice>
              <mc:Fallback>
                <p:oleObj name="Equation" r:id="rId3" imgW="63468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55938"/>
                        <a:ext cx="2703513" cy="1568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18">
            <a:extLst>
              <a:ext uri="{FF2B5EF4-FFF2-40B4-BE49-F238E27FC236}">
                <a16:creationId xmlns:a16="http://schemas.microsoft.com/office/drawing/2014/main" id="{0C5B9473-DE7E-4696-8884-66F68C2AEF4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468B8D-B05A-4154-AB6B-FFEDC42FB167}" type="datetime5">
              <a:rPr lang="en-GB" smtClean="0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3428" name="Rectangle 19">
            <a:extLst>
              <a:ext uri="{FF2B5EF4-FFF2-40B4-BE49-F238E27FC236}">
                <a16:creationId xmlns:a16="http://schemas.microsoft.com/office/drawing/2014/main" id="{D3C170FD-7533-4220-8C1B-33A8B46C6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3027382D-2E81-429E-82D8-3CD631BC2974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3894138" y="374650"/>
            <a:ext cx="5249862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/>
              <a:t>Centre Angle (A</a:t>
            </a:r>
            <a:r>
              <a:rPr lang="en-GB" sz="3200" baseline="30000"/>
              <a:t>o</a:t>
            </a:r>
            <a:r>
              <a:rPr lang="en-GB" sz="3200"/>
              <a:t>S)</a:t>
            </a:r>
          </a:p>
        </p:txBody>
      </p:sp>
      <p:pic>
        <p:nvPicPr>
          <p:cNvPr id="105477" name="Picture 3" descr="scottishflag">
            <a:extLst>
              <a:ext uri="{FF2B5EF4-FFF2-40B4-BE49-F238E27FC236}">
                <a16:creationId xmlns:a16="http://schemas.microsoft.com/office/drawing/2014/main" id="{E807538E-494D-48A2-A79F-7D0A5031B6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Text Box 4">
            <a:extLst>
              <a:ext uri="{FF2B5EF4-FFF2-40B4-BE49-F238E27FC236}">
                <a16:creationId xmlns:a16="http://schemas.microsoft.com/office/drawing/2014/main" id="{20FBF9AF-9C51-49F3-8D92-96642B8E4F8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105479" name="Picture 5" descr="Office Objects 0572">
            <a:extLst>
              <a:ext uri="{FF2B5EF4-FFF2-40B4-BE49-F238E27FC236}">
                <a16:creationId xmlns:a16="http://schemas.microsoft.com/office/drawing/2014/main" id="{05DE9971-48F3-4E10-92E7-EAC7B1A84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>
            <a:extLst>
              <a:ext uri="{FF2B5EF4-FFF2-40B4-BE49-F238E27FC236}">
                <a16:creationId xmlns:a16="http://schemas.microsoft.com/office/drawing/2014/main" id="{AAD43A1C-01BB-44AD-9FE0-F0FB1798B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Learning Intention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93B797FD-8CA1-4042-80A2-9B91AD0D5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Success Criteria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E503153A-2731-4390-B9A9-EBDDAE39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Know formula.</a:t>
            </a:r>
            <a:endParaRPr lang="en-GB" sz="3600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05483" name="Line 9">
            <a:extLst>
              <a:ext uri="{FF2B5EF4-FFF2-40B4-BE49-F238E27FC236}">
                <a16:creationId xmlns:a16="http://schemas.microsoft.com/office/drawing/2014/main" id="{006754FD-48DB-484F-9BF6-FC1ACB609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07BE502E-B726-4778-A300-C070403F8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401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FF00"/>
                </a:solidFill>
                <a:latin typeface="Comic Sans MS" panose="030F0702030302020204" pitchFamily="66" charset="0"/>
              </a:rPr>
              <a:t>We are learning how to find the centre angle given the sector area.</a:t>
            </a:r>
            <a:endParaRPr lang="en-GB" altLang="en-US" sz="32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0591F189-1B81-47E3-9A69-C82B8C76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3894138"/>
            <a:ext cx="3641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Be able to calculate centre angle showing appropriate work.</a:t>
            </a:r>
          </a:p>
        </p:txBody>
      </p:sp>
      <p:sp>
        <p:nvSpPr>
          <p:cNvPr id="105486" name="TextBox 13">
            <a:extLst>
              <a:ext uri="{FF2B5EF4-FFF2-40B4-BE49-F238E27FC236}">
                <a16:creationId xmlns:a16="http://schemas.microsoft.com/office/drawing/2014/main" id="{CADA215F-7569-4D55-9555-D3E2DBB93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4" grpId="0"/>
      <p:bldP spid="3687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>
            <a:extLst>
              <a:ext uri="{FF2B5EF4-FFF2-40B4-BE49-F238E27FC236}">
                <a16:creationId xmlns:a16="http://schemas.microsoft.com/office/drawing/2014/main" id="{F7375D13-758B-42ED-89FD-D7A0873DE15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424B89-01E8-4F1F-84AE-0101AB19A369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3ECB8340-96C7-47D6-90FB-DBAE1D524B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Created by Mr Lafferty 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F33A246F-DF37-4482-B504-94E3D6A402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88931C5-28B9-42F7-9E5A-FFCC396328BE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64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11" name="Picture 9" descr="scottishflag">
            <a:extLst>
              <a:ext uri="{FF2B5EF4-FFF2-40B4-BE49-F238E27FC236}">
                <a16:creationId xmlns:a16="http://schemas.microsoft.com/office/drawing/2014/main" id="{90031245-FD29-4342-B286-609405345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54" name="Object 14">
            <a:extLst>
              <a:ext uri="{FF2B5EF4-FFF2-40B4-BE49-F238E27FC236}">
                <a16:creationId xmlns:a16="http://schemas.microsoft.com/office/drawing/2014/main" id="{E199EF46-F0C1-4A09-9C6C-4EE4CB7789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7613" y="3886200"/>
          <a:ext cx="294163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7120" imgH="431640" progId="Equation.DSMT4">
                  <p:embed/>
                </p:oleObj>
              </mc:Choice>
              <mc:Fallback>
                <p:oleObj name="Equation" r:id="rId3" imgW="125712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886200"/>
                        <a:ext cx="2941637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5" name="Object 15">
            <a:extLst>
              <a:ext uri="{FF2B5EF4-FFF2-40B4-BE49-F238E27FC236}">
                <a16:creationId xmlns:a16="http://schemas.microsoft.com/office/drawing/2014/main" id="{13D99685-E01F-46AC-B09F-7D7476E7E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1013" y="5294313"/>
          <a:ext cx="14795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215640" progId="Equation.DSMT4">
                  <p:embed/>
                </p:oleObj>
              </mc:Choice>
              <mc:Fallback>
                <p:oleObj name="Equation" r:id="rId5" imgW="609480" imgH="215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3" y="5294313"/>
                        <a:ext cx="1479550" cy="52228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 Box 26">
            <a:extLst>
              <a:ext uri="{FF2B5EF4-FFF2-40B4-BE49-F238E27FC236}">
                <a16:creationId xmlns:a16="http://schemas.microsoft.com/office/drawing/2014/main" id="{B3E5A5AE-C3D9-409F-B9CB-E11E25C5F54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B5B03CA7-8E24-4830-B6D6-8C73991D388F}"/>
              </a:ext>
            </a:extLst>
          </p:cNvPr>
          <p:cNvGrpSpPr>
            <a:grpSpLocks/>
          </p:cNvGrpSpPr>
          <p:nvPr/>
        </p:nvGrpSpPr>
        <p:grpSpPr bwMode="auto">
          <a:xfrm>
            <a:off x="4691063" y="2749550"/>
            <a:ext cx="4452937" cy="1047750"/>
            <a:chOff x="5476875" y="2505075"/>
            <a:chExt cx="4452736" cy="1047750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E41D39E-8FA9-4812-8B01-92997855FB34}"/>
                </a:ext>
              </a:extLst>
            </p:cNvPr>
            <p:cNvSpPr/>
            <p:nvPr/>
          </p:nvSpPr>
          <p:spPr>
            <a:xfrm>
              <a:off x="5476875" y="2505075"/>
              <a:ext cx="4452736" cy="10477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EA08DE-FB43-4192-84C1-EEC8D7C78B9F}"/>
                </a:ext>
              </a:extLst>
            </p:cNvPr>
            <p:cNvSpPr txBox="1"/>
            <p:nvPr/>
          </p:nvSpPr>
          <p:spPr>
            <a:xfrm>
              <a:off x="5476875" y="2581275"/>
              <a:ext cx="1966823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latin typeface="+mj-lt"/>
                </a:rPr>
                <a:t>Area Sector</a:t>
              </a:r>
            </a:p>
          </p:txBody>
        </p:sp>
        <p:sp>
          <p:nvSpPr>
            <p:cNvPr id="21527" name="TextBox 37">
              <a:extLst>
                <a:ext uri="{FF2B5EF4-FFF2-40B4-BE49-F238E27FC236}">
                  <a16:creationId xmlns:a16="http://schemas.microsoft.com/office/drawing/2014/main" id="{B3C2ED35-67A5-40C7-8B64-61C625911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575" y="2990850"/>
              <a:ext cx="6511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>
                  <a:latin typeface="Comic Sans MS" panose="030F0702030302020204" pitchFamily="66" charset="0"/>
                </a:rPr>
                <a:t>π</a:t>
              </a:r>
              <a:r>
                <a:rPr lang="en-GB" altLang="en-US">
                  <a:latin typeface="Comic Sans MS" panose="030F0702030302020204" pitchFamily="66" charset="0"/>
                </a:rPr>
                <a:t>r</a:t>
              </a:r>
              <a:r>
                <a:rPr lang="en-GB" altLang="en-US" baseline="30000">
                  <a:latin typeface="Comic Sans MS" panose="030F0702030302020204" pitchFamily="66" charset="0"/>
                </a:rPr>
                <a:t>2</a:t>
              </a:r>
              <a:endParaRPr lang="en-GB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FD219B7-DCB6-4B34-9941-ABC13666418E}"/>
                </a:ext>
              </a:extLst>
            </p:cNvPr>
            <p:cNvSpPr txBox="1"/>
            <p:nvPr/>
          </p:nvSpPr>
          <p:spPr>
            <a:xfrm>
              <a:off x="7810395" y="2581275"/>
              <a:ext cx="2004921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latin typeface="+mj-lt"/>
                </a:rPr>
                <a:t>Sector angle</a:t>
              </a:r>
            </a:p>
          </p:txBody>
        </p:sp>
        <p:sp>
          <p:nvSpPr>
            <p:cNvPr id="21529" name="TextBox 39">
              <a:extLst>
                <a:ext uri="{FF2B5EF4-FFF2-40B4-BE49-F238E27FC236}">
                  <a16:creationId xmlns:a16="http://schemas.microsoft.com/office/drawing/2014/main" id="{97FCF521-0B1A-4E44-9705-2A58D6A3A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224" y="3028950"/>
              <a:ext cx="854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360</a:t>
              </a:r>
              <a:r>
                <a:rPr lang="en-GB" altLang="en-US" baseline="30000">
                  <a:latin typeface="Comic Sans MS" panose="030F0702030302020204" pitchFamily="66" charset="0"/>
                </a:rPr>
                <a:t>o</a:t>
              </a:r>
              <a:endParaRPr lang="en-GB" altLang="en-US" baseline="300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A631D15-F760-46F3-AAAE-E82A6199DC4F}"/>
                </a:ext>
              </a:extLst>
            </p:cNvPr>
            <p:cNvSpPr txBox="1"/>
            <p:nvPr/>
          </p:nvSpPr>
          <p:spPr>
            <a:xfrm>
              <a:off x="7419887" y="2752725"/>
              <a:ext cx="341297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=</a:t>
              </a:r>
            </a:p>
          </p:txBody>
        </p:sp>
      </p:grpSp>
      <p:sp>
        <p:nvSpPr>
          <p:cNvPr id="21514" name="Line 2">
            <a:extLst>
              <a:ext uri="{FF2B5EF4-FFF2-40B4-BE49-F238E27FC236}">
                <a16:creationId xmlns:a16="http://schemas.microsoft.com/office/drawing/2014/main" id="{9196AB29-8BEB-45F5-92EC-6E0963BA4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9825" y="4252913"/>
            <a:ext cx="931863" cy="946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Text Box 6">
            <a:extLst>
              <a:ext uri="{FF2B5EF4-FFF2-40B4-BE49-F238E27FC236}">
                <a16:creationId xmlns:a16="http://schemas.microsoft.com/office/drawing/2014/main" id="{0397A25C-4F95-4C3F-9D3B-44A741E7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1893888"/>
            <a:ext cx="824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Find the angle x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r>
              <a:rPr lang="en-GB" altLang="en-US">
                <a:latin typeface="Comic Sans MS" panose="030F0702030302020204" pitchFamily="66" charset="0"/>
              </a:rPr>
              <a:t> given that the sector area is 42.41cm</a:t>
            </a:r>
            <a:r>
              <a:rPr lang="en-GB" altLang="en-US" baseline="30000">
                <a:latin typeface="Comic Sans MS" panose="030F0702030302020204" pitchFamily="66" charset="0"/>
              </a:rPr>
              <a:t>2</a:t>
            </a:r>
            <a:r>
              <a:rPr lang="en-GB" altLang="en-US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1516" name="Text Box 8">
            <a:extLst>
              <a:ext uri="{FF2B5EF4-FFF2-40B4-BE49-F238E27FC236}">
                <a16:creationId xmlns:a16="http://schemas.microsoft.com/office/drawing/2014/main" id="{452AF2F7-BCE3-4ED8-9102-BAFA09CF9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3476625"/>
            <a:ext cx="687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omic Sans MS" panose="030F0702030302020204" pitchFamily="66" charset="0"/>
              </a:rPr>
              <a:t>9 cm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6EC28F6D-216E-4C1B-BEDD-E91BB879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9162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2E2E35B9-86A3-43FF-B870-6E8CE7D08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5186363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4C4FEC-64D1-4E84-A562-B0A5D5A5F789}"/>
              </a:ext>
            </a:extLst>
          </p:cNvPr>
          <p:cNvSpPr txBox="1"/>
          <p:nvPr/>
        </p:nvSpPr>
        <p:spPr>
          <a:xfrm>
            <a:off x="3433763" y="2308225"/>
            <a:ext cx="1711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connection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200E0569-4346-4008-9D41-DC386D74E9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571500"/>
            <a:ext cx="5524500" cy="7429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/>
              <a:t>Centre Angle (</a:t>
            </a:r>
            <a:r>
              <a:rPr lang="en-GB" sz="3200" dirty="0" err="1"/>
              <a:t>A</a:t>
            </a:r>
            <a:r>
              <a:rPr lang="en-GB" sz="3200" baseline="30000" dirty="0" err="1"/>
              <a:t>o</a:t>
            </a:r>
            <a:r>
              <a:rPr lang="en-GB" sz="3200" dirty="0" err="1"/>
              <a:t>S</a:t>
            </a:r>
            <a:r>
              <a:rPr lang="en-GB" sz="3200" dirty="0"/>
              <a:t>)</a:t>
            </a:r>
          </a:p>
        </p:txBody>
      </p:sp>
      <p:sp>
        <p:nvSpPr>
          <p:cNvPr id="21521" name="Arc 12">
            <a:extLst>
              <a:ext uri="{FF2B5EF4-FFF2-40B4-BE49-F238E27FC236}">
                <a16:creationId xmlns:a16="http://schemas.microsoft.com/office/drawing/2014/main" id="{EEEA66C3-9DD8-471B-8BF3-78F76EC7C5B6}"/>
              </a:ext>
            </a:extLst>
          </p:cNvPr>
          <p:cNvSpPr>
            <a:spLocks/>
          </p:cNvSpPr>
          <p:nvPr/>
        </p:nvSpPr>
        <p:spPr bwMode="auto">
          <a:xfrm rot="18360000" flipV="1">
            <a:off x="2528888" y="3563938"/>
            <a:ext cx="1517650" cy="1276350"/>
          </a:xfrm>
          <a:custGeom>
            <a:avLst/>
            <a:gdLst>
              <a:gd name="T0" fmla="*/ 0 w 24624"/>
              <a:gd name="T1" fmla="*/ 2147483647 h 21600"/>
              <a:gd name="T2" fmla="*/ 2147483647 w 24624"/>
              <a:gd name="T3" fmla="*/ 2147483647 h 21600"/>
              <a:gd name="T4" fmla="*/ 2147483647 w 24624"/>
              <a:gd name="T5" fmla="*/ 2147483647 h 21600"/>
              <a:gd name="T6" fmla="*/ 0 60000 65536"/>
              <a:gd name="T7" fmla="*/ 0 60000 65536"/>
              <a:gd name="T8" fmla="*/ 0 60000 65536"/>
              <a:gd name="T9" fmla="*/ 0 w 24624"/>
              <a:gd name="T10" fmla="*/ 0 h 21600"/>
              <a:gd name="T11" fmla="*/ 24624 w 246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24" h="21600" fill="none" extrusionOk="0">
                <a:moveTo>
                  <a:pt x="-1" y="277"/>
                </a:moveTo>
                <a:cubicBezTo>
                  <a:pt x="1141" y="92"/>
                  <a:pt x="2295" y="-1"/>
                  <a:pt x="3452" y="0"/>
                </a:cubicBezTo>
                <a:cubicBezTo>
                  <a:pt x="13731" y="0"/>
                  <a:pt x="22586" y="7243"/>
                  <a:pt x="24623" y="17319"/>
                </a:cubicBezTo>
              </a:path>
              <a:path w="24624" h="21600" stroke="0" extrusionOk="0">
                <a:moveTo>
                  <a:pt x="-1" y="277"/>
                </a:moveTo>
                <a:cubicBezTo>
                  <a:pt x="1141" y="92"/>
                  <a:pt x="2295" y="-1"/>
                  <a:pt x="3452" y="0"/>
                </a:cubicBezTo>
                <a:cubicBezTo>
                  <a:pt x="13731" y="0"/>
                  <a:pt x="22586" y="7243"/>
                  <a:pt x="24623" y="17319"/>
                </a:cubicBezTo>
                <a:lnTo>
                  <a:pt x="3452" y="2160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Text Box 11">
            <a:extLst>
              <a:ext uri="{FF2B5EF4-FFF2-40B4-BE49-F238E27FC236}">
                <a16:creationId xmlns:a16="http://schemas.microsoft.com/office/drawing/2014/main" id="{33ED0EEF-74E6-4375-9D9B-A15CE6F97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4108450"/>
            <a:ext cx="40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omic Sans MS" panose="030F0702030302020204" pitchFamily="66" charset="0"/>
              </a:rPr>
              <a:t>x</a:t>
            </a:r>
            <a:r>
              <a:rPr lang="en-GB" altLang="en-US" sz="1800" baseline="60000">
                <a:latin typeface="Comic Sans MS" panose="030F0702030302020204" pitchFamily="66" charset="0"/>
              </a:rPr>
              <a:t>o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sp>
        <p:nvSpPr>
          <p:cNvPr id="21523" name="Line 3">
            <a:extLst>
              <a:ext uri="{FF2B5EF4-FFF2-40B4-BE49-F238E27FC236}">
                <a16:creationId xmlns:a16="http://schemas.microsoft.com/office/drawing/2014/main" id="{B6B56674-C05A-4D44-8D5C-593F8F1E52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6013" y="3357563"/>
            <a:ext cx="1065212" cy="958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Oval 7">
            <a:extLst>
              <a:ext uri="{FF2B5EF4-FFF2-40B4-BE49-F238E27FC236}">
                <a16:creationId xmlns:a16="http://schemas.microsoft.com/office/drawing/2014/main" id="{78358BF6-8D1F-44DC-949F-52C6E7CA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23386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>
            <a:extLst>
              <a:ext uri="{FF2B5EF4-FFF2-40B4-BE49-F238E27FC236}">
                <a16:creationId xmlns:a16="http://schemas.microsoft.com/office/drawing/2014/main" id="{BFC833B7-E581-4300-ADE0-364704B53CC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424B89-01E8-4F1F-84AE-0101AB19A369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88F16360-9FF6-4F2E-88E2-AC6D99BE29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Created by Mr Lafferty 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ED300CF8-A23A-42E4-95DD-AD72644F37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D7D9B0C-8588-4E48-A593-44ECD1A7FF23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65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35" name="Picture 9" descr="scottishflag">
            <a:extLst>
              <a:ext uri="{FF2B5EF4-FFF2-40B4-BE49-F238E27FC236}">
                <a16:creationId xmlns:a16="http://schemas.microsoft.com/office/drawing/2014/main" id="{9AAB76D2-2508-45E2-8158-FC7C027419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54" name="Object 14">
            <a:extLst>
              <a:ext uri="{FF2B5EF4-FFF2-40B4-BE49-F238E27FC236}">
                <a16:creationId xmlns:a16="http://schemas.microsoft.com/office/drawing/2014/main" id="{39AB404A-7D1E-44AC-A2B2-72C9EE3EF2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7613" y="3886200"/>
          <a:ext cx="29432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7120" imgH="431640" progId="Equation.DSMT4">
                  <p:embed/>
                </p:oleObj>
              </mc:Choice>
              <mc:Fallback>
                <p:oleObj name="Equation" r:id="rId3" imgW="125712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886200"/>
                        <a:ext cx="294322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5" name="Object 15">
            <a:extLst>
              <a:ext uri="{FF2B5EF4-FFF2-40B4-BE49-F238E27FC236}">
                <a16:creationId xmlns:a16="http://schemas.microsoft.com/office/drawing/2014/main" id="{F0AEF921-9E6C-4AD7-8FE8-129DB95B04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4813" y="5294313"/>
          <a:ext cx="16335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40" imgH="215640" progId="Equation.DSMT4">
                  <p:embed/>
                </p:oleObj>
              </mc:Choice>
              <mc:Fallback>
                <p:oleObj name="Equation" r:id="rId5" imgW="672840" imgH="215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5294313"/>
                        <a:ext cx="1633537" cy="52228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26">
            <a:extLst>
              <a:ext uri="{FF2B5EF4-FFF2-40B4-BE49-F238E27FC236}">
                <a16:creationId xmlns:a16="http://schemas.microsoft.com/office/drawing/2014/main" id="{FC4C8BAF-29F7-46DD-A9CF-8E72716E50B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6F1ECDFF-57E1-4D88-9F8E-CE77ADE3C54D}"/>
              </a:ext>
            </a:extLst>
          </p:cNvPr>
          <p:cNvGrpSpPr>
            <a:grpSpLocks/>
          </p:cNvGrpSpPr>
          <p:nvPr/>
        </p:nvGrpSpPr>
        <p:grpSpPr bwMode="auto">
          <a:xfrm>
            <a:off x="4691063" y="2749550"/>
            <a:ext cx="4452937" cy="1047750"/>
            <a:chOff x="5476875" y="2505075"/>
            <a:chExt cx="4452736" cy="1047750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808B2891-28FC-4593-9428-3A5A4DACC0BF}"/>
                </a:ext>
              </a:extLst>
            </p:cNvPr>
            <p:cNvSpPr/>
            <p:nvPr/>
          </p:nvSpPr>
          <p:spPr>
            <a:xfrm>
              <a:off x="5476875" y="2505075"/>
              <a:ext cx="4452736" cy="10477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ABA86B-C3A6-482E-ADFC-6B90EA2E4A9D}"/>
                </a:ext>
              </a:extLst>
            </p:cNvPr>
            <p:cNvSpPr txBox="1"/>
            <p:nvPr/>
          </p:nvSpPr>
          <p:spPr>
            <a:xfrm>
              <a:off x="5476875" y="2581275"/>
              <a:ext cx="1966823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latin typeface="+mj-lt"/>
                </a:rPr>
                <a:t>Area Sector</a:t>
              </a:r>
            </a:p>
          </p:txBody>
        </p:sp>
        <p:sp>
          <p:nvSpPr>
            <p:cNvPr id="22551" name="TextBox 37">
              <a:extLst>
                <a:ext uri="{FF2B5EF4-FFF2-40B4-BE49-F238E27FC236}">
                  <a16:creationId xmlns:a16="http://schemas.microsoft.com/office/drawing/2014/main" id="{0ED3D442-73A0-409C-B19C-4305BAF3B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575" y="2990850"/>
              <a:ext cx="6511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>
                  <a:latin typeface="Comic Sans MS" panose="030F0702030302020204" pitchFamily="66" charset="0"/>
                </a:rPr>
                <a:t>π</a:t>
              </a:r>
              <a:r>
                <a:rPr lang="en-GB" altLang="en-US">
                  <a:latin typeface="Comic Sans MS" panose="030F0702030302020204" pitchFamily="66" charset="0"/>
                </a:rPr>
                <a:t>r</a:t>
              </a:r>
              <a:r>
                <a:rPr lang="en-GB" altLang="en-US" baseline="30000">
                  <a:latin typeface="Comic Sans MS" panose="030F0702030302020204" pitchFamily="66" charset="0"/>
                </a:rPr>
                <a:t>2</a:t>
              </a:r>
              <a:endParaRPr lang="en-GB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319E32-DD46-4F13-BEAA-490C368C2873}"/>
                </a:ext>
              </a:extLst>
            </p:cNvPr>
            <p:cNvSpPr txBox="1"/>
            <p:nvPr/>
          </p:nvSpPr>
          <p:spPr>
            <a:xfrm>
              <a:off x="7810395" y="2581275"/>
              <a:ext cx="2004921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latin typeface="+mj-lt"/>
                </a:rPr>
                <a:t>Sector angle</a:t>
              </a:r>
            </a:p>
          </p:txBody>
        </p:sp>
        <p:sp>
          <p:nvSpPr>
            <p:cNvPr id="22553" name="TextBox 39">
              <a:extLst>
                <a:ext uri="{FF2B5EF4-FFF2-40B4-BE49-F238E27FC236}">
                  <a16:creationId xmlns:a16="http://schemas.microsoft.com/office/drawing/2014/main" id="{B5DB1B83-0016-48A7-BC08-CE761F3F6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224" y="3028950"/>
              <a:ext cx="854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360</a:t>
              </a:r>
              <a:r>
                <a:rPr lang="en-GB" altLang="en-US" baseline="30000">
                  <a:latin typeface="Comic Sans MS" panose="030F0702030302020204" pitchFamily="66" charset="0"/>
                </a:rPr>
                <a:t>o</a:t>
              </a:r>
              <a:endParaRPr lang="en-GB" altLang="en-US" baseline="300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CBAA5E-9346-4B1B-84B0-87002727C6FB}"/>
                </a:ext>
              </a:extLst>
            </p:cNvPr>
            <p:cNvSpPr txBox="1"/>
            <p:nvPr/>
          </p:nvSpPr>
          <p:spPr>
            <a:xfrm>
              <a:off x="7419887" y="2752725"/>
              <a:ext cx="341297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=</a:t>
              </a:r>
            </a:p>
          </p:txBody>
        </p:sp>
      </p:grpSp>
      <p:sp>
        <p:nvSpPr>
          <p:cNvPr id="22538" name="Line 2">
            <a:extLst>
              <a:ext uri="{FF2B5EF4-FFF2-40B4-BE49-F238E27FC236}">
                <a16:creationId xmlns:a16="http://schemas.microsoft.com/office/drawing/2014/main" id="{76354A07-3781-4EB5-B51A-9FB5F7824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9825" y="4252913"/>
            <a:ext cx="931863" cy="946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Text Box 6">
            <a:extLst>
              <a:ext uri="{FF2B5EF4-FFF2-40B4-BE49-F238E27FC236}">
                <a16:creationId xmlns:a16="http://schemas.microsoft.com/office/drawing/2014/main" id="{13116FB5-FA32-4E64-836B-1624513F2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1893888"/>
            <a:ext cx="8139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Find the angle x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r>
              <a:rPr lang="en-GB" altLang="en-US">
                <a:latin typeface="Comic Sans MS" panose="030F0702030302020204" pitchFamily="66" charset="0"/>
              </a:rPr>
              <a:t> given that the sector area is 51.3mm</a:t>
            </a:r>
            <a:r>
              <a:rPr lang="en-GB" altLang="en-US" baseline="30000">
                <a:latin typeface="Comic Sans MS" panose="030F0702030302020204" pitchFamily="66" charset="0"/>
              </a:rPr>
              <a:t>2</a:t>
            </a:r>
            <a:r>
              <a:rPr lang="en-GB" altLang="en-US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2540" name="Text Box 8">
            <a:extLst>
              <a:ext uri="{FF2B5EF4-FFF2-40B4-BE49-F238E27FC236}">
                <a16:creationId xmlns:a16="http://schemas.microsoft.com/office/drawing/2014/main" id="{C3515762-0C65-466D-A442-4E6DEE32C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3476625"/>
            <a:ext cx="754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omic Sans MS" panose="030F0702030302020204" pitchFamily="66" charset="0"/>
              </a:rPr>
              <a:t>7 mm</a:t>
            </a:r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7C36AFF1-3070-4A69-9F3F-C66052DC8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9162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A69CE9BD-BCFB-420F-AB5A-191891BD2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5186363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635647-A468-40F4-A91C-CE481A41C7A6}"/>
              </a:ext>
            </a:extLst>
          </p:cNvPr>
          <p:cNvSpPr txBox="1"/>
          <p:nvPr/>
        </p:nvSpPr>
        <p:spPr>
          <a:xfrm>
            <a:off x="3433763" y="2308225"/>
            <a:ext cx="1711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connection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4A0AC515-0D26-4184-89AC-955675CD9C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571500"/>
            <a:ext cx="5524500" cy="7429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/>
              <a:t>Centre Angle (</a:t>
            </a:r>
            <a:r>
              <a:rPr lang="en-GB" sz="3200" dirty="0" err="1"/>
              <a:t>A</a:t>
            </a:r>
            <a:r>
              <a:rPr lang="en-GB" sz="3200" baseline="30000" dirty="0" err="1"/>
              <a:t>o</a:t>
            </a:r>
            <a:r>
              <a:rPr lang="en-GB" sz="3200" dirty="0" err="1"/>
              <a:t>S</a:t>
            </a:r>
            <a:r>
              <a:rPr lang="en-GB" sz="3200" dirty="0"/>
              <a:t>)</a:t>
            </a:r>
          </a:p>
        </p:txBody>
      </p:sp>
      <p:sp>
        <p:nvSpPr>
          <p:cNvPr id="22545" name="Arc 12">
            <a:extLst>
              <a:ext uri="{FF2B5EF4-FFF2-40B4-BE49-F238E27FC236}">
                <a16:creationId xmlns:a16="http://schemas.microsoft.com/office/drawing/2014/main" id="{2E58639A-7559-4000-AE2B-00536CE4FA22}"/>
              </a:ext>
            </a:extLst>
          </p:cNvPr>
          <p:cNvSpPr>
            <a:spLocks/>
          </p:cNvSpPr>
          <p:nvPr/>
        </p:nvSpPr>
        <p:spPr bwMode="auto">
          <a:xfrm rot="18360000" flipV="1">
            <a:off x="2528888" y="3563938"/>
            <a:ext cx="1517650" cy="1276350"/>
          </a:xfrm>
          <a:custGeom>
            <a:avLst/>
            <a:gdLst>
              <a:gd name="T0" fmla="*/ 0 w 24624"/>
              <a:gd name="T1" fmla="*/ 2147483647 h 21600"/>
              <a:gd name="T2" fmla="*/ 2147483647 w 24624"/>
              <a:gd name="T3" fmla="*/ 2147483647 h 21600"/>
              <a:gd name="T4" fmla="*/ 2147483647 w 24624"/>
              <a:gd name="T5" fmla="*/ 2147483647 h 21600"/>
              <a:gd name="T6" fmla="*/ 0 60000 65536"/>
              <a:gd name="T7" fmla="*/ 0 60000 65536"/>
              <a:gd name="T8" fmla="*/ 0 60000 65536"/>
              <a:gd name="T9" fmla="*/ 0 w 24624"/>
              <a:gd name="T10" fmla="*/ 0 h 21600"/>
              <a:gd name="T11" fmla="*/ 24624 w 246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24" h="21600" fill="none" extrusionOk="0">
                <a:moveTo>
                  <a:pt x="-1" y="277"/>
                </a:moveTo>
                <a:cubicBezTo>
                  <a:pt x="1141" y="92"/>
                  <a:pt x="2295" y="-1"/>
                  <a:pt x="3452" y="0"/>
                </a:cubicBezTo>
                <a:cubicBezTo>
                  <a:pt x="13731" y="0"/>
                  <a:pt x="22586" y="7243"/>
                  <a:pt x="24623" y="17319"/>
                </a:cubicBezTo>
              </a:path>
              <a:path w="24624" h="21600" stroke="0" extrusionOk="0">
                <a:moveTo>
                  <a:pt x="-1" y="277"/>
                </a:moveTo>
                <a:cubicBezTo>
                  <a:pt x="1141" y="92"/>
                  <a:pt x="2295" y="-1"/>
                  <a:pt x="3452" y="0"/>
                </a:cubicBezTo>
                <a:cubicBezTo>
                  <a:pt x="13731" y="0"/>
                  <a:pt x="22586" y="7243"/>
                  <a:pt x="24623" y="17319"/>
                </a:cubicBezTo>
                <a:lnTo>
                  <a:pt x="3452" y="2160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Text Box 11">
            <a:extLst>
              <a:ext uri="{FF2B5EF4-FFF2-40B4-BE49-F238E27FC236}">
                <a16:creationId xmlns:a16="http://schemas.microsoft.com/office/drawing/2014/main" id="{075DAEC7-646C-400B-B5AB-D2329135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4108450"/>
            <a:ext cx="40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omic Sans MS" panose="030F0702030302020204" pitchFamily="66" charset="0"/>
              </a:rPr>
              <a:t>x</a:t>
            </a:r>
            <a:r>
              <a:rPr lang="en-GB" altLang="en-US" sz="1800" baseline="60000">
                <a:latin typeface="Comic Sans MS" panose="030F0702030302020204" pitchFamily="66" charset="0"/>
              </a:rPr>
              <a:t>o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sp>
        <p:nvSpPr>
          <p:cNvPr id="22547" name="Line 3">
            <a:extLst>
              <a:ext uri="{FF2B5EF4-FFF2-40B4-BE49-F238E27FC236}">
                <a16:creationId xmlns:a16="http://schemas.microsoft.com/office/drawing/2014/main" id="{3C60D918-3375-402D-B82C-C6BF603319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6013" y="3357563"/>
            <a:ext cx="1065212" cy="958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Oval 7">
            <a:extLst>
              <a:ext uri="{FF2B5EF4-FFF2-40B4-BE49-F238E27FC236}">
                <a16:creationId xmlns:a16="http://schemas.microsoft.com/office/drawing/2014/main" id="{054BF554-628C-4397-81E5-F771F0795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23386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788E375-610D-4706-BA88-C286F99489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6379D6-1EFD-483A-88CC-763A766D9FE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2C246DB-0426-49A7-9A0F-9A8EAC32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06500" name="Text Box 2">
            <a:extLst>
              <a:ext uri="{FF2B5EF4-FFF2-40B4-BE49-F238E27FC236}">
                <a16:creationId xmlns:a16="http://schemas.microsoft.com/office/drawing/2014/main" id="{C5E6F3BF-4946-49E1-A41F-279403967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en-US" sz="4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N5 TJ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Ex13.5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Ch13 (page 130)</a:t>
            </a:r>
          </a:p>
        </p:txBody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7818AF32-B689-410E-8F35-F30038FE4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800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6502" name="Picture 4" descr="ag00463_">
            <a:extLst>
              <a:ext uri="{FF2B5EF4-FFF2-40B4-BE49-F238E27FC236}">
                <a16:creationId xmlns:a16="http://schemas.microsoft.com/office/drawing/2014/main" id="{5332171E-6B3E-40D1-A071-ADE0AD906F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6" descr="scottishflag">
            <a:extLst>
              <a:ext uri="{FF2B5EF4-FFF2-40B4-BE49-F238E27FC236}">
                <a16:creationId xmlns:a16="http://schemas.microsoft.com/office/drawing/2014/main" id="{421D8AA0-3923-46F3-B82F-05F7D2DEF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7" descr="Office Objects 0572">
            <a:extLst>
              <a:ext uri="{FF2B5EF4-FFF2-40B4-BE49-F238E27FC236}">
                <a16:creationId xmlns:a16="http://schemas.microsoft.com/office/drawing/2014/main" id="{A5DEB646-92E6-4A3B-B909-323E69A9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5" name="Text Box 8">
            <a:extLst>
              <a:ext uri="{FF2B5EF4-FFF2-40B4-BE49-F238E27FC236}">
                <a16:creationId xmlns:a16="http://schemas.microsoft.com/office/drawing/2014/main" id="{F3E3B6FC-7645-46D7-848D-0C783F33B6E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06506" name="TextBox 10">
            <a:extLst>
              <a:ext uri="{FF2B5EF4-FFF2-40B4-BE49-F238E27FC236}">
                <a16:creationId xmlns:a16="http://schemas.microsoft.com/office/drawing/2014/main" id="{F24F740E-80D1-475F-9FFC-4F6C0609C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Nat 5</a:t>
            </a: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93631F9F-145C-4E0E-A8D8-404F43344785}"/>
              </a:ext>
            </a:extLst>
          </p:cNvPr>
          <p:cNvSpPr txBox="1">
            <a:spLocks noChangeArrowheads="1"/>
          </p:cNvSpPr>
          <p:nvPr/>
        </p:nvSpPr>
        <p:spPr>
          <a:xfrm>
            <a:off x="2022475" y="571500"/>
            <a:ext cx="5524500" cy="7429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32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Centre Angle (A</a:t>
            </a:r>
            <a:r>
              <a:rPr lang="en-GB" sz="3200" b="1" kern="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  <a:r>
              <a:rPr lang="en-GB" sz="32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S)</a:t>
            </a:r>
            <a:endParaRPr lang="en-GB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extLst>
              <a:ext uri="{FF2B5EF4-FFF2-40B4-BE49-F238E27FC236}">
                <a16:creationId xmlns:a16="http://schemas.microsoft.com/office/drawing/2014/main" id="{A8118168-2645-4F73-976B-99B23900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7561262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:a16="http://schemas.microsoft.com/office/drawing/2014/main" id="{5F7F0632-C16E-4E3A-8546-846AEE72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0231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7EB0D396-9938-4576-9083-4ACA691AD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5852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>
            <a:extLst>
              <a:ext uri="{FF2B5EF4-FFF2-40B4-BE49-F238E27FC236}">
                <a16:creationId xmlns:a16="http://schemas.microsoft.com/office/drawing/2014/main" id="{276B59F7-000C-4D70-8AE8-CC642C28CB8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5344DD-0291-4563-A5D4-C2A06E8897BE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81B05C73-D4F3-41B3-BBD8-43442D286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9B7321A7-13E8-4C22-A38A-8B712FD35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3C5764C-BB3E-4A39-9E7E-C738E7E57345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7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6565" name="Picture 2" descr="scottishflag">
            <a:extLst>
              <a:ext uri="{FF2B5EF4-FFF2-40B4-BE49-F238E27FC236}">
                <a16:creationId xmlns:a16="http://schemas.microsoft.com/office/drawing/2014/main" id="{FEDDFC6A-CBE1-4FA1-A7D6-3AEE9B9439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2" name="Text Box 16">
            <a:extLst>
              <a:ext uri="{FF2B5EF4-FFF2-40B4-BE49-F238E27FC236}">
                <a16:creationId xmlns:a16="http://schemas.microsoft.com/office/drawing/2014/main" id="{84672775-4FFD-4B8B-A825-37B414711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2136775"/>
            <a:ext cx="8069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3200" u="sng">
                <a:solidFill>
                  <a:srgbClr val="FFFF00"/>
                </a:solidFill>
                <a:latin typeface="Comic Sans MS" panose="030F0702030302020204" pitchFamily="66" charset="0"/>
              </a:rPr>
              <a:t>Special Properties of Isosceles Triangles</a:t>
            </a:r>
            <a:endParaRPr lang="en-GB" altLang="en-US" sz="32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201" name="Text Box 25">
            <a:extLst>
              <a:ext uri="{FF2B5EF4-FFF2-40B4-BE49-F238E27FC236}">
                <a16:creationId xmlns:a16="http://schemas.microsoft.com/office/drawing/2014/main" id="{9C1031BA-83DE-4431-957B-DD9A86712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3113088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Two equal lengths</a:t>
            </a:r>
          </a:p>
        </p:txBody>
      </p:sp>
      <p:sp>
        <p:nvSpPr>
          <p:cNvPr id="50202" name="Text Box 26">
            <a:extLst>
              <a:ext uri="{FF2B5EF4-FFF2-40B4-BE49-F238E27FC236}">
                <a16:creationId xmlns:a16="http://schemas.microsoft.com/office/drawing/2014/main" id="{6E8E4ADD-7417-4D8A-8D26-9AEE9186E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00" y="4089400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Two equal angles</a:t>
            </a:r>
            <a:r>
              <a:rPr lang="en-GB" altLang="en-US" sz="3200" u="sng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GB" altLang="en-US" sz="32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203" name="Text Box 27">
            <a:extLst>
              <a:ext uri="{FF2B5EF4-FFF2-40B4-BE49-F238E27FC236}">
                <a16:creationId xmlns:a16="http://schemas.microsoft.com/office/drawing/2014/main" id="{F5DCF72D-160C-41C3-8B40-616C9AAE6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5064125"/>
            <a:ext cx="6621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FFFF"/>
                </a:solidFill>
                <a:latin typeface="Comic Sans MS" panose="030F0702030302020204" pitchFamily="66" charset="0"/>
              </a:rPr>
              <a:t>Angles in any triangle sum to 180</a:t>
            </a:r>
            <a:r>
              <a:rPr lang="en-GB" altLang="en-US" sz="3200" baseline="60000">
                <a:solidFill>
                  <a:srgbClr val="FFFFFF"/>
                </a:solidFill>
                <a:latin typeface="Comic Sans MS" panose="030F0702030302020204" pitchFamily="66" charset="0"/>
              </a:rPr>
              <a:t>o</a:t>
            </a:r>
            <a:endParaRPr lang="en-GB" altLang="en-US" sz="32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6570" name="Text Box 28">
            <a:extLst>
              <a:ext uri="{FF2B5EF4-FFF2-40B4-BE49-F238E27FC236}">
                <a16:creationId xmlns:a16="http://schemas.microsoft.com/office/drawing/2014/main" id="{7D18A376-21C6-4572-A907-9E975F71EB2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50205" name="Rectangle 29">
            <a:extLst>
              <a:ext uri="{FF2B5EF4-FFF2-40B4-BE49-F238E27FC236}">
                <a16:creationId xmlns:a16="http://schemas.microsoft.com/office/drawing/2014/main" id="{562D8FE0-88F2-4390-B4A7-8E8CF0069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53228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Isosceles triangles </a:t>
            </a:r>
            <a:b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Circles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/>
      <p:bldP spid="50201" grpId="0"/>
      <p:bldP spid="50202" grpId="0"/>
      <p:bldP spid="5020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msoA7B65">
            <a:extLst>
              <a:ext uri="{FF2B5EF4-FFF2-40B4-BE49-F238E27FC236}">
                <a16:creationId xmlns:a16="http://schemas.microsoft.com/office/drawing/2014/main" id="{280F58D6-1DFE-45F0-966C-D20641DA9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43463" r="22487" b="14406"/>
          <a:stretch>
            <a:fillRect/>
          </a:stretch>
        </p:blipFill>
        <p:spPr bwMode="auto">
          <a:xfrm>
            <a:off x="539750" y="260350"/>
            <a:ext cx="63373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mso363FF">
            <a:extLst>
              <a:ext uri="{FF2B5EF4-FFF2-40B4-BE49-F238E27FC236}">
                <a16:creationId xmlns:a16="http://schemas.microsoft.com/office/drawing/2014/main" id="{A3279849-551F-4063-9367-3F118ACA1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23186" r="25854" b="39748"/>
          <a:stretch>
            <a:fillRect/>
          </a:stretch>
        </p:blipFill>
        <p:spPr bwMode="auto">
          <a:xfrm>
            <a:off x="468313" y="188913"/>
            <a:ext cx="6983412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mso596EB">
            <a:extLst>
              <a:ext uri="{FF2B5EF4-FFF2-40B4-BE49-F238E27FC236}">
                <a16:creationId xmlns:a16="http://schemas.microsoft.com/office/drawing/2014/main" id="{5F0FC9B1-5A70-4AAD-89D5-7EECD3390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16438" r="16890" b="38242"/>
          <a:stretch>
            <a:fillRect/>
          </a:stretch>
        </p:blipFill>
        <p:spPr bwMode="auto">
          <a:xfrm>
            <a:off x="179388" y="188913"/>
            <a:ext cx="7416800" cy="63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E45D4E08">
            <a:extLst>
              <a:ext uri="{FF2B5EF4-FFF2-40B4-BE49-F238E27FC236}">
                <a16:creationId xmlns:a16="http://schemas.microsoft.com/office/drawing/2014/main" id="{2377A004-C1A4-4D03-9B86-8B5341ED1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r="2864" b="46364"/>
          <a:stretch>
            <a:fillRect/>
          </a:stretch>
        </p:blipFill>
        <p:spPr bwMode="auto">
          <a:xfrm>
            <a:off x="468313" y="260350"/>
            <a:ext cx="8207375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>
            <a:extLst>
              <a:ext uri="{FF2B5EF4-FFF2-40B4-BE49-F238E27FC236}">
                <a16:creationId xmlns:a16="http://schemas.microsoft.com/office/drawing/2014/main" id="{1CF4ACBB-E9B7-42B9-8645-65E04069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73072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3">
            <a:extLst>
              <a:ext uri="{FF2B5EF4-FFF2-40B4-BE49-F238E27FC236}">
                <a16:creationId xmlns:a16="http://schemas.microsoft.com/office/drawing/2014/main" id="{56AAB39D-5936-448D-96B5-156A8827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8098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>
            <a:extLst>
              <a:ext uri="{FF2B5EF4-FFF2-40B4-BE49-F238E27FC236}">
                <a16:creationId xmlns:a16="http://schemas.microsoft.com/office/drawing/2014/main" id="{84766640-B819-49AA-B0D2-3D36EF7FD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84313"/>
            <a:ext cx="16875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>
            <a:extLst>
              <a:ext uri="{FF2B5EF4-FFF2-40B4-BE49-F238E27FC236}">
                <a16:creationId xmlns:a16="http://schemas.microsoft.com/office/drawing/2014/main" id="{71AF4D29-4F3A-45D4-800B-AF645E63F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60785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msoE4D5B">
            <a:extLst>
              <a:ext uri="{FF2B5EF4-FFF2-40B4-BE49-F238E27FC236}">
                <a16:creationId xmlns:a16="http://schemas.microsoft.com/office/drawing/2014/main" id="{F43EEBAC-9E3F-4D40-9BF4-3FCE492F3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6905" r="15750" b="53751"/>
          <a:stretch>
            <a:fillRect/>
          </a:stretch>
        </p:blipFill>
        <p:spPr bwMode="auto">
          <a:xfrm>
            <a:off x="468313" y="260350"/>
            <a:ext cx="7559675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>
            <a:extLst>
              <a:ext uri="{FF2B5EF4-FFF2-40B4-BE49-F238E27FC236}">
                <a16:creationId xmlns:a16="http://schemas.microsoft.com/office/drawing/2014/main" id="{0330E09F-9AC4-469A-AC41-920DF6765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60350"/>
            <a:ext cx="8216900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D8531698-4146-4B9F-A745-B28D6B5F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7503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3">
            <a:extLst>
              <a:ext uri="{FF2B5EF4-FFF2-40B4-BE49-F238E27FC236}">
                <a16:creationId xmlns:a16="http://schemas.microsoft.com/office/drawing/2014/main" id="{688275EC-B703-4F2A-A087-2A84DA98A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9"/>
          <a:stretch>
            <a:fillRect/>
          </a:stretch>
        </p:blipFill>
        <p:spPr bwMode="auto">
          <a:xfrm>
            <a:off x="971550" y="153988"/>
            <a:ext cx="7129463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3">
            <a:extLst>
              <a:ext uri="{FF2B5EF4-FFF2-40B4-BE49-F238E27FC236}">
                <a16:creationId xmlns:a16="http://schemas.microsoft.com/office/drawing/2014/main" id="{EC187BBE-37E2-4AE1-9E8C-C376AF096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69450" r="27390"/>
          <a:stretch>
            <a:fillRect/>
          </a:stretch>
        </p:blipFill>
        <p:spPr bwMode="auto">
          <a:xfrm>
            <a:off x="1146175" y="4437063"/>
            <a:ext cx="55864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38548907-549D-47D8-ACC2-563A99AC6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875"/>
            <a:ext cx="754380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8">
            <a:extLst>
              <a:ext uri="{FF2B5EF4-FFF2-40B4-BE49-F238E27FC236}">
                <a16:creationId xmlns:a16="http://schemas.microsoft.com/office/drawing/2014/main" id="{910034D1-E138-41A6-B1D3-E72E5DA2454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74EB81-48E6-4E4B-A221-F9F94BE7247F}" type="datetime2">
              <a:rPr lang="en-GB"/>
              <a:pPr>
                <a:defRPr/>
              </a:pPr>
              <a:t>Saturday, 11 July 2026</a:t>
            </a:fld>
            <a:endParaRPr lang="en-GB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2F8FE51A-FFF2-472B-A4D6-4ECB00A82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887E2F60-9563-4FFE-8DD1-0AC16B216E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AC74434-2FD2-4FB7-82B0-E891B242A1F6}" type="slidenum">
              <a:rPr lang="en-GB" altLang="en-US" sz="1000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8</a:t>
            </a:fld>
            <a:endParaRPr lang="en-GB" altLang="en-US" sz="1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83" name="Picture 2" descr="scottishflag">
            <a:extLst>
              <a:ext uri="{FF2B5EF4-FFF2-40B4-BE49-F238E27FC236}">
                <a16:creationId xmlns:a16="http://schemas.microsoft.com/office/drawing/2014/main" id="{C6F935E2-C398-4A1B-ACD2-DAF77CDE30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>
            <a:extLst>
              <a:ext uri="{FF2B5EF4-FFF2-40B4-BE49-F238E27FC236}">
                <a16:creationId xmlns:a16="http://schemas.microsoft.com/office/drawing/2014/main" id="{A95C6FCB-4D1C-4BB0-8B99-72B900D4E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2033588"/>
            <a:ext cx="641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Q.	Find the length of the chord A and B.</a:t>
            </a:r>
            <a:endParaRPr lang="en-GB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85" name="Oval 5">
            <a:extLst>
              <a:ext uri="{FF2B5EF4-FFF2-40B4-BE49-F238E27FC236}">
                <a16:creationId xmlns:a16="http://schemas.microsoft.com/office/drawing/2014/main" id="{57062E55-30A4-46AD-A212-C0D4FBF5F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3041650"/>
            <a:ext cx="2336800" cy="222091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6" name="Text Box 7">
            <a:extLst>
              <a:ext uri="{FF2B5EF4-FFF2-40B4-BE49-F238E27FC236}">
                <a16:creationId xmlns:a16="http://schemas.microsoft.com/office/drawing/2014/main" id="{0FB69B08-18ED-4C2F-B476-2C2CB7ADE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495617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087" name="Line 8">
            <a:extLst>
              <a:ext uri="{FF2B5EF4-FFF2-40B4-BE49-F238E27FC236}">
                <a16:creationId xmlns:a16="http://schemas.microsoft.com/office/drawing/2014/main" id="{0B10491C-2089-48F2-973D-3B19F72A45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43750" y="3352800"/>
            <a:ext cx="790575" cy="771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Text Box 9">
            <a:extLst>
              <a:ext uri="{FF2B5EF4-FFF2-40B4-BE49-F238E27FC236}">
                <a16:creationId xmlns:a16="http://schemas.microsoft.com/office/drawing/2014/main" id="{4621165F-2D5E-4ADE-BCAD-DF6CA6902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2938463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089" name="Oval 10">
            <a:extLst>
              <a:ext uri="{FF2B5EF4-FFF2-40B4-BE49-F238E27FC236}">
                <a16:creationId xmlns:a16="http://schemas.microsoft.com/office/drawing/2014/main" id="{9ECC6AB1-E5D0-466C-AEE2-06F6FC7B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4114800"/>
            <a:ext cx="98425" cy="95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90" name="Text Box 11">
            <a:extLst>
              <a:ext uri="{FF2B5EF4-FFF2-40B4-BE49-F238E27FC236}">
                <a16:creationId xmlns:a16="http://schemas.microsoft.com/office/drawing/2014/main" id="{3BBE00C5-212D-4729-9086-67594D423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41290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091" name="Text Box 12">
            <a:extLst>
              <a:ext uri="{FF2B5EF4-FFF2-40B4-BE49-F238E27FC236}">
                <a16:creationId xmlns:a16="http://schemas.microsoft.com/office/drawing/2014/main" id="{548C32F0-D8B1-4B4B-A38B-7068314FE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0" y="3813175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0669" name="Text Box 13">
            <a:extLst>
              <a:ext uri="{FF2B5EF4-FFF2-40B4-BE49-F238E27FC236}">
                <a16:creationId xmlns:a16="http://schemas.microsoft.com/office/drawing/2014/main" id="{8BAB5358-3F1C-45D3-9FD1-92EF8EA1E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2489200"/>
            <a:ext cx="1055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u="sng">
                <a:solidFill>
                  <a:srgbClr val="FFFF00"/>
                </a:solidFill>
                <a:latin typeface="Comic Sans MS" panose="030F0702030302020204" pitchFamily="66" charset="0"/>
              </a:rPr>
              <a:t>Solution</a:t>
            </a:r>
          </a:p>
        </p:txBody>
      </p:sp>
      <p:sp>
        <p:nvSpPr>
          <p:cNvPr id="70670" name="Text Box 14">
            <a:extLst>
              <a:ext uri="{FF2B5EF4-FFF2-40B4-BE49-F238E27FC236}">
                <a16:creationId xmlns:a16="http://schemas.microsoft.com/office/drawing/2014/main" id="{7AEC02D9-1678-442A-8356-733D4CD2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4025900"/>
            <a:ext cx="3609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By Pythagoras Theorem we have</a:t>
            </a:r>
          </a:p>
        </p:txBody>
      </p:sp>
      <p:graphicFrame>
        <p:nvGraphicFramePr>
          <p:cNvPr id="70671" name="Object 15">
            <a:extLst>
              <a:ext uri="{FF2B5EF4-FFF2-40B4-BE49-F238E27FC236}">
                <a16:creationId xmlns:a16="http://schemas.microsoft.com/office/drawing/2014/main" id="{E2BF3B24-973A-4908-B8EF-4967A482BA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" y="4394200"/>
          <a:ext cx="12017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215640" progId="Equation.DSMT4">
                  <p:embed/>
                </p:oleObj>
              </mc:Choice>
              <mc:Fallback>
                <p:oleObj name="Equation" r:id="rId3" imgW="838080" imgH="215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4394200"/>
                        <a:ext cx="120173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2" name="Rectangle 16">
            <a:extLst>
              <a:ext uri="{FF2B5EF4-FFF2-40B4-BE49-F238E27FC236}">
                <a16:creationId xmlns:a16="http://schemas.microsoft.com/office/drawing/2014/main" id="{2B2B757A-B230-4F33-BD39-C6A38109B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56816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Isosceles triangles </a:t>
            </a:r>
            <a:b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Circles</a:t>
            </a:r>
          </a:p>
        </p:txBody>
      </p:sp>
      <p:sp>
        <p:nvSpPr>
          <p:cNvPr id="3095" name="Text Box 17">
            <a:extLst>
              <a:ext uri="{FF2B5EF4-FFF2-40B4-BE49-F238E27FC236}">
                <a16:creationId xmlns:a16="http://schemas.microsoft.com/office/drawing/2014/main" id="{F1173CBA-B44F-4253-BE1B-B7D9A0CE3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42291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0674" name="Text Box 18">
            <a:extLst>
              <a:ext uri="{FF2B5EF4-FFF2-40B4-BE49-F238E27FC236}">
                <a16:creationId xmlns:a16="http://schemas.microsoft.com/office/drawing/2014/main" id="{59DF1444-CB5E-4252-8806-3E937AE5C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3333750"/>
            <a:ext cx="4548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Since yellow line bisect AB and passes</a:t>
            </a:r>
          </a:p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through centre O, triangle is right-angle.</a:t>
            </a:r>
          </a:p>
        </p:txBody>
      </p:sp>
      <p:sp>
        <p:nvSpPr>
          <p:cNvPr id="70675" name="Rectangle 19">
            <a:extLst>
              <a:ext uri="{FF2B5EF4-FFF2-40B4-BE49-F238E27FC236}">
                <a16:creationId xmlns:a16="http://schemas.microsoft.com/office/drawing/2014/main" id="{9487877E-F071-4EC9-8E72-2E6FB440C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2930525"/>
            <a:ext cx="366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Radius of the circle is 4 + 6 = 10.</a:t>
            </a:r>
          </a:p>
        </p:txBody>
      </p:sp>
      <p:sp>
        <p:nvSpPr>
          <p:cNvPr id="70676" name="Rectangle 20">
            <a:extLst>
              <a:ext uri="{FF2B5EF4-FFF2-40B4-BE49-F238E27FC236}">
                <a16:creationId xmlns:a16="http://schemas.microsoft.com/office/drawing/2014/main" id="{4D46E64D-3D3A-4A3D-8660-ECBC126F5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638" y="4046538"/>
            <a:ext cx="117475" cy="127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99" name="Line 22">
            <a:extLst>
              <a:ext uri="{FF2B5EF4-FFF2-40B4-BE49-F238E27FC236}">
                <a16:creationId xmlns:a16="http://schemas.microsoft.com/office/drawing/2014/main" id="{6F8F96C7-09F2-4405-820B-A57C0CFBD2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4213" y="3865563"/>
            <a:ext cx="215900" cy="9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Line 23">
            <a:extLst>
              <a:ext uri="{FF2B5EF4-FFF2-40B4-BE49-F238E27FC236}">
                <a16:creationId xmlns:a16="http://schemas.microsoft.com/office/drawing/2014/main" id="{CADA8FBF-1383-4232-94C8-3601BC93B6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2150" y="4597400"/>
            <a:ext cx="215900" cy="9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0" name="Text Box 24">
            <a:extLst>
              <a:ext uri="{FF2B5EF4-FFF2-40B4-BE49-F238E27FC236}">
                <a16:creationId xmlns:a16="http://schemas.microsoft.com/office/drawing/2014/main" id="{6977A057-A1DF-4BE0-8C6C-D064FE4A8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8" y="3394075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70681" name="Text Box 25">
            <a:extLst>
              <a:ext uri="{FF2B5EF4-FFF2-40B4-BE49-F238E27FC236}">
                <a16:creationId xmlns:a16="http://schemas.microsoft.com/office/drawing/2014/main" id="{30290A0C-17EE-4427-B09C-982E9A208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288" y="4554538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Since AB is bisected </a:t>
            </a:r>
          </a:p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The length of AB is</a:t>
            </a:r>
          </a:p>
        </p:txBody>
      </p:sp>
      <p:graphicFrame>
        <p:nvGraphicFramePr>
          <p:cNvPr id="70682" name="Object 26">
            <a:extLst>
              <a:ext uri="{FF2B5EF4-FFF2-40B4-BE49-F238E27FC236}">
                <a16:creationId xmlns:a16="http://schemas.microsoft.com/office/drawing/2014/main" id="{96B7FB38-C7DB-4B54-A023-8F5F92889E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4325" y="5811838"/>
          <a:ext cx="24495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9400" imgH="228600" progId="Equation.DSMT4">
                  <p:embed/>
                </p:oleObj>
              </mc:Choice>
              <mc:Fallback>
                <p:oleObj name="Equation" r:id="rId5" imgW="1409400" imgH="2286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5811838"/>
                        <a:ext cx="244951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3" name="Text Box 27">
            <a:extLst>
              <a:ext uri="{FF2B5EF4-FFF2-40B4-BE49-F238E27FC236}">
                <a16:creationId xmlns:a16="http://schemas.microsoft.com/office/drawing/2014/main" id="{1B32BCD6-4C6F-4F0F-9156-7B6D8718887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49437" y="3957637"/>
            <a:ext cx="443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graphicFrame>
        <p:nvGraphicFramePr>
          <p:cNvPr id="30" name="Object 30">
            <a:extLst>
              <a:ext uri="{FF2B5EF4-FFF2-40B4-BE49-F238E27FC236}">
                <a16:creationId xmlns:a16="http://schemas.microsoft.com/office/drawing/2014/main" id="{ADD82303-B134-4762-A0EE-44B76DA735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1563" y="4721225"/>
          <a:ext cx="12033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215640" progId="Equation.DSMT4">
                  <p:embed/>
                </p:oleObj>
              </mc:Choice>
              <mc:Fallback>
                <p:oleObj name="Equation" r:id="rId7" imgW="888840" imgH="2156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721225"/>
                        <a:ext cx="12033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1">
            <a:extLst>
              <a:ext uri="{FF2B5EF4-FFF2-40B4-BE49-F238E27FC236}">
                <a16:creationId xmlns:a16="http://schemas.microsoft.com/office/drawing/2014/main" id="{8A688E81-A96A-4021-A97A-25397C3FF7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3363" y="5118100"/>
          <a:ext cx="11826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88840" imgH="215640" progId="Equation.DSMT4">
                  <p:embed/>
                </p:oleObj>
              </mc:Choice>
              <mc:Fallback>
                <p:oleObj name="Equation" r:id="rId9" imgW="888840" imgH="21564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5118100"/>
                        <a:ext cx="11826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2">
            <a:extLst>
              <a:ext uri="{FF2B5EF4-FFF2-40B4-BE49-F238E27FC236}">
                <a16:creationId xmlns:a16="http://schemas.microsoft.com/office/drawing/2014/main" id="{1B5D7615-63C8-4823-B388-C52D033373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3200" y="5459413"/>
          <a:ext cx="18621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07880" imgH="215640" progId="Equation.DSMT4">
                  <p:embed/>
                </p:oleObj>
              </mc:Choice>
              <mc:Fallback>
                <p:oleObj name="Equation" r:id="rId11" imgW="1307880" imgH="2156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459413"/>
                        <a:ext cx="186213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3">
            <a:extLst>
              <a:ext uri="{FF2B5EF4-FFF2-40B4-BE49-F238E27FC236}">
                <a16:creationId xmlns:a16="http://schemas.microsoft.com/office/drawing/2014/main" id="{B98CBB87-13F3-4E5F-98C6-13CA5A8F7C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6913" y="5794375"/>
          <a:ext cx="14097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63280" imgH="253800" progId="Equation.DSMT4">
                  <p:embed/>
                </p:oleObj>
              </mc:Choice>
              <mc:Fallback>
                <p:oleObj name="Equation" r:id="rId13" imgW="863280" imgH="2538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5794375"/>
                        <a:ext cx="14097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4" name="Line 8">
            <a:extLst>
              <a:ext uri="{FF2B5EF4-FFF2-40B4-BE49-F238E27FC236}">
                <a16:creationId xmlns:a16="http://schemas.microsoft.com/office/drawing/2014/main" id="{79E1895D-1C68-41EF-9819-F83F96F7FA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0575" y="4208463"/>
            <a:ext cx="776288" cy="763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5" name="Line 6">
            <a:extLst>
              <a:ext uri="{FF2B5EF4-FFF2-40B4-BE49-F238E27FC236}">
                <a16:creationId xmlns:a16="http://schemas.microsoft.com/office/drawing/2014/main" id="{00EADE51-FBCA-432C-AB5E-27BD0A9B6F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6400" y="4170363"/>
            <a:ext cx="1149350" cy="19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6" name="Line 21">
            <a:extLst>
              <a:ext uri="{FF2B5EF4-FFF2-40B4-BE49-F238E27FC236}">
                <a16:creationId xmlns:a16="http://schemas.microsoft.com/office/drawing/2014/main" id="{44C2BE8E-57B9-40ED-BD9A-38BBC1C55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2163" y="3349625"/>
            <a:ext cx="0" cy="1611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9" grpId="0"/>
      <p:bldP spid="70670" grpId="0"/>
      <p:bldP spid="70674" grpId="0"/>
      <p:bldP spid="70675" grpId="0"/>
      <p:bldP spid="70676" grpId="0" animBg="1"/>
      <p:bldP spid="70680" grpId="0"/>
      <p:bldP spid="7068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5">
            <a:extLst>
              <a:ext uri="{FF2B5EF4-FFF2-40B4-BE49-F238E27FC236}">
                <a16:creationId xmlns:a16="http://schemas.microsoft.com/office/drawing/2014/main" id="{9FA2B3E9-63F5-433B-91C8-78F969AFD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64198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6">
            <a:extLst>
              <a:ext uri="{FF2B5EF4-FFF2-40B4-BE49-F238E27FC236}">
                <a16:creationId xmlns:a16="http://schemas.microsoft.com/office/drawing/2014/main" id="{F5A4A0B0-7D4A-4A18-9A21-ED9BA2100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78338"/>
            <a:ext cx="553402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7">
            <a:extLst>
              <a:ext uri="{FF2B5EF4-FFF2-40B4-BE49-F238E27FC236}">
                <a16:creationId xmlns:a16="http://schemas.microsoft.com/office/drawing/2014/main" id="{65431E45-0E66-4C81-B54C-4D5176EC7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25"/>
            <a:ext cx="43529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42E9FBA3">
            <a:extLst>
              <a:ext uri="{FF2B5EF4-FFF2-40B4-BE49-F238E27FC236}">
                <a16:creationId xmlns:a16="http://schemas.microsoft.com/office/drawing/2014/main" id="{64EEDD69-E0CE-43F9-9DB1-F757F231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3696" r="19231" b="11522"/>
          <a:stretch>
            <a:fillRect/>
          </a:stretch>
        </p:blipFill>
        <p:spPr bwMode="auto">
          <a:xfrm>
            <a:off x="357188" y="71438"/>
            <a:ext cx="6786562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3">
            <a:extLst>
              <a:ext uri="{FF2B5EF4-FFF2-40B4-BE49-F238E27FC236}">
                <a16:creationId xmlns:a16="http://schemas.microsoft.com/office/drawing/2014/main" id="{BEAA63EB-7777-43D1-A579-40F65D38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928688"/>
            <a:ext cx="4703763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2">
            <a:extLst>
              <a:ext uri="{FF2B5EF4-FFF2-40B4-BE49-F238E27FC236}">
                <a16:creationId xmlns:a16="http://schemas.microsoft.com/office/drawing/2014/main" id="{6B1E756D-7C67-4A8D-85FD-208439B73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84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4" name="Picture 4">
            <a:extLst>
              <a:ext uri="{FF2B5EF4-FFF2-40B4-BE49-F238E27FC236}">
                <a16:creationId xmlns:a16="http://schemas.microsoft.com/office/drawing/2014/main" id="{8A127AEC-76F2-430C-B7C1-766405060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6072188"/>
            <a:ext cx="65008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7C5C031C-A9D4-40C5-93D9-D1DEEC57D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975" r="4536" b="4762"/>
          <a:stretch>
            <a:fillRect/>
          </a:stretch>
        </p:blipFill>
        <p:spPr bwMode="auto">
          <a:xfrm>
            <a:off x="571500" y="214313"/>
            <a:ext cx="6286500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mso7650D">
            <a:extLst>
              <a:ext uri="{FF2B5EF4-FFF2-40B4-BE49-F238E27FC236}">
                <a16:creationId xmlns:a16="http://schemas.microsoft.com/office/drawing/2014/main" id="{F441FB85-CD36-4DC2-BF41-D420E941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8640" r="32329" b="54964"/>
          <a:stretch>
            <a:fillRect/>
          </a:stretch>
        </p:blipFill>
        <p:spPr bwMode="auto">
          <a:xfrm>
            <a:off x="0" y="0"/>
            <a:ext cx="7793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27648298-9518-452C-BECE-F2BBA9946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0"/>
            <a:ext cx="56229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Picture 3">
            <a:extLst>
              <a:ext uri="{FF2B5EF4-FFF2-40B4-BE49-F238E27FC236}">
                <a16:creationId xmlns:a16="http://schemas.microsoft.com/office/drawing/2014/main" id="{D1E0CB88-0B9F-42D5-A6B8-AC211AC7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>
            <a:extLst>
              <a:ext uri="{FF2B5EF4-FFF2-40B4-BE49-F238E27FC236}">
                <a16:creationId xmlns:a16="http://schemas.microsoft.com/office/drawing/2014/main" id="{576C1B38-BEF6-433D-B44F-B14A56AB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643188"/>
            <a:ext cx="8861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TextBox 5">
            <a:extLst>
              <a:ext uri="{FF2B5EF4-FFF2-40B4-BE49-F238E27FC236}">
                <a16:creationId xmlns:a16="http://schemas.microsoft.com/office/drawing/2014/main" id="{626B9AC3-5954-4C02-93AE-778999D95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613" y="5610225"/>
            <a:ext cx="1322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3 marks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1" descr="msoA4BBD">
            <a:extLst>
              <a:ext uri="{FF2B5EF4-FFF2-40B4-BE49-F238E27FC236}">
                <a16:creationId xmlns:a16="http://schemas.microsoft.com/office/drawing/2014/main" id="{E7080057-5CA6-4780-A17B-6F11A667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0"/>
          <a:stretch>
            <a:fillRect/>
          </a:stretch>
        </p:blipFill>
        <p:spPr bwMode="auto">
          <a:xfrm>
            <a:off x="52388" y="71438"/>
            <a:ext cx="7662862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msoA1C51">
            <a:extLst>
              <a:ext uri="{FF2B5EF4-FFF2-40B4-BE49-F238E27FC236}">
                <a16:creationId xmlns:a16="http://schemas.microsoft.com/office/drawing/2014/main" id="{EF9905FC-7212-4770-8081-48126DF66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42966" r="17690" b="24425"/>
          <a:stretch>
            <a:fillRect/>
          </a:stretch>
        </p:blipFill>
        <p:spPr bwMode="auto">
          <a:xfrm>
            <a:off x="285750" y="285750"/>
            <a:ext cx="88011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F2F9E16-ADE1-42F2-A2B4-FD8E7889808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6379D6-1EFD-483A-88CC-763A766D9FE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3FDBEC9-FE44-4EAA-8D83-76A48595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7588" name="Text Box 2">
            <a:extLst>
              <a:ext uri="{FF2B5EF4-FFF2-40B4-BE49-F238E27FC236}">
                <a16:creationId xmlns:a16="http://schemas.microsoft.com/office/drawing/2014/main" id="{5DF1075C-A7BE-43C1-96AA-3A2E452AB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en-US" sz="400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N4+ TJ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Ex18.1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Ch18 (page 139)</a:t>
            </a:r>
          </a:p>
        </p:txBody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id="{3BF16E70-D35F-45E2-A986-9CE2A0588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800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7590" name="Picture 4" descr="ag00463_">
            <a:extLst>
              <a:ext uri="{FF2B5EF4-FFF2-40B4-BE49-F238E27FC236}">
                <a16:creationId xmlns:a16="http://schemas.microsoft.com/office/drawing/2014/main" id="{F7276713-5E97-4C51-902A-7AAD8D2574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6" descr="scottishflag">
            <a:extLst>
              <a:ext uri="{FF2B5EF4-FFF2-40B4-BE49-F238E27FC236}">
                <a16:creationId xmlns:a16="http://schemas.microsoft.com/office/drawing/2014/main" id="{B57986CB-5C93-42F5-8170-FFC16007DD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7" descr="Office Objects 0572">
            <a:extLst>
              <a:ext uri="{FF2B5EF4-FFF2-40B4-BE49-F238E27FC236}">
                <a16:creationId xmlns:a16="http://schemas.microsoft.com/office/drawing/2014/main" id="{8AA06F1F-D369-4303-932C-C118BF36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Text Box 8">
            <a:extLst>
              <a:ext uri="{FF2B5EF4-FFF2-40B4-BE49-F238E27FC236}">
                <a16:creationId xmlns:a16="http://schemas.microsoft.com/office/drawing/2014/main" id="{77E1884F-1E3B-46DF-8318-EA91FA31BAB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DFF9767B-5F80-4DC3-9D4A-7D0D2E38657D}"/>
              </a:ext>
            </a:extLst>
          </p:cNvPr>
          <p:cNvSpPr txBox="1">
            <a:spLocks noChangeArrowheads="1"/>
          </p:cNvSpPr>
          <p:nvPr/>
        </p:nvSpPr>
        <p:spPr>
          <a:xfrm>
            <a:off x="2022475" y="571500"/>
            <a:ext cx="5180013" cy="7429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Isosceles triangles </a:t>
            </a:r>
            <a:b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Circles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aths_starter">
  <a:themeElements>
    <a:clrScheme name="Maths_start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Maths_start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ths_start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ths_start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ths_start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0_Maths_starter">
  <a:themeElements>
    <a:clrScheme name="Maths_start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Maths_start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ths_start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ths_start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ths_start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Maths_starter">
  <a:themeElements>
    <a:clrScheme name="Maths_start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Maths_start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ths_start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hs_start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ths_start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ths_start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Maths_starter</Template>
  <TotalTime>1960</TotalTime>
  <Words>2336</Words>
  <Application>Microsoft Office PowerPoint</Application>
  <PresentationFormat>On-screen Show (4:3)</PresentationFormat>
  <Paragraphs>669</Paragraphs>
  <Slides>87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116" baseType="lpstr">
      <vt:lpstr>Tahoma</vt:lpstr>
      <vt:lpstr>Arial</vt:lpstr>
      <vt:lpstr>Comic Sans MS</vt:lpstr>
      <vt:lpstr>Wingdings</vt:lpstr>
      <vt:lpstr>Maths_starter</vt:lpstr>
      <vt:lpstr>2_Shimmer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11_Maths_starter</vt:lpstr>
      <vt:lpstr>20_Maths_starter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MathType 5.0 Equation</vt:lpstr>
      <vt:lpstr>MathType 6.0 Equation</vt:lpstr>
      <vt:lpstr>The Circle</vt:lpstr>
      <vt:lpstr>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Starter Questions</vt:lpstr>
      <vt:lpstr>Semi-circle 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Starter Questions</vt:lpstr>
      <vt:lpstr>Tangent Kite</vt:lpstr>
      <vt:lpstr>PowerPoint Presentation</vt:lpstr>
      <vt:lpstr>PowerPoint Presentation</vt:lpstr>
      <vt:lpstr>PowerPoint Presentation</vt:lpstr>
      <vt:lpstr>PowerPoint Presentation</vt:lpstr>
      <vt:lpstr>Starter Questions</vt:lpstr>
      <vt:lpstr>Arc length of a circle</vt:lpstr>
      <vt:lpstr>Arc length of a circle</vt:lpstr>
      <vt:lpstr>Arc length of a circle</vt:lpstr>
      <vt:lpstr>Arc length of a circle</vt:lpstr>
      <vt:lpstr>Arc length of a circle</vt:lpstr>
      <vt:lpstr>Arc length of a circle</vt:lpstr>
      <vt:lpstr>PowerPoint Presentation</vt:lpstr>
      <vt:lpstr>Starter Questions</vt:lpstr>
      <vt:lpstr>Sector area of a circle</vt:lpstr>
      <vt:lpstr>Area of Sector in a circle</vt:lpstr>
      <vt:lpstr>Area of Sector in a circle</vt:lpstr>
      <vt:lpstr>Area of Sector in a circle</vt:lpstr>
      <vt:lpstr>Area of Sector in a circle</vt:lpstr>
      <vt:lpstr>Area of Sector in a circle</vt:lpstr>
      <vt:lpstr>PowerPoint Presentation</vt:lpstr>
      <vt:lpstr>Starter Questions</vt:lpstr>
      <vt:lpstr>Mixed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Starter Questions</vt:lpstr>
      <vt:lpstr>PowerPoint Presentation</vt:lpstr>
      <vt:lpstr>PowerPoint Presentation</vt:lpstr>
      <vt:lpstr>PowerPoint Presentation</vt:lpstr>
      <vt:lpstr>PowerPoint Presentation</vt:lpstr>
      <vt:lpstr>Starter Questions</vt:lpstr>
      <vt:lpstr>Centre Angle (AoS)</vt:lpstr>
      <vt:lpstr>Centre Angle (AoS)</vt:lpstr>
      <vt:lpstr>Centre Angle (AoS)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length of a circle</dc:title>
  <dc:creator>Bernie Lafferty</dc:creator>
  <cp:lastModifiedBy>app</cp:lastModifiedBy>
  <cp:revision>144</cp:revision>
  <dcterms:created xsi:type="dcterms:W3CDTF">2005-05-14T06:32:42Z</dcterms:created>
  <dcterms:modified xsi:type="dcterms:W3CDTF">2026-07-11T16:41:57Z</dcterms:modified>
</cp:coreProperties>
</file>