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5.xml" ContentType="application/vnd.openxmlformats-officedocument.theme+xml"/>
  <Override PartName="/ppt/slideLayouts/slideLayout1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4798" r:id="rId2"/>
    <p:sldMasterId id="2147484800" r:id="rId3"/>
    <p:sldMasterId id="2147484802" r:id="rId4"/>
    <p:sldMasterId id="2147485490" r:id="rId5"/>
    <p:sldMasterId id="2147485494" r:id="rId6"/>
  </p:sldMasterIdLst>
  <p:notesMasterIdLst>
    <p:notesMasterId r:id="rId23"/>
  </p:notesMasterIdLst>
  <p:sldIdLst>
    <p:sldId id="281" r:id="rId7"/>
    <p:sldId id="466" r:id="rId8"/>
    <p:sldId id="461" r:id="rId9"/>
    <p:sldId id="462" r:id="rId10"/>
    <p:sldId id="463" r:id="rId11"/>
    <p:sldId id="471" r:id="rId12"/>
    <p:sldId id="474" r:id="rId13"/>
    <p:sldId id="395" r:id="rId14"/>
    <p:sldId id="397" r:id="rId15"/>
    <p:sldId id="473" r:id="rId16"/>
    <p:sldId id="476" r:id="rId17"/>
    <p:sldId id="475" r:id="rId18"/>
    <p:sldId id="477" r:id="rId19"/>
    <p:sldId id="478" r:id="rId20"/>
    <p:sldId id="479" r:id="rId21"/>
    <p:sldId id="480" r:id="rId22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0000CC"/>
    <a:srgbClr val="000000"/>
    <a:srgbClr val="00FF00"/>
    <a:srgbClr val="33CC33"/>
    <a:srgbClr val="FF00FF"/>
    <a:srgbClr val="FF0000"/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222" autoAdjust="0"/>
    <p:restoredTop sz="94660" autoAdjust="0"/>
  </p:normalViewPr>
  <p:slideViewPr>
    <p:cSldViewPr snapToGrid="0">
      <p:cViewPr varScale="1">
        <p:scale>
          <a:sx n="69" d="100"/>
          <a:sy n="69" d="100"/>
        </p:scale>
        <p:origin x="-1086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39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5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24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430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30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82E748F7-82C2-4D9C-BAE8-B8A6DB998E1C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 smtClean="0">
              <a:latin typeface="Arial" panose="020B0604020202020204" pitchFamily="34" charset="0"/>
            </a:endParaRPr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A3FDD54F-690F-4E77-88CD-1421ADBCB2FB}" type="slidenum">
              <a:rPr lang="en-GB" altLang="en-US" sz="1200" b="1">
                <a:solidFill>
                  <a:srgbClr val="000000"/>
                </a:solidFill>
              </a:rPr>
              <a:pPr eaLnBrk="1" hangingPunct="1"/>
              <a:t>6</a:t>
            </a:fld>
            <a:endParaRPr lang="en-GB" altLang="en-US" sz="1200" b="1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 smtClean="0">
              <a:latin typeface="Arial" panose="020B0604020202020204" pitchFamily="34" charset="0"/>
            </a:endParaRPr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7FB83F55-743D-4863-98EC-772C7DAD9074}" type="slidenum">
              <a:rPr lang="en-GB" altLang="en-US" sz="1200" b="1">
                <a:solidFill>
                  <a:srgbClr val="000000"/>
                </a:solidFill>
              </a:rPr>
              <a:pPr eaLnBrk="1" hangingPunct="1"/>
              <a:t>10</a:t>
            </a:fld>
            <a:endParaRPr lang="en-GB" altLang="en-US" sz="1200" b="1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 smtClean="0">
              <a:latin typeface="Arial" panose="020B0604020202020204" pitchFamily="34" charset="0"/>
            </a:endParaRPr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48275C94-6458-440B-8080-AB755887A218}" type="slidenum">
              <a:rPr lang="en-GB" altLang="en-US" sz="1200" b="1">
                <a:solidFill>
                  <a:srgbClr val="000000"/>
                </a:solidFill>
              </a:rPr>
              <a:pPr eaLnBrk="1" hangingPunct="1"/>
              <a:t>11</a:t>
            </a:fld>
            <a:endParaRPr lang="en-GB" altLang="en-US" sz="1200" b="1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</p:grpSp>
      <p:sp>
        <p:nvSpPr>
          <p:cNvPr id="5136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>
                <a:latin typeface="Comic Sans MS" pitchFamily="66" charset="0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5137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>
                <a:latin typeface="Comic Sans MS" pitchFamily="66" charset="0"/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8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EA8D60-9F8E-460C-9932-3FD4F2BB883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9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2F8DD008-E9FB-40C5-83AC-1A16F6F518C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0320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FF4936-9CE8-4E17-ABAB-34D5335360C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BD75ED-C6B2-4320-B91D-61F2DD1DD63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758007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332C8A-6B9F-4BEF-99FE-B5A31B7EB8EE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D4BE46-329C-4762-9234-EFAB99BCA10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642420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</a:endParaRPr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</a:endParaRPr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</a:endParaRPr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</p:grpSp>
      </p:grpSp>
      <p:sp>
        <p:nvSpPr>
          <p:cNvPr id="5136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>
                <a:latin typeface="Comic Sans MS" pitchFamily="66" charset="0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5137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>
                <a:latin typeface="Comic Sans MS" pitchFamily="66" charset="0"/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8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A451AE-3A02-467A-A188-C75215F6D5D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9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58C3117E-B278-4459-89DC-534CF846226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038565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</a:endParaRPr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</a:endParaRPr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</a:endParaRPr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</p:grpSp>
      </p:grpSp>
      <p:sp>
        <p:nvSpPr>
          <p:cNvPr id="5136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>
                <a:latin typeface="Comic Sans MS" pitchFamily="66" charset="0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5137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>
                <a:latin typeface="Comic Sans MS" pitchFamily="66" charset="0"/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8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BA8534-D695-4080-BBD6-430E3543F80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9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8B824659-8491-4158-9C71-A6E02C766B4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272884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</a:endParaRPr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</a:endParaRPr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</a:endParaRPr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</p:grpSp>
      </p:grpSp>
      <p:sp>
        <p:nvSpPr>
          <p:cNvPr id="5136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>
                <a:latin typeface="Comic Sans MS" pitchFamily="66" charset="0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5137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>
                <a:latin typeface="Comic Sans MS" pitchFamily="66" charset="0"/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8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A8250A-7202-4B99-B7D7-290EBED1FE9D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9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9088BCB1-D869-41E6-9D8C-B824395F943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669026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0341AA2-8752-4C8F-A890-253BCE5FC7B6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4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</p:spTree>
    <p:extLst>
      <p:ext uri="{BB962C8B-B14F-4D97-AF65-F5344CB8AC3E}">
        <p14:creationId xmlns:p14="http://schemas.microsoft.com/office/powerpoint/2010/main" val="2093148027"/>
      </p:ext>
    </p:extLst>
  </p:cSld>
  <p:clrMapOvr>
    <a:masterClrMapping/>
  </p:clrMapOvr>
  <p:transition>
    <p:dissolv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0D93E6-A92C-4FE8-A78A-D5E75B9DDD9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DDDEFF-94CD-4787-AC01-896503433E8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674468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27FD2CF-AA1C-4843-A26F-01605DA4FD0F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4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</p:spTree>
    <p:extLst>
      <p:ext uri="{BB962C8B-B14F-4D97-AF65-F5344CB8AC3E}">
        <p14:creationId xmlns:p14="http://schemas.microsoft.com/office/powerpoint/2010/main" val="2488448718"/>
      </p:ext>
    </p:extLst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6643A4-5123-4C6B-97FE-419D7136459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B3FE82D-E9F8-426C-90AD-EF32E2BAE59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569876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5E6671-84C8-4C7A-BB10-E5AF2246A04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06F022-B914-429F-8F6C-E3900CB6471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35044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61BF76-C658-479A-9E78-710D33094ED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802A95-CE34-41AB-9C3F-D3152796F72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07412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7E3D3-803A-4790-ABB4-7C4ADAE0FAEE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9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3BEFC8-C392-45B9-8717-DEE4CB41878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370942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A2A5EB-DFFC-461B-AF50-A6031DC47C8B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06F0FE6-22E8-40B0-9EA4-B2CF8E75B0B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462706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9E133D-0E04-480A-AE1F-511AF40F3E4D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B9E40F8-84A9-4E3F-A23D-1A40D90B65D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4920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6587EE-C53B-4E4C-8AA2-FA80C62F6AD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F89E88-0532-4CEC-BEB9-822C2A2127D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74086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A0F6D7-40FB-4DA2-A67A-EB6660CBE351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267D95B-57A1-4A7B-A995-2F3B8B3D767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52801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4099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4100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grpSp>
          <p:nvGrpSpPr>
            <p:cNvPr id="3082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4102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03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04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05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06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07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08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09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10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</p:grpSp>
      <p:sp>
        <p:nvSpPr>
          <p:cNvPr id="4111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4112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4113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33C57A22-6EC0-4DE1-869E-1A6BD26D219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114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4115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22FA4A98-832E-499E-A7FC-1775E666F4FB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5677" r:id="rId1"/>
    <p:sldLayoutId id="2147485667" r:id="rId2"/>
    <p:sldLayoutId id="2147485668" r:id="rId3"/>
    <p:sldLayoutId id="2147485669" r:id="rId4"/>
    <p:sldLayoutId id="2147485670" r:id="rId5"/>
    <p:sldLayoutId id="2147485671" r:id="rId6"/>
    <p:sldLayoutId id="2147485672" r:id="rId7"/>
    <p:sldLayoutId id="2147485673" r:id="rId8"/>
    <p:sldLayoutId id="2147485674" r:id="rId9"/>
    <p:sldLayoutId id="2147485675" r:id="rId10"/>
    <p:sldLayoutId id="2147485676" r:id="rId1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4099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</a:endParaRPr>
            </a:p>
          </p:txBody>
        </p:sp>
        <p:sp>
          <p:nvSpPr>
            <p:cNvPr id="4100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</a:endParaRPr>
            </a:p>
          </p:txBody>
        </p:sp>
        <p:grpSp>
          <p:nvGrpSpPr>
            <p:cNvPr id="4106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4102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4103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4104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4105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2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4107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4108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4109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4110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</p:grpSp>
      </p:grpSp>
      <p:sp>
        <p:nvSpPr>
          <p:cNvPr id="4111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4112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4113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F2F137A4-A7C4-447B-B16B-4B3668C2A3F5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114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4115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652AAA41-F458-49F3-AD2A-4CB4133E18BC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5678" r:id="rId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4099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</a:endParaRPr>
            </a:p>
          </p:txBody>
        </p:sp>
        <p:sp>
          <p:nvSpPr>
            <p:cNvPr id="4100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</a:endParaRPr>
            </a:p>
          </p:txBody>
        </p:sp>
        <p:grpSp>
          <p:nvGrpSpPr>
            <p:cNvPr id="5130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4102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4103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4104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4105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2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4107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4108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4109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4110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</p:grpSp>
      </p:grpSp>
      <p:sp>
        <p:nvSpPr>
          <p:cNvPr id="4111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4112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4113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C267A7C6-EE75-4712-8266-808A309BC8E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114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4115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EEDB22D2-BD40-48C7-9841-414883127698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5679" r:id="rId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4099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</a:endParaRPr>
            </a:p>
          </p:txBody>
        </p:sp>
        <p:sp>
          <p:nvSpPr>
            <p:cNvPr id="4100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</a:endParaRPr>
            </a:p>
          </p:txBody>
        </p:sp>
        <p:grpSp>
          <p:nvGrpSpPr>
            <p:cNvPr id="6154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4102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4103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4104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4105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2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4107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4108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4109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4110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</p:grpSp>
      </p:grpSp>
      <p:sp>
        <p:nvSpPr>
          <p:cNvPr id="4111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4112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4113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B9E05FE1-8822-4746-8402-89AFD60AC6D5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114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4115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852DFEE1-AB87-4445-B127-1861A5BC6CDC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5680" r:id="rId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GB" altLang="en-US" smtClean="0"/>
          </a:p>
        </p:txBody>
      </p:sp>
      <p:sp>
        <p:nvSpPr>
          <p:cNvPr id="717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GB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rgbClr val="898989"/>
                </a:solidFill>
              </a:defRPr>
            </a:lvl1pPr>
          </a:lstStyle>
          <a:p>
            <a:fld id="{2F18FFF9-D808-4898-AC6E-7B0ED197960B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681" r:id="rId1"/>
    <p:sldLayoutId id="2147485682" r:id="rId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GB" altLang="en-US" smtClean="0"/>
          </a:p>
        </p:txBody>
      </p:sp>
      <p:sp>
        <p:nvSpPr>
          <p:cNvPr id="819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GB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rgbClr val="898989"/>
                </a:solidFill>
              </a:defRPr>
            </a:lvl1pPr>
          </a:lstStyle>
          <a:p>
            <a:fld id="{9FFD8001-6243-4436-B501-436AFF016231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683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slide" Target="slide8.xml"/><Relationship Id="rId5" Type="http://schemas.openxmlformats.org/officeDocument/2006/relationships/slide" Target="slide13.xml"/><Relationship Id="rId4" Type="http://schemas.openxmlformats.org/officeDocument/2006/relationships/slide" Target="slide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gi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13" Type="http://schemas.openxmlformats.org/officeDocument/2006/relationships/oleObject" Target="../embeddings/oleObject6.bin"/><Relationship Id="rId3" Type="http://schemas.openxmlformats.org/officeDocument/2006/relationships/image" Target="../media/image1.gif"/><Relationship Id="rId7" Type="http://schemas.openxmlformats.org/officeDocument/2006/relationships/oleObject" Target="../embeddings/oleObject3.bin"/><Relationship Id="rId12" Type="http://schemas.openxmlformats.org/officeDocument/2006/relationships/image" Target="../media/image7.wmf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5" Type="http://schemas.openxmlformats.org/officeDocument/2006/relationships/image" Target="../media/image2.png"/><Relationship Id="rId10" Type="http://schemas.openxmlformats.org/officeDocument/2006/relationships/image" Target="../media/image6.wmf"/><Relationship Id="rId4" Type="http://schemas.openxmlformats.org/officeDocument/2006/relationships/image" Target="../media/image9.e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8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4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8" name="Text Box 6"/>
          <p:cNvSpPr txBox="1">
            <a:spLocks noChangeArrowheads="1"/>
          </p:cNvSpPr>
          <p:nvPr/>
        </p:nvSpPr>
        <p:spPr bwMode="auto">
          <a:xfrm>
            <a:off x="2816225" y="5100638"/>
            <a:ext cx="34099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F9F911"/>
                </a:solidFill>
                <a:cs typeface="Arial" panose="020B0604020202020204" pitchFamily="34" charset="0"/>
              </a:rPr>
              <a:t>Exam Type Questions</a:t>
            </a:r>
          </a:p>
        </p:txBody>
      </p:sp>
      <p:sp>
        <p:nvSpPr>
          <p:cNvPr id="16389" name="Text Box 11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6390" name="Text Box 20"/>
          <p:cNvSpPr txBox="1">
            <a:spLocks noChangeArrowheads="1"/>
          </p:cNvSpPr>
          <p:nvPr/>
        </p:nvSpPr>
        <p:spPr bwMode="auto">
          <a:xfrm>
            <a:off x="68263" y="1528763"/>
            <a:ext cx="7143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N5 LS</a:t>
            </a:r>
          </a:p>
        </p:txBody>
      </p:sp>
      <p:sp>
        <p:nvSpPr>
          <p:cNvPr id="16391" name="AutoShape 22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036763" y="2573338"/>
            <a:ext cx="547687" cy="455612"/>
          </a:xfrm>
          <a:prstGeom prst="actionButtonForwardNex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808163" y="349250"/>
            <a:ext cx="5537200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4000" dirty="0" smtClean="0">
                <a:solidFill>
                  <a:srgbClr val="FFFF00"/>
                </a:solidFill>
              </a:rPr>
              <a:t>Gradient</a:t>
            </a:r>
          </a:p>
        </p:txBody>
      </p:sp>
      <p:sp>
        <p:nvSpPr>
          <p:cNvPr id="16393" name="Text Box 21"/>
          <p:cNvSpPr txBox="1">
            <a:spLocks noChangeArrowheads="1"/>
          </p:cNvSpPr>
          <p:nvPr/>
        </p:nvSpPr>
        <p:spPr bwMode="auto">
          <a:xfrm>
            <a:off x="2816225" y="2570163"/>
            <a:ext cx="25527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F9F911"/>
                </a:solidFill>
                <a:cs typeface="Arial" panose="020B0604020202020204" pitchFamily="34" charset="0"/>
              </a:rPr>
              <a:t>Simple Gradient</a:t>
            </a:r>
          </a:p>
        </p:txBody>
      </p:sp>
      <p:sp>
        <p:nvSpPr>
          <p:cNvPr id="16394" name="AutoShape 8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036763" y="5105400"/>
            <a:ext cx="547687" cy="454025"/>
          </a:xfrm>
          <a:prstGeom prst="actionButtonForwardNex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395" name="Text Box 6"/>
          <p:cNvSpPr txBox="1">
            <a:spLocks noChangeArrowheads="1"/>
          </p:cNvSpPr>
          <p:nvPr/>
        </p:nvSpPr>
        <p:spPr bwMode="auto">
          <a:xfrm>
            <a:off x="2816225" y="3365500"/>
            <a:ext cx="55149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F9F911"/>
                </a:solidFill>
                <a:cs typeface="Arial" panose="020B0604020202020204" pitchFamily="34" charset="0"/>
              </a:rPr>
              <a:t>Gradient with Pythagoras Theorem</a:t>
            </a:r>
          </a:p>
        </p:txBody>
      </p:sp>
      <p:sp>
        <p:nvSpPr>
          <p:cNvPr id="23" name="AutoShape 8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036763" y="3368675"/>
            <a:ext cx="547687" cy="454025"/>
          </a:xfrm>
          <a:prstGeom prst="actionButtonForwardNext">
            <a:avLst/>
          </a:prstGeom>
          <a:solidFill>
            <a:schemeClr val="tx2">
              <a:lumMod val="1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54"/>
          <p:cNvSpPr txBox="1">
            <a:spLocks noChangeArrowheads="1"/>
          </p:cNvSpPr>
          <p:nvPr/>
        </p:nvSpPr>
        <p:spPr bwMode="auto">
          <a:xfrm>
            <a:off x="2381250" y="228600"/>
            <a:ext cx="4968875" cy="4000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000"/>
              <a:t>Gradient &amp; Pythagoras Theorem</a:t>
            </a:r>
            <a:endParaRPr lang="en-GB" altLang="en-US" sz="2000" b="1"/>
          </a:p>
        </p:txBody>
      </p:sp>
      <p:sp>
        <p:nvSpPr>
          <p:cNvPr id="23555" name="Rectangle 275"/>
          <p:cNvSpPr>
            <a:spLocks noChangeArrowheads="1"/>
          </p:cNvSpPr>
          <p:nvPr/>
        </p:nvSpPr>
        <p:spPr bwMode="auto">
          <a:xfrm>
            <a:off x="0" y="0"/>
            <a:ext cx="9144000" cy="95250"/>
          </a:xfrm>
          <a:prstGeom prst="rect">
            <a:avLst/>
          </a:prstGeom>
          <a:gradFill rotWithShape="1">
            <a:gsLst>
              <a:gs pos="0">
                <a:srgbClr val="9A8E79"/>
              </a:gs>
              <a:gs pos="50000">
                <a:srgbClr val="E8D6B6"/>
              </a:gs>
              <a:gs pos="100000">
                <a:srgbClr val="9A8E7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3556" name="Rectangle 276"/>
          <p:cNvSpPr>
            <a:spLocks noChangeArrowheads="1"/>
          </p:cNvSpPr>
          <p:nvPr/>
        </p:nvSpPr>
        <p:spPr bwMode="auto">
          <a:xfrm>
            <a:off x="0" y="6810375"/>
            <a:ext cx="9144000" cy="95250"/>
          </a:xfrm>
          <a:prstGeom prst="rect">
            <a:avLst/>
          </a:prstGeom>
          <a:gradFill rotWithShape="1">
            <a:gsLst>
              <a:gs pos="0">
                <a:srgbClr val="9A8E79"/>
              </a:gs>
              <a:gs pos="50000">
                <a:srgbClr val="E8D6B6"/>
              </a:gs>
              <a:gs pos="100000">
                <a:srgbClr val="9A8E7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3557" name="Rectangle 277"/>
          <p:cNvSpPr>
            <a:spLocks noChangeArrowheads="1"/>
          </p:cNvSpPr>
          <p:nvPr/>
        </p:nvSpPr>
        <p:spPr bwMode="auto">
          <a:xfrm>
            <a:off x="0" y="0"/>
            <a:ext cx="114300" cy="6858000"/>
          </a:xfrm>
          <a:prstGeom prst="rect">
            <a:avLst/>
          </a:prstGeom>
          <a:gradFill rotWithShape="1">
            <a:gsLst>
              <a:gs pos="0">
                <a:srgbClr val="9A8E79"/>
              </a:gs>
              <a:gs pos="50000">
                <a:srgbClr val="E8D6B6"/>
              </a:gs>
              <a:gs pos="100000">
                <a:srgbClr val="9A8E79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3558" name="Rectangle 278"/>
          <p:cNvSpPr>
            <a:spLocks noChangeArrowheads="1"/>
          </p:cNvSpPr>
          <p:nvPr/>
        </p:nvSpPr>
        <p:spPr bwMode="auto">
          <a:xfrm>
            <a:off x="9029700" y="0"/>
            <a:ext cx="114300" cy="6858000"/>
          </a:xfrm>
          <a:prstGeom prst="rect">
            <a:avLst/>
          </a:prstGeom>
          <a:gradFill rotWithShape="1">
            <a:gsLst>
              <a:gs pos="0">
                <a:srgbClr val="9A8E79"/>
              </a:gs>
              <a:gs pos="50000">
                <a:srgbClr val="E8D6B6"/>
              </a:gs>
              <a:gs pos="100000">
                <a:srgbClr val="9A8E79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95" name="Cloud 294"/>
          <p:cNvSpPr/>
          <p:nvPr/>
        </p:nvSpPr>
        <p:spPr>
          <a:xfrm>
            <a:off x="0" y="509588"/>
            <a:ext cx="3948113" cy="2039937"/>
          </a:xfrm>
          <a:prstGeom prst="cloud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000" dirty="0">
                <a:solidFill>
                  <a:prstClr val="white"/>
                </a:solidFill>
                <a:latin typeface="Comic Sans MS" pitchFamily="66" charset="0"/>
              </a:rPr>
              <a:t>Calculate the gradient of the triangle.</a:t>
            </a:r>
          </a:p>
        </p:txBody>
      </p:sp>
      <p:sp>
        <p:nvSpPr>
          <p:cNvPr id="23560" name="TextBox 249"/>
          <p:cNvSpPr txBox="1">
            <a:spLocks noChangeArrowheads="1"/>
          </p:cNvSpPr>
          <p:nvPr/>
        </p:nvSpPr>
        <p:spPr bwMode="auto">
          <a:xfrm>
            <a:off x="7664450" y="1804988"/>
            <a:ext cx="6191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251" name="TextBox 250"/>
          <p:cNvSpPr txBox="1">
            <a:spLocks noChangeArrowheads="1"/>
          </p:cNvSpPr>
          <p:nvPr/>
        </p:nvSpPr>
        <p:spPr bwMode="auto">
          <a:xfrm>
            <a:off x="420688" y="3252788"/>
            <a:ext cx="56324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/>
              <a:t>First we need to find the horizontal distance.</a:t>
            </a:r>
          </a:p>
        </p:txBody>
      </p:sp>
      <p:sp>
        <p:nvSpPr>
          <p:cNvPr id="23562" name="TextBox 252"/>
          <p:cNvSpPr txBox="1">
            <a:spLocks noChangeArrowheads="1"/>
          </p:cNvSpPr>
          <p:nvPr/>
        </p:nvSpPr>
        <p:spPr bwMode="auto">
          <a:xfrm>
            <a:off x="5097463" y="1460500"/>
            <a:ext cx="619125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254" name="Right Triangle 253"/>
          <p:cNvSpPr/>
          <p:nvPr/>
        </p:nvSpPr>
        <p:spPr>
          <a:xfrm flipH="1">
            <a:off x="4830763" y="1293813"/>
            <a:ext cx="2346325" cy="1449387"/>
          </a:xfrm>
          <a:prstGeom prst="rtTriangle">
            <a:avLst/>
          </a:prstGeom>
          <a:solidFill>
            <a:srgbClr val="FFFF00">
              <a:alpha val="36863"/>
            </a:srgb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3564" name="TextBox 254"/>
          <p:cNvSpPr txBox="1">
            <a:spLocks noChangeArrowheads="1"/>
          </p:cNvSpPr>
          <p:nvPr/>
        </p:nvSpPr>
        <p:spPr bwMode="auto">
          <a:xfrm>
            <a:off x="6176963" y="2640013"/>
            <a:ext cx="3413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a</a:t>
            </a:r>
          </a:p>
        </p:txBody>
      </p:sp>
      <p:sp>
        <p:nvSpPr>
          <p:cNvPr id="23565" name="TextBox 255"/>
          <p:cNvSpPr txBox="1">
            <a:spLocks noChangeArrowheads="1"/>
          </p:cNvSpPr>
          <p:nvPr/>
        </p:nvSpPr>
        <p:spPr bwMode="auto">
          <a:xfrm>
            <a:off x="7208838" y="1963738"/>
            <a:ext cx="3667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b</a:t>
            </a:r>
          </a:p>
        </p:txBody>
      </p:sp>
      <p:sp>
        <p:nvSpPr>
          <p:cNvPr id="23566" name="TextBox 256"/>
          <p:cNvSpPr txBox="1">
            <a:spLocks noChangeArrowheads="1"/>
          </p:cNvSpPr>
          <p:nvPr/>
        </p:nvSpPr>
        <p:spPr bwMode="auto">
          <a:xfrm>
            <a:off x="5773738" y="1546225"/>
            <a:ext cx="3429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c</a:t>
            </a:r>
          </a:p>
        </p:txBody>
      </p:sp>
      <p:grpSp>
        <p:nvGrpSpPr>
          <p:cNvPr id="2" name="Group 263"/>
          <p:cNvGrpSpPr>
            <a:grpSpLocks/>
          </p:cNvGrpSpPr>
          <p:nvPr/>
        </p:nvGrpSpPr>
        <p:grpSpPr bwMode="auto">
          <a:xfrm>
            <a:off x="5432425" y="4003675"/>
            <a:ext cx="1228725" cy="855663"/>
            <a:chOff x="2429775" y="2692877"/>
            <a:chExt cx="1229407" cy="855873"/>
          </a:xfrm>
        </p:grpSpPr>
        <p:sp>
          <p:nvSpPr>
            <p:cNvPr id="23582" name="TextBox 257"/>
            <p:cNvSpPr txBox="1">
              <a:spLocks noChangeArrowheads="1"/>
            </p:cNvSpPr>
            <p:nvPr/>
          </p:nvSpPr>
          <p:spPr bwMode="auto">
            <a:xfrm>
              <a:off x="2429775" y="2882659"/>
              <a:ext cx="668773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2000"/>
                <a:t>m = </a:t>
              </a:r>
            </a:p>
          </p:txBody>
        </p:sp>
        <p:grpSp>
          <p:nvGrpSpPr>
            <p:cNvPr id="23583" name="Group 262"/>
            <p:cNvGrpSpPr>
              <a:grpSpLocks/>
            </p:cNvGrpSpPr>
            <p:nvPr/>
          </p:nvGrpSpPr>
          <p:grpSpPr bwMode="auto">
            <a:xfrm>
              <a:off x="3200402" y="2692877"/>
              <a:ext cx="458780" cy="855873"/>
              <a:chOff x="3200402" y="2692877"/>
              <a:chExt cx="458780" cy="855873"/>
            </a:xfrm>
          </p:grpSpPr>
          <p:sp>
            <p:nvSpPr>
              <p:cNvPr id="23584" name="TextBox 258"/>
              <p:cNvSpPr txBox="1">
                <a:spLocks noChangeArrowheads="1"/>
              </p:cNvSpPr>
              <p:nvPr/>
            </p:nvSpPr>
            <p:spPr bwMode="auto">
              <a:xfrm>
                <a:off x="3218035" y="2692877"/>
                <a:ext cx="428322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 sz="2000"/>
                  <a:t>V </a:t>
                </a:r>
              </a:p>
            </p:txBody>
          </p:sp>
          <p:sp>
            <p:nvSpPr>
              <p:cNvPr id="23585" name="TextBox 259"/>
              <p:cNvSpPr txBox="1">
                <a:spLocks noChangeArrowheads="1"/>
              </p:cNvSpPr>
              <p:nvPr/>
            </p:nvSpPr>
            <p:spPr bwMode="auto">
              <a:xfrm>
                <a:off x="3200402" y="3148640"/>
                <a:ext cx="458780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 sz="2000"/>
                  <a:t>H </a:t>
                </a:r>
              </a:p>
            </p:txBody>
          </p:sp>
          <p:cxnSp>
            <p:nvCxnSpPr>
              <p:cNvPr id="262" name="Straight Connector 261"/>
              <p:cNvCxnSpPr/>
              <p:nvPr/>
            </p:nvCxnSpPr>
            <p:spPr>
              <a:xfrm>
                <a:off x="3209670" y="3112080"/>
                <a:ext cx="379623" cy="158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266" name="Straight Connector 265"/>
          <p:cNvCxnSpPr/>
          <p:nvPr/>
        </p:nvCxnSpPr>
        <p:spPr>
          <a:xfrm rot="5400000">
            <a:off x="2328863" y="5468938"/>
            <a:ext cx="2173287" cy="158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7" name="TextBox 266"/>
          <p:cNvSpPr txBox="1">
            <a:spLocks noChangeArrowheads="1"/>
          </p:cNvSpPr>
          <p:nvPr/>
        </p:nvSpPr>
        <p:spPr bwMode="auto">
          <a:xfrm>
            <a:off x="685800" y="3967163"/>
            <a:ext cx="15097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/>
              <a:t>a</a:t>
            </a:r>
            <a:r>
              <a:rPr lang="en-GB" altLang="en-US" sz="2000" baseline="30000"/>
              <a:t>2</a:t>
            </a:r>
            <a:r>
              <a:rPr lang="en-GB" altLang="en-US" sz="2000"/>
              <a:t> = c</a:t>
            </a:r>
            <a:r>
              <a:rPr lang="en-GB" altLang="en-US" sz="2000" baseline="30000"/>
              <a:t>2 </a:t>
            </a:r>
            <a:r>
              <a:rPr lang="en-GB" altLang="en-US" sz="2000"/>
              <a:t>- b</a:t>
            </a:r>
            <a:r>
              <a:rPr lang="en-GB" altLang="en-US" sz="2000" baseline="30000"/>
              <a:t>2</a:t>
            </a:r>
            <a:r>
              <a:rPr lang="en-GB" altLang="en-US" sz="2000"/>
              <a:t> </a:t>
            </a:r>
            <a:endParaRPr lang="en-GB" altLang="en-US" sz="2000" baseline="30000"/>
          </a:p>
        </p:txBody>
      </p:sp>
      <p:sp>
        <p:nvSpPr>
          <p:cNvPr id="268" name="TextBox 267"/>
          <p:cNvSpPr txBox="1">
            <a:spLocks noChangeArrowheads="1"/>
          </p:cNvSpPr>
          <p:nvPr/>
        </p:nvSpPr>
        <p:spPr bwMode="auto">
          <a:xfrm>
            <a:off x="685800" y="4505325"/>
            <a:ext cx="18065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/>
              <a:t>a</a:t>
            </a:r>
            <a:r>
              <a:rPr lang="en-GB" altLang="en-US" sz="2000" baseline="30000"/>
              <a:t>2</a:t>
            </a:r>
            <a:r>
              <a:rPr lang="en-GB" altLang="en-US" sz="2000"/>
              <a:t> = 15</a:t>
            </a:r>
            <a:r>
              <a:rPr lang="en-GB" altLang="en-US" sz="2000" baseline="30000"/>
              <a:t>2 </a:t>
            </a:r>
            <a:r>
              <a:rPr lang="en-GB" altLang="en-US"/>
              <a:t>- </a:t>
            </a:r>
            <a:r>
              <a:rPr lang="en-GB" altLang="en-US" sz="2000"/>
              <a:t>12</a:t>
            </a:r>
            <a:r>
              <a:rPr lang="en-GB" altLang="en-US" sz="2000" baseline="30000"/>
              <a:t>2</a:t>
            </a:r>
            <a:r>
              <a:rPr lang="en-GB" altLang="en-US" sz="2000"/>
              <a:t> </a:t>
            </a:r>
            <a:endParaRPr lang="en-GB" altLang="en-US" sz="2000" baseline="30000"/>
          </a:p>
        </p:txBody>
      </p:sp>
      <p:sp>
        <p:nvSpPr>
          <p:cNvPr id="269" name="TextBox 268"/>
          <p:cNvSpPr txBox="1">
            <a:spLocks noChangeArrowheads="1"/>
          </p:cNvSpPr>
          <p:nvPr/>
        </p:nvSpPr>
        <p:spPr bwMode="auto">
          <a:xfrm>
            <a:off x="685800" y="5103813"/>
            <a:ext cx="9779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/>
              <a:t>a</a:t>
            </a:r>
            <a:r>
              <a:rPr lang="en-GB" altLang="en-US" sz="2000" baseline="30000"/>
              <a:t>2</a:t>
            </a:r>
            <a:r>
              <a:rPr lang="en-GB" altLang="en-US" sz="2000"/>
              <a:t> = 81</a:t>
            </a:r>
            <a:endParaRPr lang="en-GB" altLang="en-US" sz="2000" baseline="30000"/>
          </a:p>
        </p:txBody>
      </p:sp>
      <p:sp>
        <p:nvSpPr>
          <p:cNvPr id="270" name="TextBox 269"/>
          <p:cNvSpPr txBox="1">
            <a:spLocks noChangeArrowheads="1"/>
          </p:cNvSpPr>
          <p:nvPr/>
        </p:nvSpPr>
        <p:spPr bwMode="auto">
          <a:xfrm>
            <a:off x="788988" y="5641975"/>
            <a:ext cx="10302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/>
              <a:t>a = √81</a:t>
            </a:r>
            <a:endParaRPr lang="en-GB" altLang="en-US" sz="2000" baseline="30000"/>
          </a:p>
        </p:txBody>
      </p:sp>
      <p:sp>
        <p:nvSpPr>
          <p:cNvPr id="271" name="TextBox 270"/>
          <p:cNvSpPr txBox="1">
            <a:spLocks noChangeArrowheads="1"/>
          </p:cNvSpPr>
          <p:nvPr/>
        </p:nvSpPr>
        <p:spPr bwMode="auto">
          <a:xfrm>
            <a:off x="788988" y="6180138"/>
            <a:ext cx="11668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0000"/>
                </a:solidFill>
              </a:rPr>
              <a:t>a = 9 cm</a:t>
            </a:r>
            <a:endParaRPr lang="en-GB" altLang="en-US" sz="2000" baseline="30000">
              <a:solidFill>
                <a:srgbClr val="FF0000"/>
              </a:solidFill>
            </a:endParaRPr>
          </a:p>
        </p:txBody>
      </p:sp>
      <p:sp>
        <p:nvSpPr>
          <p:cNvPr id="272" name="TextBox 271"/>
          <p:cNvSpPr txBox="1">
            <a:spLocks noChangeArrowheads="1"/>
          </p:cNvSpPr>
          <p:nvPr/>
        </p:nvSpPr>
        <p:spPr bwMode="auto">
          <a:xfrm>
            <a:off x="1198563" y="6180138"/>
            <a:ext cx="7493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0000"/>
                </a:solidFill>
              </a:rPr>
              <a:t>9 cm</a:t>
            </a:r>
            <a:endParaRPr lang="en-GB" altLang="en-US" sz="2000" baseline="30000">
              <a:solidFill>
                <a:srgbClr val="FF0000"/>
              </a:solidFill>
            </a:endParaRPr>
          </a:p>
        </p:txBody>
      </p:sp>
      <p:grpSp>
        <p:nvGrpSpPr>
          <p:cNvPr id="4" name="Group 272"/>
          <p:cNvGrpSpPr>
            <a:grpSpLocks/>
          </p:cNvGrpSpPr>
          <p:nvPr/>
        </p:nvGrpSpPr>
        <p:grpSpPr bwMode="auto">
          <a:xfrm>
            <a:off x="5680075" y="4984750"/>
            <a:ext cx="1036638" cy="808038"/>
            <a:chOff x="2677425" y="2740502"/>
            <a:chExt cx="1036631" cy="808248"/>
          </a:xfrm>
        </p:grpSpPr>
        <p:sp>
          <p:nvSpPr>
            <p:cNvPr id="23577" name="TextBox 273"/>
            <p:cNvSpPr txBox="1">
              <a:spLocks noChangeArrowheads="1"/>
            </p:cNvSpPr>
            <p:nvPr/>
          </p:nvSpPr>
          <p:spPr bwMode="auto">
            <a:xfrm>
              <a:off x="2677425" y="2882659"/>
              <a:ext cx="393056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2000"/>
                <a:t>= </a:t>
              </a:r>
            </a:p>
          </p:txBody>
        </p:sp>
        <p:grpSp>
          <p:nvGrpSpPr>
            <p:cNvPr id="23578" name="Group 262"/>
            <p:cNvGrpSpPr>
              <a:grpSpLocks/>
            </p:cNvGrpSpPr>
            <p:nvPr/>
          </p:nvGrpSpPr>
          <p:grpSpPr bwMode="auto">
            <a:xfrm>
              <a:off x="3179935" y="2740502"/>
              <a:ext cx="534121" cy="808248"/>
              <a:chOff x="3179935" y="2740502"/>
              <a:chExt cx="534121" cy="808248"/>
            </a:xfrm>
          </p:grpSpPr>
          <p:sp>
            <p:nvSpPr>
              <p:cNvPr id="23579" name="TextBox 275"/>
              <p:cNvSpPr txBox="1">
                <a:spLocks noChangeArrowheads="1"/>
              </p:cNvSpPr>
              <p:nvPr/>
            </p:nvSpPr>
            <p:spPr bwMode="auto">
              <a:xfrm>
                <a:off x="3179935" y="2740502"/>
                <a:ext cx="534121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 sz="2000"/>
                  <a:t>12 </a:t>
                </a:r>
              </a:p>
            </p:txBody>
          </p:sp>
          <p:sp>
            <p:nvSpPr>
              <p:cNvPr id="23580" name="TextBox 276"/>
              <p:cNvSpPr txBox="1">
                <a:spLocks noChangeArrowheads="1"/>
              </p:cNvSpPr>
              <p:nvPr/>
            </p:nvSpPr>
            <p:spPr bwMode="auto">
              <a:xfrm>
                <a:off x="3248027" y="3148640"/>
                <a:ext cx="418704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 sz="2000"/>
                  <a:t>9 </a:t>
                </a:r>
              </a:p>
            </p:txBody>
          </p:sp>
          <p:cxnSp>
            <p:nvCxnSpPr>
              <p:cNvPr id="278" name="Straight Connector 277"/>
              <p:cNvCxnSpPr/>
              <p:nvPr/>
            </p:nvCxnSpPr>
            <p:spPr>
              <a:xfrm>
                <a:off x="3228285" y="3112074"/>
                <a:ext cx="379409" cy="158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80" name="TextBox 279"/>
          <p:cNvSpPr txBox="1">
            <a:spLocks noChangeArrowheads="1"/>
          </p:cNvSpPr>
          <p:nvPr/>
        </p:nvSpPr>
        <p:spPr bwMode="auto">
          <a:xfrm>
            <a:off x="5632450" y="6003925"/>
            <a:ext cx="12715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0000"/>
                </a:solidFill>
              </a:rPr>
              <a:t>=      1.33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2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2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2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2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2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2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2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2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2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2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2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2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80"/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80"/>
                                        <p:tgtEl>
                                          <p:spTgt spid="2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80"/>
                                        <p:tgtEl>
                                          <p:spTgt spid="2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60"/>
                            </p:stCondLst>
                            <p:childTnLst>
                              <p:par>
                                <p:cTn id="58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1.38889E-6 -4.07407E-6 L 0.5092 -0.47013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451" y="-235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80"/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80"/>
                                        <p:tgtEl>
                                          <p:spTgt spid="2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80"/>
                                        <p:tgtEl>
                                          <p:spTgt spid="2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1" grpId="0"/>
      <p:bldP spid="267" grpId="0"/>
      <p:bldP spid="268" grpId="0"/>
      <p:bldP spid="269" grpId="0"/>
      <p:bldP spid="270" grpId="0"/>
      <p:bldP spid="271" grpId="0"/>
      <p:bldP spid="272" grpId="0"/>
      <p:bldP spid="272" grpId="1"/>
      <p:bldP spid="28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Box 34"/>
          <p:cNvSpPr txBox="1">
            <a:spLocks noChangeArrowheads="1"/>
          </p:cNvSpPr>
          <p:nvPr/>
        </p:nvSpPr>
        <p:spPr bwMode="auto">
          <a:xfrm>
            <a:off x="331788" y="898525"/>
            <a:ext cx="8342312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To pass Health &amp; Safety regulations a supermarket ramp</a:t>
            </a:r>
          </a:p>
          <a:p>
            <a:pPr eaLnBrk="1" hangingPunct="1"/>
            <a:r>
              <a:rPr lang="en-GB" altLang="en-US" u="sng"/>
              <a:t>must not</a:t>
            </a:r>
            <a:r>
              <a:rPr lang="en-GB" altLang="en-US"/>
              <a:t>  exceed a gradient of 0</a:t>
            </a:r>
            <a:r>
              <a:rPr lang="en-GB" altLang="en-US" baseline="30000"/>
              <a:t>.</a:t>
            </a:r>
            <a:r>
              <a:rPr lang="en-GB" altLang="en-US"/>
              <a:t>4.</a:t>
            </a:r>
          </a:p>
          <a:p>
            <a:pPr eaLnBrk="1" hangingPunct="1"/>
            <a:endParaRPr lang="en-GB" altLang="en-US"/>
          </a:p>
          <a:p>
            <a:pPr eaLnBrk="1" hangingPunct="1"/>
            <a:r>
              <a:rPr lang="en-GB" altLang="en-US"/>
              <a:t>Does this ramp meet requirements ?</a:t>
            </a:r>
          </a:p>
        </p:txBody>
      </p:sp>
      <p:sp>
        <p:nvSpPr>
          <p:cNvPr id="24579" name="Text Box 254"/>
          <p:cNvSpPr txBox="1">
            <a:spLocks noChangeArrowheads="1"/>
          </p:cNvSpPr>
          <p:nvPr/>
        </p:nvSpPr>
        <p:spPr bwMode="auto">
          <a:xfrm>
            <a:off x="2381250" y="228600"/>
            <a:ext cx="4968875" cy="4000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000"/>
              <a:t>Gradient &amp; Pythagoras Theorem</a:t>
            </a:r>
            <a:endParaRPr lang="en-GB" altLang="en-US" sz="2000" b="1"/>
          </a:p>
        </p:txBody>
      </p:sp>
      <p:sp>
        <p:nvSpPr>
          <p:cNvPr id="24580" name="Rectangle 275"/>
          <p:cNvSpPr>
            <a:spLocks noChangeArrowheads="1"/>
          </p:cNvSpPr>
          <p:nvPr/>
        </p:nvSpPr>
        <p:spPr bwMode="auto">
          <a:xfrm>
            <a:off x="0" y="0"/>
            <a:ext cx="9144000" cy="95250"/>
          </a:xfrm>
          <a:prstGeom prst="rect">
            <a:avLst/>
          </a:prstGeom>
          <a:gradFill rotWithShape="1">
            <a:gsLst>
              <a:gs pos="0">
                <a:srgbClr val="9A8E79"/>
              </a:gs>
              <a:gs pos="50000">
                <a:srgbClr val="E8D6B6"/>
              </a:gs>
              <a:gs pos="100000">
                <a:srgbClr val="9A8E7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4581" name="Rectangle 276"/>
          <p:cNvSpPr>
            <a:spLocks noChangeArrowheads="1"/>
          </p:cNvSpPr>
          <p:nvPr/>
        </p:nvSpPr>
        <p:spPr bwMode="auto">
          <a:xfrm>
            <a:off x="0" y="6810375"/>
            <a:ext cx="9144000" cy="95250"/>
          </a:xfrm>
          <a:prstGeom prst="rect">
            <a:avLst/>
          </a:prstGeom>
          <a:gradFill rotWithShape="1">
            <a:gsLst>
              <a:gs pos="0">
                <a:srgbClr val="9A8E79"/>
              </a:gs>
              <a:gs pos="50000">
                <a:srgbClr val="E8D6B6"/>
              </a:gs>
              <a:gs pos="100000">
                <a:srgbClr val="9A8E7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4582" name="Rectangle 277"/>
          <p:cNvSpPr>
            <a:spLocks noChangeArrowheads="1"/>
          </p:cNvSpPr>
          <p:nvPr/>
        </p:nvSpPr>
        <p:spPr bwMode="auto">
          <a:xfrm>
            <a:off x="0" y="0"/>
            <a:ext cx="114300" cy="6858000"/>
          </a:xfrm>
          <a:prstGeom prst="rect">
            <a:avLst/>
          </a:prstGeom>
          <a:gradFill rotWithShape="1">
            <a:gsLst>
              <a:gs pos="0">
                <a:srgbClr val="9A8E79"/>
              </a:gs>
              <a:gs pos="50000">
                <a:srgbClr val="E8D6B6"/>
              </a:gs>
              <a:gs pos="100000">
                <a:srgbClr val="9A8E79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4583" name="Rectangle 278"/>
          <p:cNvSpPr>
            <a:spLocks noChangeArrowheads="1"/>
          </p:cNvSpPr>
          <p:nvPr/>
        </p:nvSpPr>
        <p:spPr bwMode="auto">
          <a:xfrm>
            <a:off x="9029700" y="0"/>
            <a:ext cx="114300" cy="6858000"/>
          </a:xfrm>
          <a:prstGeom prst="rect">
            <a:avLst/>
          </a:prstGeom>
          <a:gradFill rotWithShape="1">
            <a:gsLst>
              <a:gs pos="0">
                <a:srgbClr val="9A8E79"/>
              </a:gs>
              <a:gs pos="50000">
                <a:srgbClr val="E8D6B6"/>
              </a:gs>
              <a:gs pos="100000">
                <a:srgbClr val="9A8E79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4584" name="TextBox 249"/>
          <p:cNvSpPr txBox="1">
            <a:spLocks noChangeArrowheads="1"/>
          </p:cNvSpPr>
          <p:nvPr/>
        </p:nvSpPr>
        <p:spPr bwMode="auto">
          <a:xfrm>
            <a:off x="8374063" y="2230438"/>
            <a:ext cx="5413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0000"/>
                </a:solidFill>
              </a:rPr>
              <a:t>2m</a:t>
            </a:r>
          </a:p>
        </p:txBody>
      </p:sp>
      <p:sp>
        <p:nvSpPr>
          <p:cNvPr id="251" name="TextBox 250"/>
          <p:cNvSpPr txBox="1">
            <a:spLocks noChangeArrowheads="1"/>
          </p:cNvSpPr>
          <p:nvPr/>
        </p:nvSpPr>
        <p:spPr bwMode="auto">
          <a:xfrm>
            <a:off x="420688" y="3252788"/>
            <a:ext cx="56324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/>
              <a:t>First we need to find the horizontal distance.</a:t>
            </a:r>
          </a:p>
        </p:txBody>
      </p:sp>
      <p:sp>
        <p:nvSpPr>
          <p:cNvPr id="24586" name="TextBox 252"/>
          <p:cNvSpPr txBox="1">
            <a:spLocks noChangeArrowheads="1"/>
          </p:cNvSpPr>
          <p:nvPr/>
        </p:nvSpPr>
        <p:spPr bwMode="auto">
          <a:xfrm>
            <a:off x="6170613" y="1617663"/>
            <a:ext cx="9445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0000"/>
                </a:solidFill>
              </a:rPr>
              <a:t>6</a:t>
            </a:r>
            <a:r>
              <a:rPr lang="en-GB" altLang="en-US" b="1" baseline="30000">
                <a:solidFill>
                  <a:srgbClr val="FF0000"/>
                </a:solidFill>
              </a:rPr>
              <a:t>.</a:t>
            </a:r>
            <a:r>
              <a:rPr lang="en-GB" altLang="en-US" sz="2000">
                <a:solidFill>
                  <a:srgbClr val="FF0000"/>
                </a:solidFill>
              </a:rPr>
              <a:t>32m</a:t>
            </a:r>
          </a:p>
        </p:txBody>
      </p:sp>
      <p:sp>
        <p:nvSpPr>
          <p:cNvPr id="254" name="Right Triangle 253"/>
          <p:cNvSpPr/>
          <p:nvPr/>
        </p:nvSpPr>
        <p:spPr>
          <a:xfrm flipH="1">
            <a:off x="5681663" y="2160588"/>
            <a:ext cx="2346325" cy="582612"/>
          </a:xfrm>
          <a:prstGeom prst="rtTriangle">
            <a:avLst/>
          </a:prstGeom>
          <a:solidFill>
            <a:srgbClr val="FFFF00">
              <a:alpha val="36863"/>
            </a:srgb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4588" name="TextBox 254"/>
          <p:cNvSpPr txBox="1">
            <a:spLocks noChangeArrowheads="1"/>
          </p:cNvSpPr>
          <p:nvPr/>
        </p:nvSpPr>
        <p:spPr bwMode="auto">
          <a:xfrm>
            <a:off x="6964363" y="2640013"/>
            <a:ext cx="3429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a</a:t>
            </a:r>
          </a:p>
        </p:txBody>
      </p:sp>
      <p:sp>
        <p:nvSpPr>
          <p:cNvPr id="24589" name="TextBox 255"/>
          <p:cNvSpPr txBox="1">
            <a:spLocks noChangeArrowheads="1"/>
          </p:cNvSpPr>
          <p:nvPr/>
        </p:nvSpPr>
        <p:spPr bwMode="auto">
          <a:xfrm>
            <a:off x="8012113" y="2200275"/>
            <a:ext cx="3683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b</a:t>
            </a:r>
          </a:p>
        </p:txBody>
      </p:sp>
      <p:sp>
        <p:nvSpPr>
          <p:cNvPr id="24590" name="TextBox 256"/>
          <p:cNvSpPr txBox="1">
            <a:spLocks noChangeArrowheads="1"/>
          </p:cNvSpPr>
          <p:nvPr/>
        </p:nvSpPr>
        <p:spPr bwMode="auto">
          <a:xfrm>
            <a:off x="6767513" y="1909763"/>
            <a:ext cx="3429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c</a:t>
            </a:r>
          </a:p>
        </p:txBody>
      </p:sp>
      <p:grpSp>
        <p:nvGrpSpPr>
          <p:cNvPr id="2" name="Group 263"/>
          <p:cNvGrpSpPr>
            <a:grpSpLocks/>
          </p:cNvGrpSpPr>
          <p:nvPr/>
        </p:nvGrpSpPr>
        <p:grpSpPr bwMode="auto">
          <a:xfrm>
            <a:off x="5432425" y="4003675"/>
            <a:ext cx="1228725" cy="855663"/>
            <a:chOff x="2429775" y="2692877"/>
            <a:chExt cx="1229407" cy="855873"/>
          </a:xfrm>
        </p:grpSpPr>
        <p:sp>
          <p:nvSpPr>
            <p:cNvPr id="24607" name="TextBox 257"/>
            <p:cNvSpPr txBox="1">
              <a:spLocks noChangeArrowheads="1"/>
            </p:cNvSpPr>
            <p:nvPr/>
          </p:nvSpPr>
          <p:spPr bwMode="auto">
            <a:xfrm>
              <a:off x="2429775" y="2882659"/>
              <a:ext cx="668773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2000"/>
                <a:t>m = </a:t>
              </a:r>
            </a:p>
          </p:txBody>
        </p:sp>
        <p:grpSp>
          <p:nvGrpSpPr>
            <p:cNvPr id="24608" name="Group 262"/>
            <p:cNvGrpSpPr>
              <a:grpSpLocks/>
            </p:cNvGrpSpPr>
            <p:nvPr/>
          </p:nvGrpSpPr>
          <p:grpSpPr bwMode="auto">
            <a:xfrm>
              <a:off x="3200402" y="2692877"/>
              <a:ext cx="458780" cy="855873"/>
              <a:chOff x="3200402" y="2692877"/>
              <a:chExt cx="458780" cy="855873"/>
            </a:xfrm>
          </p:grpSpPr>
          <p:sp>
            <p:nvSpPr>
              <p:cNvPr id="24609" name="TextBox 258"/>
              <p:cNvSpPr txBox="1">
                <a:spLocks noChangeArrowheads="1"/>
              </p:cNvSpPr>
              <p:nvPr/>
            </p:nvSpPr>
            <p:spPr bwMode="auto">
              <a:xfrm>
                <a:off x="3218035" y="2692877"/>
                <a:ext cx="428322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 sz="2000"/>
                  <a:t>V </a:t>
                </a:r>
              </a:p>
            </p:txBody>
          </p:sp>
          <p:sp>
            <p:nvSpPr>
              <p:cNvPr id="24610" name="TextBox 259"/>
              <p:cNvSpPr txBox="1">
                <a:spLocks noChangeArrowheads="1"/>
              </p:cNvSpPr>
              <p:nvPr/>
            </p:nvSpPr>
            <p:spPr bwMode="auto">
              <a:xfrm>
                <a:off x="3200402" y="3148640"/>
                <a:ext cx="458780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 sz="2000"/>
                  <a:t>H </a:t>
                </a:r>
              </a:p>
            </p:txBody>
          </p:sp>
          <p:cxnSp>
            <p:nvCxnSpPr>
              <p:cNvPr id="262" name="Straight Connector 261"/>
              <p:cNvCxnSpPr/>
              <p:nvPr/>
            </p:nvCxnSpPr>
            <p:spPr>
              <a:xfrm>
                <a:off x="3209670" y="3112080"/>
                <a:ext cx="379623" cy="158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266" name="Straight Connector 265"/>
          <p:cNvCxnSpPr/>
          <p:nvPr/>
        </p:nvCxnSpPr>
        <p:spPr>
          <a:xfrm rot="5400000">
            <a:off x="2328863" y="5468938"/>
            <a:ext cx="2173287" cy="158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7" name="TextBox 266"/>
          <p:cNvSpPr txBox="1">
            <a:spLocks noChangeArrowheads="1"/>
          </p:cNvSpPr>
          <p:nvPr/>
        </p:nvSpPr>
        <p:spPr bwMode="auto">
          <a:xfrm>
            <a:off x="685800" y="3967163"/>
            <a:ext cx="15097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/>
              <a:t>a</a:t>
            </a:r>
            <a:r>
              <a:rPr lang="en-GB" altLang="en-US" sz="2000" baseline="30000"/>
              <a:t>2</a:t>
            </a:r>
            <a:r>
              <a:rPr lang="en-GB" altLang="en-US" sz="2000"/>
              <a:t> = c</a:t>
            </a:r>
            <a:r>
              <a:rPr lang="en-GB" altLang="en-US" sz="2000" baseline="30000"/>
              <a:t>2 </a:t>
            </a:r>
            <a:r>
              <a:rPr lang="en-GB" altLang="en-US" sz="2000"/>
              <a:t>- b</a:t>
            </a:r>
            <a:r>
              <a:rPr lang="en-GB" altLang="en-US" sz="2000" baseline="30000"/>
              <a:t>2</a:t>
            </a:r>
            <a:r>
              <a:rPr lang="en-GB" altLang="en-US" sz="2000"/>
              <a:t> </a:t>
            </a:r>
            <a:endParaRPr lang="en-GB" altLang="en-US" sz="2000" baseline="30000"/>
          </a:p>
        </p:txBody>
      </p:sp>
      <p:sp>
        <p:nvSpPr>
          <p:cNvPr id="268" name="TextBox 267"/>
          <p:cNvSpPr txBox="1">
            <a:spLocks noChangeArrowheads="1"/>
          </p:cNvSpPr>
          <p:nvPr/>
        </p:nvSpPr>
        <p:spPr bwMode="auto">
          <a:xfrm>
            <a:off x="685800" y="4505325"/>
            <a:ext cx="197961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/>
              <a:t>a</a:t>
            </a:r>
            <a:r>
              <a:rPr lang="en-GB" altLang="en-US" sz="2000" baseline="30000"/>
              <a:t>2</a:t>
            </a:r>
            <a:r>
              <a:rPr lang="en-GB" altLang="en-US" sz="2000"/>
              <a:t> = 6</a:t>
            </a:r>
            <a:r>
              <a:rPr lang="en-GB" altLang="en-US" b="1" baseline="30000"/>
              <a:t>.</a:t>
            </a:r>
            <a:r>
              <a:rPr lang="en-GB" altLang="en-US" sz="2000"/>
              <a:t>32</a:t>
            </a:r>
            <a:r>
              <a:rPr lang="en-GB" altLang="en-US" sz="2000" baseline="30000"/>
              <a:t>2 </a:t>
            </a:r>
            <a:r>
              <a:rPr lang="en-GB" altLang="en-US"/>
              <a:t>- </a:t>
            </a:r>
            <a:r>
              <a:rPr lang="en-GB" altLang="en-US" sz="2000"/>
              <a:t>2</a:t>
            </a:r>
            <a:r>
              <a:rPr lang="en-GB" altLang="en-US" sz="2000" baseline="30000"/>
              <a:t>2</a:t>
            </a:r>
            <a:r>
              <a:rPr lang="en-GB" altLang="en-US" sz="2000"/>
              <a:t> </a:t>
            </a:r>
            <a:endParaRPr lang="en-GB" altLang="en-US" sz="2000" baseline="30000"/>
          </a:p>
        </p:txBody>
      </p:sp>
      <p:sp>
        <p:nvSpPr>
          <p:cNvPr id="269" name="TextBox 268"/>
          <p:cNvSpPr txBox="1">
            <a:spLocks noChangeArrowheads="1"/>
          </p:cNvSpPr>
          <p:nvPr/>
        </p:nvSpPr>
        <p:spPr bwMode="auto">
          <a:xfrm>
            <a:off x="685800" y="5103813"/>
            <a:ext cx="14239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/>
              <a:t>a</a:t>
            </a:r>
            <a:r>
              <a:rPr lang="en-GB" altLang="en-US" sz="2000" baseline="30000"/>
              <a:t>2</a:t>
            </a:r>
            <a:r>
              <a:rPr lang="en-GB" altLang="en-US" sz="2000"/>
              <a:t> = 35</a:t>
            </a:r>
            <a:r>
              <a:rPr lang="en-GB" altLang="en-US" b="1" baseline="30000"/>
              <a:t>.</a:t>
            </a:r>
            <a:r>
              <a:rPr lang="en-GB" altLang="en-US" sz="2000"/>
              <a:t>94</a:t>
            </a:r>
            <a:endParaRPr lang="en-GB" altLang="en-US" sz="2000" baseline="30000"/>
          </a:p>
        </p:txBody>
      </p:sp>
      <p:sp>
        <p:nvSpPr>
          <p:cNvPr id="270" name="TextBox 269"/>
          <p:cNvSpPr txBox="1">
            <a:spLocks noChangeArrowheads="1"/>
          </p:cNvSpPr>
          <p:nvPr/>
        </p:nvSpPr>
        <p:spPr bwMode="auto">
          <a:xfrm>
            <a:off x="788988" y="5641975"/>
            <a:ext cx="14747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/>
              <a:t>a = √35</a:t>
            </a:r>
            <a:r>
              <a:rPr lang="en-GB" altLang="en-US" b="1" baseline="30000"/>
              <a:t>.</a:t>
            </a:r>
            <a:r>
              <a:rPr lang="en-GB" altLang="en-US" sz="2000"/>
              <a:t>94</a:t>
            </a:r>
            <a:endParaRPr lang="en-GB" altLang="en-US" sz="2000" baseline="30000"/>
          </a:p>
        </p:txBody>
      </p:sp>
      <p:sp>
        <p:nvSpPr>
          <p:cNvPr id="271" name="TextBox 270"/>
          <p:cNvSpPr txBox="1">
            <a:spLocks noChangeArrowheads="1"/>
          </p:cNvSpPr>
          <p:nvPr/>
        </p:nvSpPr>
        <p:spPr bwMode="auto">
          <a:xfrm>
            <a:off x="788988" y="6180138"/>
            <a:ext cx="10620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0000"/>
                </a:solidFill>
              </a:rPr>
              <a:t>a ≈ 6 m</a:t>
            </a:r>
            <a:endParaRPr lang="en-GB" altLang="en-US" sz="2000" baseline="30000">
              <a:solidFill>
                <a:srgbClr val="FF0000"/>
              </a:solidFill>
            </a:endParaRPr>
          </a:p>
        </p:txBody>
      </p:sp>
      <p:sp>
        <p:nvSpPr>
          <p:cNvPr id="272" name="TextBox 271"/>
          <p:cNvSpPr txBox="1">
            <a:spLocks noChangeArrowheads="1"/>
          </p:cNvSpPr>
          <p:nvPr/>
        </p:nvSpPr>
        <p:spPr bwMode="auto">
          <a:xfrm>
            <a:off x="1214438" y="6180138"/>
            <a:ext cx="6175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0000"/>
                </a:solidFill>
              </a:rPr>
              <a:t>6 m</a:t>
            </a:r>
            <a:endParaRPr lang="en-GB" altLang="en-US" sz="2000" baseline="30000">
              <a:solidFill>
                <a:srgbClr val="FF0000"/>
              </a:solidFill>
            </a:endParaRPr>
          </a:p>
        </p:txBody>
      </p:sp>
      <p:grpSp>
        <p:nvGrpSpPr>
          <p:cNvPr id="4" name="Group 272"/>
          <p:cNvGrpSpPr>
            <a:grpSpLocks/>
          </p:cNvGrpSpPr>
          <p:nvPr/>
        </p:nvGrpSpPr>
        <p:grpSpPr bwMode="auto">
          <a:xfrm>
            <a:off x="5680075" y="4984750"/>
            <a:ext cx="989013" cy="808038"/>
            <a:chOff x="2677425" y="2740502"/>
            <a:chExt cx="989306" cy="808248"/>
          </a:xfrm>
        </p:grpSpPr>
        <p:sp>
          <p:nvSpPr>
            <p:cNvPr id="24602" name="TextBox 273"/>
            <p:cNvSpPr txBox="1">
              <a:spLocks noChangeArrowheads="1"/>
            </p:cNvSpPr>
            <p:nvPr/>
          </p:nvSpPr>
          <p:spPr bwMode="auto">
            <a:xfrm>
              <a:off x="2677425" y="2882659"/>
              <a:ext cx="393056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2000"/>
                <a:t>= </a:t>
              </a:r>
            </a:p>
          </p:txBody>
        </p:sp>
        <p:grpSp>
          <p:nvGrpSpPr>
            <p:cNvPr id="24603" name="Group 262"/>
            <p:cNvGrpSpPr>
              <a:grpSpLocks/>
            </p:cNvGrpSpPr>
            <p:nvPr/>
          </p:nvGrpSpPr>
          <p:grpSpPr bwMode="auto">
            <a:xfrm>
              <a:off x="3228360" y="2740502"/>
              <a:ext cx="438371" cy="808248"/>
              <a:chOff x="3228360" y="2740502"/>
              <a:chExt cx="438371" cy="808248"/>
            </a:xfrm>
          </p:grpSpPr>
          <p:sp>
            <p:nvSpPr>
              <p:cNvPr id="24604" name="TextBox 275"/>
              <p:cNvSpPr txBox="1">
                <a:spLocks noChangeArrowheads="1"/>
              </p:cNvSpPr>
              <p:nvPr/>
            </p:nvSpPr>
            <p:spPr bwMode="auto">
              <a:xfrm>
                <a:off x="3242999" y="2740502"/>
                <a:ext cx="418704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 sz="2000"/>
                  <a:t>2 </a:t>
                </a:r>
              </a:p>
            </p:txBody>
          </p:sp>
          <p:sp>
            <p:nvSpPr>
              <p:cNvPr id="24605" name="TextBox 276"/>
              <p:cNvSpPr txBox="1">
                <a:spLocks noChangeArrowheads="1"/>
              </p:cNvSpPr>
              <p:nvPr/>
            </p:nvSpPr>
            <p:spPr bwMode="auto">
              <a:xfrm>
                <a:off x="3248027" y="3148640"/>
                <a:ext cx="418704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 sz="2000"/>
                  <a:t>6 </a:t>
                </a:r>
              </a:p>
            </p:txBody>
          </p:sp>
          <p:cxnSp>
            <p:nvCxnSpPr>
              <p:cNvPr id="278" name="Straight Connector 277"/>
              <p:cNvCxnSpPr/>
              <p:nvPr/>
            </p:nvCxnSpPr>
            <p:spPr>
              <a:xfrm>
                <a:off x="3228451" y="3127953"/>
                <a:ext cx="379525" cy="158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80" name="TextBox 279"/>
          <p:cNvSpPr txBox="1">
            <a:spLocks noChangeArrowheads="1"/>
          </p:cNvSpPr>
          <p:nvPr/>
        </p:nvSpPr>
        <p:spPr bwMode="auto">
          <a:xfrm>
            <a:off x="5632450" y="6003925"/>
            <a:ext cx="13382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0000"/>
                </a:solidFill>
              </a:rPr>
              <a:t>=      0</a:t>
            </a:r>
            <a:r>
              <a:rPr lang="en-GB" altLang="en-US" b="1" baseline="30000">
                <a:solidFill>
                  <a:srgbClr val="FF0000"/>
                </a:solidFill>
              </a:rPr>
              <a:t>.</a:t>
            </a:r>
            <a:r>
              <a:rPr lang="en-GB" altLang="en-US" sz="2000">
                <a:solidFill>
                  <a:srgbClr val="FF0000"/>
                </a:solidFill>
              </a:rPr>
              <a:t>33</a:t>
            </a:r>
          </a:p>
        </p:txBody>
      </p:sp>
      <p:pic>
        <p:nvPicPr>
          <p:cNvPr id="2460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9350" y="5040313"/>
            <a:ext cx="1187450" cy="125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2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2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2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2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2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2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2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2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2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2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2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2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80"/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80"/>
                                        <p:tgtEl>
                                          <p:spTgt spid="2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80"/>
                                        <p:tgtEl>
                                          <p:spTgt spid="2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20"/>
                            </p:stCondLst>
                            <p:childTnLst>
                              <p:par>
                                <p:cTn id="58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3.05556E-6 -4.07407E-6 L 0.60573 -0.46551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278" y="-232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80"/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80"/>
                                        <p:tgtEl>
                                          <p:spTgt spid="2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80"/>
                                        <p:tgtEl>
                                          <p:spTgt spid="2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1" grpId="0"/>
      <p:bldP spid="267" grpId="0"/>
      <p:bldP spid="268" grpId="0"/>
      <p:bldP spid="269" grpId="0"/>
      <p:bldP spid="270" grpId="0"/>
      <p:bldP spid="271" grpId="0"/>
      <p:bldP spid="272" grpId="0"/>
      <p:bldP spid="272" grpId="1"/>
      <p:bldP spid="28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2339975" y="2465388"/>
            <a:ext cx="5195888" cy="2308225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3600"/>
              <a:t>Now Try </a:t>
            </a:r>
          </a:p>
          <a:p>
            <a:pPr algn="ctr" eaLnBrk="1" hangingPunct="1"/>
            <a:r>
              <a:rPr lang="en-GB" altLang="en-US" sz="3600"/>
              <a:t>TJ N5 Lifeskills</a:t>
            </a:r>
          </a:p>
          <a:p>
            <a:pPr algn="ctr" eaLnBrk="1" hangingPunct="1"/>
            <a:r>
              <a:rPr lang="en-GB" altLang="en-US" sz="3600"/>
              <a:t>Ex 15.1</a:t>
            </a:r>
          </a:p>
          <a:p>
            <a:pPr algn="ctr" eaLnBrk="1" hangingPunct="1"/>
            <a:r>
              <a:rPr lang="en-GB" altLang="en-US" sz="3600"/>
              <a:t>Ch16 (page 150)</a:t>
            </a:r>
          </a:p>
        </p:txBody>
      </p:sp>
      <p:pic>
        <p:nvPicPr>
          <p:cNvPr id="25604" name="Picture 4" descr="ag00463_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6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6" name="Rectangle 13"/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4000">
                <a:solidFill>
                  <a:srgbClr val="FFFF00"/>
                </a:solidFill>
              </a:rPr>
              <a:t>Pythagoras Theorem</a:t>
            </a:r>
          </a:p>
        </p:txBody>
      </p:sp>
      <p:sp>
        <p:nvSpPr>
          <p:cNvPr id="25607" name="TextBox 11"/>
          <p:cNvSpPr txBox="1">
            <a:spLocks noChangeArrowheads="1"/>
          </p:cNvSpPr>
          <p:nvPr/>
        </p:nvSpPr>
        <p:spPr bwMode="auto">
          <a:xfrm>
            <a:off x="85725" y="1549400"/>
            <a:ext cx="7143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400">
                <a:solidFill>
                  <a:srgbClr val="FFFF00"/>
                </a:solidFill>
              </a:rPr>
              <a:t>N5 LS</a:t>
            </a:r>
          </a:p>
        </p:txBody>
      </p:sp>
      <p:sp>
        <p:nvSpPr>
          <p:cNvPr id="25608" name="Text Box 3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5609" name="Picture 6" descr="scottishflag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5A263D7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427" b="92522"/>
          <a:stretch>
            <a:fillRect/>
          </a:stretch>
        </p:blipFill>
        <p:spPr bwMode="auto">
          <a:xfrm>
            <a:off x="1143000" y="0"/>
            <a:ext cx="5949950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7" name="Picture 2" descr="5A263D7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09" b="14671"/>
          <a:stretch>
            <a:fillRect/>
          </a:stretch>
        </p:blipFill>
        <p:spPr bwMode="auto">
          <a:xfrm>
            <a:off x="714375" y="714375"/>
            <a:ext cx="7000875" cy="542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Picture 2" descr="5A263D7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8" t="90527" r="45222" b="5199"/>
          <a:stretch>
            <a:fillRect/>
          </a:stretch>
        </p:blipFill>
        <p:spPr bwMode="auto">
          <a:xfrm>
            <a:off x="1928813" y="6143625"/>
            <a:ext cx="5251450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007"/>
          <a:stretch>
            <a:fillRect/>
          </a:stretch>
        </p:blipFill>
        <p:spPr bwMode="auto">
          <a:xfrm>
            <a:off x="301625" y="41275"/>
            <a:ext cx="7366000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7651" name="Group 3"/>
          <p:cNvGrpSpPr>
            <a:grpSpLocks/>
          </p:cNvGrpSpPr>
          <p:nvPr/>
        </p:nvGrpSpPr>
        <p:grpSpPr bwMode="auto">
          <a:xfrm>
            <a:off x="500063" y="5372100"/>
            <a:ext cx="5943600" cy="1485900"/>
            <a:chOff x="900" y="10080"/>
            <a:chExt cx="9360" cy="2340"/>
          </a:xfrm>
        </p:grpSpPr>
        <p:pic>
          <p:nvPicPr>
            <p:cNvPr id="27653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0" y="10080"/>
              <a:ext cx="7740" cy="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654" name="Picture 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0" y="10980"/>
              <a:ext cx="9360" cy="1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765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05" t="14314" r="11745" b="3789"/>
          <a:stretch>
            <a:fillRect/>
          </a:stretch>
        </p:blipFill>
        <p:spPr bwMode="auto">
          <a:xfrm>
            <a:off x="2071688" y="500063"/>
            <a:ext cx="4500562" cy="5030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0"/>
            <a:ext cx="66294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428625"/>
            <a:ext cx="8856663" cy="452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20774AC-6410-48B0-86BF-06D582504FA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4" name="Rectangle 1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1239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022475" y="374650"/>
            <a:ext cx="6843713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sz="4000" smtClean="0">
                <a:solidFill>
                  <a:srgbClr val="FFFF00"/>
                </a:solidFill>
              </a:rPr>
              <a:t>Starter Questions</a:t>
            </a:r>
          </a:p>
        </p:txBody>
      </p:sp>
      <p:pic>
        <p:nvPicPr>
          <p:cNvPr id="17413" name="Picture 3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4" name="Text Box 4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7415" name="Picture 10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6" name="Text Box 20"/>
          <p:cNvSpPr txBox="1">
            <a:spLocks noChangeArrowheads="1"/>
          </p:cNvSpPr>
          <p:nvPr/>
        </p:nvSpPr>
        <p:spPr bwMode="auto">
          <a:xfrm>
            <a:off x="1588" y="1533525"/>
            <a:ext cx="7143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N5 LS</a:t>
            </a:r>
          </a:p>
        </p:txBody>
      </p:sp>
      <p:sp>
        <p:nvSpPr>
          <p:cNvPr id="17417" name="Text Box 7"/>
          <p:cNvSpPr txBox="1">
            <a:spLocks noChangeArrowheads="1"/>
          </p:cNvSpPr>
          <p:nvPr/>
        </p:nvSpPr>
        <p:spPr bwMode="auto">
          <a:xfrm>
            <a:off x="1116013" y="2032000"/>
            <a:ext cx="7024687" cy="255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4000">
                <a:solidFill>
                  <a:schemeClr val="hlink"/>
                </a:solidFill>
              </a:rPr>
              <a:t>In pairs </a:t>
            </a:r>
          </a:p>
          <a:p>
            <a:pPr algn="ctr" eaLnBrk="1" hangingPunct="1"/>
            <a:endParaRPr lang="en-GB" altLang="en-US" sz="4000">
              <a:solidFill>
                <a:schemeClr val="hlink"/>
              </a:solidFill>
            </a:endParaRPr>
          </a:p>
          <a:p>
            <a:pPr algn="ctr" eaLnBrk="1" hangingPunct="1"/>
            <a:r>
              <a:rPr lang="en-GB" altLang="en-US" sz="4000">
                <a:solidFill>
                  <a:schemeClr val="hlink"/>
                </a:solidFill>
              </a:rPr>
              <a:t>“Write down what you know</a:t>
            </a:r>
          </a:p>
          <a:p>
            <a:pPr algn="ctr" eaLnBrk="1" hangingPunct="1"/>
            <a:r>
              <a:rPr lang="en-GB" altLang="en-US" sz="4000">
                <a:solidFill>
                  <a:schemeClr val="hlink"/>
                </a:solidFill>
              </a:rPr>
              <a:t>about gradient.”</a:t>
            </a:r>
          </a:p>
        </p:txBody>
      </p:sp>
      <p:sp>
        <p:nvSpPr>
          <p:cNvPr id="17418" name="TextBox 9"/>
          <p:cNvSpPr txBox="1">
            <a:spLocks noChangeArrowheads="1"/>
          </p:cNvSpPr>
          <p:nvPr/>
        </p:nvSpPr>
        <p:spPr bwMode="auto">
          <a:xfrm>
            <a:off x="2905125" y="4840288"/>
            <a:ext cx="35528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4000">
                <a:solidFill>
                  <a:srgbClr val="FFFF00"/>
                </a:solidFill>
              </a:rPr>
              <a:t>Give examples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7FDABF6-F0C2-48F8-BCA3-94970F4DC8B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4" name="Rectangle 1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Mr.Lafferty Maths Dept</a:t>
            </a:r>
          </a:p>
        </p:txBody>
      </p:sp>
      <p:pic>
        <p:nvPicPr>
          <p:cNvPr id="18436" name="Picture 2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7" name="Text Box 3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pic>
        <p:nvPicPr>
          <p:cNvPr id="18438" name="Picture 4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85" name="Rectangle 5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71686" name="Rectangle 6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71687" name="Text Box 7"/>
          <p:cNvSpPr txBox="1">
            <a:spLocks noChangeArrowheads="1"/>
          </p:cNvSpPr>
          <p:nvPr/>
        </p:nvSpPr>
        <p:spPr bwMode="auto">
          <a:xfrm>
            <a:off x="5057775" y="4398963"/>
            <a:ext cx="38338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2.	Calculate simple gradients.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18442" name="Line 8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9" name="Rectangle 9"/>
          <p:cNvSpPr>
            <a:spLocks noChangeArrowheads="1"/>
          </p:cNvSpPr>
          <p:nvPr/>
        </p:nvSpPr>
        <p:spPr bwMode="auto">
          <a:xfrm>
            <a:off x="977900" y="3005138"/>
            <a:ext cx="38862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lvl="1" eaLnBrk="1" hangingPunct="1">
              <a:buFontTx/>
              <a:buAutoNum type="arabicPeriod"/>
            </a:pPr>
            <a:r>
              <a:rPr lang="en-GB" altLang="en-US" sz="1800">
                <a:solidFill>
                  <a:srgbClr val="FFFF00"/>
                </a:solidFill>
                <a:cs typeface="Arial" panose="020B0604020202020204" pitchFamily="34" charset="0"/>
              </a:rPr>
              <a:t>We are learning the term gradient and to calculate simple gradient using a right-angle triangle.</a:t>
            </a:r>
          </a:p>
        </p:txBody>
      </p:sp>
      <p:sp>
        <p:nvSpPr>
          <p:cNvPr id="71691" name="Text Box 11"/>
          <p:cNvSpPr txBox="1">
            <a:spLocks noChangeArrowheads="1"/>
          </p:cNvSpPr>
          <p:nvPr/>
        </p:nvSpPr>
        <p:spPr bwMode="auto">
          <a:xfrm>
            <a:off x="5057775" y="3005138"/>
            <a:ext cx="4086225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Gradient is : </a:t>
            </a:r>
          </a:p>
          <a:p>
            <a:pPr marL="800100" lvl="1" indent="-342900" algn="ctr">
              <a:defRPr/>
            </a:pPr>
            <a:r>
              <a:rPr lang="en-GB" sz="1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	change in vertical height divided by </a:t>
            </a:r>
          </a:p>
          <a:p>
            <a:pPr marL="800100" lvl="1" indent="-342900" algn="ctr">
              <a:defRPr/>
            </a:pPr>
            <a:r>
              <a:rPr lang="en-GB" sz="1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	change in horizontal distance</a:t>
            </a:r>
            <a:endParaRPr lang="en-GB" sz="18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71696" name="Rectangle 16"/>
          <p:cNvSpPr>
            <a:spLocks noGrp="1" noChangeArrowheads="1"/>
          </p:cNvSpPr>
          <p:nvPr>
            <p:ph type="ctrTitle"/>
          </p:nvPr>
        </p:nvSpPr>
        <p:spPr>
          <a:xfrm>
            <a:off x="1938338" y="742950"/>
            <a:ext cx="5256212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200" dirty="0" smtClean="0">
                <a:solidFill>
                  <a:srgbClr val="FFFF00"/>
                </a:solidFill>
              </a:rPr>
              <a:t>The Gradient</a:t>
            </a:r>
          </a:p>
        </p:txBody>
      </p:sp>
      <p:sp>
        <p:nvSpPr>
          <p:cNvPr id="18446" name="Text Box 20"/>
          <p:cNvSpPr txBox="1">
            <a:spLocks noChangeArrowheads="1"/>
          </p:cNvSpPr>
          <p:nvPr/>
        </p:nvSpPr>
        <p:spPr bwMode="auto">
          <a:xfrm>
            <a:off x="7938" y="1533525"/>
            <a:ext cx="7143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N5 LS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1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1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7" grpId="0"/>
      <p:bldP spid="71689" grpId="0"/>
      <p:bldP spid="7169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77B3760-BD21-4326-AB5F-0434B9E3D52E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8" name="Rectangle 1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1029" name="Rectangle 2"/>
          <p:cNvSpPr>
            <a:spLocks noChangeArrowheads="1"/>
          </p:cNvSpPr>
          <p:nvPr/>
        </p:nvSpPr>
        <p:spPr bwMode="auto">
          <a:xfrm>
            <a:off x="1425575" y="2971800"/>
            <a:ext cx="5821363" cy="1270000"/>
          </a:xfrm>
          <a:prstGeom prst="rect">
            <a:avLst/>
          </a:prstGeom>
          <a:solidFill>
            <a:srgbClr val="777777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>
              <a:solidFill>
                <a:srgbClr val="FFFFFF"/>
              </a:solidFill>
            </a:endParaRPr>
          </a:p>
        </p:txBody>
      </p:sp>
      <p:pic>
        <p:nvPicPr>
          <p:cNvPr id="1030" name="Picture 3" descr="scottishfla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 Box 4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pic>
        <p:nvPicPr>
          <p:cNvPr id="1032" name="Picture 5" descr="Office Objects 057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6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808163" y="374650"/>
            <a:ext cx="5537200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4000" smtClean="0">
                <a:solidFill>
                  <a:srgbClr val="FFFF00"/>
                </a:solidFill>
              </a:rPr>
              <a:t>The Gradient</a:t>
            </a:r>
          </a:p>
        </p:txBody>
      </p:sp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1436688" y="3170238"/>
            <a:ext cx="4581525" cy="969962"/>
            <a:chOff x="905" y="1997"/>
            <a:chExt cx="2886" cy="611"/>
          </a:xfrm>
        </p:grpSpPr>
        <p:sp>
          <p:nvSpPr>
            <p:cNvPr id="1040" name="Text Box 9"/>
            <p:cNvSpPr txBox="1">
              <a:spLocks noChangeArrowheads="1"/>
            </p:cNvSpPr>
            <p:nvPr/>
          </p:nvSpPr>
          <p:spPr bwMode="auto">
            <a:xfrm>
              <a:off x="1065" y="1997"/>
              <a:ext cx="2482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Change in vertical height </a:t>
              </a:r>
            </a:p>
          </p:txBody>
        </p:sp>
        <p:sp>
          <p:nvSpPr>
            <p:cNvPr id="1041" name="Text Box 10"/>
            <p:cNvSpPr txBox="1">
              <a:spLocks noChangeArrowheads="1"/>
            </p:cNvSpPr>
            <p:nvPr/>
          </p:nvSpPr>
          <p:spPr bwMode="auto">
            <a:xfrm>
              <a:off x="905" y="2317"/>
              <a:ext cx="2886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Change in horizontal distance </a:t>
              </a:r>
            </a:p>
          </p:txBody>
        </p:sp>
        <p:sp>
          <p:nvSpPr>
            <p:cNvPr id="1042" name="Line 11"/>
            <p:cNvSpPr>
              <a:spLocks noChangeShapeType="1"/>
            </p:cNvSpPr>
            <p:nvPr/>
          </p:nvSpPr>
          <p:spPr bwMode="auto">
            <a:xfrm>
              <a:off x="1079" y="2280"/>
              <a:ext cx="2560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35" name="Text Box 12"/>
          <p:cNvSpPr txBox="1">
            <a:spLocks noChangeArrowheads="1"/>
          </p:cNvSpPr>
          <p:nvPr/>
        </p:nvSpPr>
        <p:spPr bwMode="auto">
          <a:xfrm>
            <a:off x="1241425" y="2166938"/>
            <a:ext cx="73390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The gradient is the measure of steepness of a line</a:t>
            </a:r>
          </a:p>
        </p:txBody>
      </p:sp>
      <p:graphicFrame>
        <p:nvGraphicFramePr>
          <p:cNvPr id="107534" name="Object 14"/>
          <p:cNvGraphicFramePr>
            <a:graphicFrameLocks noChangeAspect="1"/>
          </p:cNvGraphicFramePr>
          <p:nvPr/>
        </p:nvGraphicFramePr>
        <p:xfrm>
          <a:off x="5984875" y="3070225"/>
          <a:ext cx="965200" cy="1093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" name="Equation" r:id="rId5" imgW="380880" imgH="431640" progId="Equation.DSMT4">
                  <p:embed/>
                </p:oleObj>
              </mc:Choice>
              <mc:Fallback>
                <p:oleObj name="Equation" r:id="rId5" imgW="380880" imgH="43164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84875" y="3070225"/>
                        <a:ext cx="965200" cy="1093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7538" name="Text Box 18"/>
          <p:cNvSpPr txBox="1">
            <a:spLocks noChangeArrowheads="1"/>
          </p:cNvSpPr>
          <p:nvPr/>
        </p:nvSpPr>
        <p:spPr bwMode="auto">
          <a:xfrm>
            <a:off x="1609725" y="4960938"/>
            <a:ext cx="6194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The steeper a line the bigger the gradient</a:t>
            </a:r>
          </a:p>
        </p:txBody>
      </p:sp>
      <p:sp>
        <p:nvSpPr>
          <p:cNvPr id="107541" name="AutoShape 21"/>
          <p:cNvSpPr>
            <a:spLocks noChangeArrowheads="1"/>
          </p:cNvSpPr>
          <p:nvPr/>
        </p:nvSpPr>
        <p:spPr bwMode="auto">
          <a:xfrm>
            <a:off x="5613400" y="4762500"/>
            <a:ext cx="3530600" cy="1143000"/>
          </a:xfrm>
          <a:prstGeom prst="cloudCallout">
            <a:avLst>
              <a:gd name="adj1" fmla="val -19648"/>
              <a:gd name="adj2" fmla="val -104444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000000"/>
                </a:solidFill>
              </a:rPr>
              <a:t>Difference in </a:t>
            </a:r>
          </a:p>
          <a:p>
            <a:pPr algn="ctr" eaLnBrk="1" hangingPunct="1"/>
            <a:r>
              <a:rPr lang="en-GB" altLang="en-US">
                <a:solidFill>
                  <a:srgbClr val="000000"/>
                </a:solidFill>
              </a:rPr>
              <a:t>x -coordinates</a:t>
            </a:r>
          </a:p>
        </p:txBody>
      </p:sp>
      <p:sp>
        <p:nvSpPr>
          <p:cNvPr id="107540" name="AutoShape 20"/>
          <p:cNvSpPr>
            <a:spLocks noChangeArrowheads="1"/>
          </p:cNvSpPr>
          <p:nvPr/>
        </p:nvSpPr>
        <p:spPr bwMode="auto">
          <a:xfrm>
            <a:off x="5676900" y="635000"/>
            <a:ext cx="3467100" cy="1117600"/>
          </a:xfrm>
          <a:prstGeom prst="cloudCallout">
            <a:avLst>
              <a:gd name="adj1" fmla="val -15796"/>
              <a:gd name="adj2" fmla="val 18409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000000"/>
                </a:solidFill>
              </a:rPr>
              <a:t>Difference in </a:t>
            </a:r>
          </a:p>
          <a:p>
            <a:pPr algn="ctr" eaLnBrk="1" hangingPunct="1"/>
            <a:r>
              <a:rPr lang="en-GB" altLang="en-US">
                <a:solidFill>
                  <a:srgbClr val="000000"/>
                </a:solidFill>
              </a:rPr>
              <a:t>y -coordinates</a:t>
            </a:r>
          </a:p>
        </p:txBody>
      </p:sp>
      <p:sp>
        <p:nvSpPr>
          <p:cNvPr id="1039" name="Text Box 20"/>
          <p:cNvSpPr txBox="1">
            <a:spLocks noChangeArrowheads="1"/>
          </p:cNvSpPr>
          <p:nvPr/>
        </p:nvSpPr>
        <p:spPr bwMode="auto">
          <a:xfrm>
            <a:off x="39688" y="1519238"/>
            <a:ext cx="7143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N5 LS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7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75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7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75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7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1075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1075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1075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38" grpId="0"/>
      <p:bldP spid="107541" grpId="0" animBg="1"/>
      <p:bldP spid="10754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944CF49-7028-4940-9129-3BDE3ECBD13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4" name="Rectangle 1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Mr.Lafferty Maths Dept</a:t>
            </a:r>
          </a:p>
        </p:txBody>
      </p:sp>
      <p:pic>
        <p:nvPicPr>
          <p:cNvPr id="2057" name="Picture 2" descr="scottishfla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8" name="Text Box 3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10854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808163" y="69850"/>
            <a:ext cx="5537200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4000" smtClean="0">
                <a:solidFill>
                  <a:srgbClr val="FFFF00"/>
                </a:solidFill>
              </a:rPr>
              <a:t>The Gradient</a:t>
            </a:r>
          </a:p>
        </p:txBody>
      </p:sp>
      <p:pic>
        <p:nvPicPr>
          <p:cNvPr id="206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584325"/>
            <a:ext cx="5297487" cy="527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8551" name="Object 7"/>
          <p:cNvGraphicFramePr>
            <a:graphicFrameLocks noChangeAspect="1"/>
          </p:cNvGraphicFramePr>
          <p:nvPr/>
        </p:nvGraphicFramePr>
        <p:xfrm>
          <a:off x="6615113" y="1749425"/>
          <a:ext cx="2122487" cy="1095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4" name="Equation" r:id="rId5" imgW="838080" imgH="431640" progId="Equation.DSMT4">
                  <p:embed/>
                </p:oleObj>
              </mc:Choice>
              <mc:Fallback>
                <p:oleObj name="Equation" r:id="rId5" imgW="838080" imgH="43164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15113" y="1749425"/>
                        <a:ext cx="2122487" cy="1095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8552" name="Text Box 8"/>
          <p:cNvSpPr txBox="1">
            <a:spLocks noChangeArrowheads="1"/>
          </p:cNvSpPr>
          <p:nvPr/>
        </p:nvSpPr>
        <p:spPr bwMode="auto">
          <a:xfrm>
            <a:off x="8405813" y="1836738"/>
            <a:ext cx="4587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08553" name="Text Box 9"/>
          <p:cNvSpPr txBox="1">
            <a:spLocks noChangeArrowheads="1"/>
          </p:cNvSpPr>
          <p:nvPr/>
        </p:nvSpPr>
        <p:spPr bwMode="auto">
          <a:xfrm>
            <a:off x="8418513" y="2319338"/>
            <a:ext cx="4587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08554" name="Line 10"/>
          <p:cNvSpPr>
            <a:spLocks noChangeShapeType="1"/>
          </p:cNvSpPr>
          <p:nvPr/>
        </p:nvSpPr>
        <p:spPr bwMode="auto">
          <a:xfrm flipV="1">
            <a:off x="1270000" y="5334000"/>
            <a:ext cx="1866900" cy="1143000"/>
          </a:xfrm>
          <a:prstGeom prst="line">
            <a:avLst/>
          </a:prstGeom>
          <a:noFill/>
          <a:ln w="57150">
            <a:solidFill>
              <a:srgbClr val="33CC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8555" name="Line 11"/>
          <p:cNvSpPr>
            <a:spLocks noChangeShapeType="1"/>
          </p:cNvSpPr>
          <p:nvPr/>
        </p:nvSpPr>
        <p:spPr bwMode="auto">
          <a:xfrm rot="-3203326">
            <a:off x="3707607" y="5015706"/>
            <a:ext cx="1968500" cy="1370013"/>
          </a:xfrm>
          <a:prstGeom prst="line">
            <a:avLst/>
          </a:prstGeom>
          <a:noFill/>
          <a:ln w="5715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8556" name="Line 12"/>
          <p:cNvSpPr>
            <a:spLocks noChangeShapeType="1"/>
          </p:cNvSpPr>
          <p:nvPr/>
        </p:nvSpPr>
        <p:spPr bwMode="auto">
          <a:xfrm flipV="1">
            <a:off x="2425700" y="2336800"/>
            <a:ext cx="749300" cy="1104900"/>
          </a:xfrm>
          <a:prstGeom prst="line">
            <a:avLst/>
          </a:prstGeom>
          <a:noFill/>
          <a:ln w="57150">
            <a:solidFill>
              <a:srgbClr val="99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108557" name="Object 13"/>
          <p:cNvGraphicFramePr>
            <a:graphicFrameLocks noChangeAspect="1"/>
          </p:cNvGraphicFramePr>
          <p:nvPr/>
        </p:nvGraphicFramePr>
        <p:xfrm>
          <a:off x="6602413" y="3032125"/>
          <a:ext cx="2124075" cy="1093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5" name="Equation" r:id="rId7" imgW="838080" imgH="431640" progId="Equation.DSMT4">
                  <p:embed/>
                </p:oleObj>
              </mc:Choice>
              <mc:Fallback>
                <p:oleObj name="Equation" r:id="rId7" imgW="838080" imgH="43164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02413" y="3032125"/>
                        <a:ext cx="2124075" cy="1093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8558" name="Text Box 14"/>
          <p:cNvSpPr txBox="1">
            <a:spLocks noChangeArrowheads="1"/>
          </p:cNvSpPr>
          <p:nvPr/>
        </p:nvSpPr>
        <p:spPr bwMode="auto">
          <a:xfrm>
            <a:off x="8393113" y="3119438"/>
            <a:ext cx="4587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08559" name="Text Box 15"/>
          <p:cNvSpPr txBox="1">
            <a:spLocks noChangeArrowheads="1"/>
          </p:cNvSpPr>
          <p:nvPr/>
        </p:nvSpPr>
        <p:spPr bwMode="auto">
          <a:xfrm>
            <a:off x="8405813" y="3602038"/>
            <a:ext cx="4587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2</a:t>
            </a:r>
          </a:p>
        </p:txBody>
      </p:sp>
      <p:graphicFrame>
        <p:nvGraphicFramePr>
          <p:cNvPr id="108560" name="Object 16"/>
          <p:cNvGraphicFramePr>
            <a:graphicFrameLocks noChangeAspect="1"/>
          </p:cNvGraphicFramePr>
          <p:nvPr/>
        </p:nvGraphicFramePr>
        <p:xfrm>
          <a:off x="6615113" y="4340225"/>
          <a:ext cx="2124075" cy="1095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6" name="Equation" r:id="rId9" imgW="838080" imgH="431640" progId="Equation.DSMT4">
                  <p:embed/>
                </p:oleObj>
              </mc:Choice>
              <mc:Fallback>
                <p:oleObj name="Equation" r:id="rId9" imgW="838080" imgH="43164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15113" y="4340225"/>
                        <a:ext cx="2124075" cy="1095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8562" name="Text Box 18"/>
          <p:cNvSpPr txBox="1">
            <a:spLocks noChangeArrowheads="1"/>
          </p:cNvSpPr>
          <p:nvPr/>
        </p:nvSpPr>
        <p:spPr bwMode="auto">
          <a:xfrm>
            <a:off x="8380413" y="4910138"/>
            <a:ext cx="4587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5</a:t>
            </a:r>
          </a:p>
        </p:txBody>
      </p:sp>
      <p:graphicFrame>
        <p:nvGraphicFramePr>
          <p:cNvPr id="108563" name="Object 19"/>
          <p:cNvGraphicFramePr>
            <a:graphicFrameLocks noChangeAspect="1"/>
          </p:cNvGraphicFramePr>
          <p:nvPr/>
        </p:nvGraphicFramePr>
        <p:xfrm>
          <a:off x="6235700" y="5508625"/>
          <a:ext cx="2124075" cy="1095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7" name="Equation" r:id="rId11" imgW="838080" imgH="431640" progId="Equation.DSMT4">
                  <p:embed/>
                </p:oleObj>
              </mc:Choice>
              <mc:Fallback>
                <p:oleObj name="Equation" r:id="rId11" imgW="838080" imgH="43164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35700" y="5508625"/>
                        <a:ext cx="2124075" cy="1095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8564" name="Text Box 20"/>
          <p:cNvSpPr txBox="1">
            <a:spLocks noChangeArrowheads="1"/>
          </p:cNvSpPr>
          <p:nvPr/>
        </p:nvSpPr>
        <p:spPr bwMode="auto">
          <a:xfrm>
            <a:off x="8024813" y="5595938"/>
            <a:ext cx="4587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08565" name="Text Box 21"/>
          <p:cNvSpPr txBox="1">
            <a:spLocks noChangeArrowheads="1"/>
          </p:cNvSpPr>
          <p:nvPr/>
        </p:nvSpPr>
        <p:spPr bwMode="auto">
          <a:xfrm>
            <a:off x="8037513" y="6078538"/>
            <a:ext cx="4587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6</a:t>
            </a:r>
          </a:p>
        </p:txBody>
      </p:sp>
      <p:graphicFrame>
        <p:nvGraphicFramePr>
          <p:cNvPr id="108567" name="Object 23"/>
          <p:cNvGraphicFramePr>
            <a:graphicFrameLocks noChangeAspect="1"/>
          </p:cNvGraphicFramePr>
          <p:nvPr/>
        </p:nvGraphicFramePr>
        <p:xfrm>
          <a:off x="8445500" y="5570538"/>
          <a:ext cx="590550" cy="900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8" name="Equation" r:id="rId13" imgW="291960" imgH="444240" progId="Equation.DSMT4">
                  <p:embed/>
                </p:oleObj>
              </mc:Choice>
              <mc:Fallback>
                <p:oleObj name="Equation" r:id="rId13" imgW="291960" imgH="444240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45500" y="5570538"/>
                        <a:ext cx="590550" cy="900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8568" name="Text Box 24"/>
          <p:cNvSpPr txBox="1">
            <a:spLocks noChangeArrowheads="1"/>
          </p:cNvSpPr>
          <p:nvPr/>
        </p:nvSpPr>
        <p:spPr bwMode="auto">
          <a:xfrm>
            <a:off x="8393113" y="4478338"/>
            <a:ext cx="4587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3</a:t>
            </a:r>
          </a:p>
        </p:txBody>
      </p:sp>
      <p:pic>
        <p:nvPicPr>
          <p:cNvPr id="2072" name="Picture 6" descr="Office Objects 057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73" name="Text Box 20"/>
          <p:cNvSpPr txBox="1">
            <a:spLocks noChangeArrowheads="1"/>
          </p:cNvSpPr>
          <p:nvPr/>
        </p:nvSpPr>
        <p:spPr bwMode="auto">
          <a:xfrm>
            <a:off x="7938" y="1533525"/>
            <a:ext cx="7143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N5 LS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8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085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085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085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085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085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085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08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8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80"/>
                                        <p:tgtEl>
                                          <p:spTgt spid="1085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80"/>
                                        <p:tgtEl>
                                          <p:spTgt spid="1085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80"/>
                                        <p:tgtEl>
                                          <p:spTgt spid="1085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80"/>
                                        <p:tgtEl>
                                          <p:spTgt spid="1085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80"/>
                                        <p:tgtEl>
                                          <p:spTgt spid="1085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80"/>
                                        <p:tgtEl>
                                          <p:spTgt spid="1085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08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08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0" dur="80"/>
                                        <p:tgtEl>
                                          <p:spTgt spid="1085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1" dur="80"/>
                                        <p:tgtEl>
                                          <p:spTgt spid="1085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80"/>
                                        <p:tgtEl>
                                          <p:spTgt spid="1085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7" dur="80"/>
                                        <p:tgtEl>
                                          <p:spTgt spid="1085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8" dur="80"/>
                                        <p:tgtEl>
                                          <p:spTgt spid="1085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80"/>
                                        <p:tgtEl>
                                          <p:spTgt spid="1085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08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08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4" dur="80"/>
                                        <p:tgtEl>
                                          <p:spTgt spid="1085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5" dur="80"/>
                                        <p:tgtEl>
                                          <p:spTgt spid="1085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80"/>
                                        <p:tgtEl>
                                          <p:spTgt spid="1085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1" dur="80"/>
                                        <p:tgtEl>
                                          <p:spTgt spid="1085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2" dur="80"/>
                                        <p:tgtEl>
                                          <p:spTgt spid="1085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80"/>
                                        <p:tgtEl>
                                          <p:spTgt spid="1085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108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552" grpId="0"/>
      <p:bldP spid="108553" grpId="0"/>
      <p:bldP spid="108558" grpId="0"/>
      <p:bldP spid="108559" grpId="0"/>
      <p:bldP spid="108562" grpId="0"/>
      <p:bldP spid="108564" grpId="0"/>
      <p:bldP spid="108565" grpId="0"/>
      <p:bldP spid="10856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70"/>
          <p:cNvSpPr>
            <a:spLocks noChangeArrowheads="1"/>
          </p:cNvSpPr>
          <p:nvPr/>
        </p:nvSpPr>
        <p:spPr bwMode="auto">
          <a:xfrm>
            <a:off x="1009650" y="895350"/>
            <a:ext cx="7143750" cy="56578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pSp>
        <p:nvGrpSpPr>
          <p:cNvPr id="19459" name="Group 231"/>
          <p:cNvGrpSpPr>
            <a:grpSpLocks/>
          </p:cNvGrpSpPr>
          <p:nvPr/>
        </p:nvGrpSpPr>
        <p:grpSpPr bwMode="auto">
          <a:xfrm>
            <a:off x="1014413" y="895350"/>
            <a:ext cx="7143750" cy="5657850"/>
            <a:chOff x="636" y="222"/>
            <a:chExt cx="4500" cy="3564"/>
          </a:xfrm>
        </p:grpSpPr>
        <p:grpSp>
          <p:nvGrpSpPr>
            <p:cNvPr id="19490" name="Group 8"/>
            <p:cNvGrpSpPr>
              <a:grpSpLocks/>
            </p:cNvGrpSpPr>
            <p:nvPr/>
          </p:nvGrpSpPr>
          <p:grpSpPr bwMode="auto">
            <a:xfrm>
              <a:off x="1836" y="1410"/>
              <a:ext cx="300" cy="1188"/>
              <a:chOff x="1836" y="1410"/>
              <a:chExt cx="300" cy="1188"/>
            </a:xfrm>
          </p:grpSpPr>
          <p:sp>
            <p:nvSpPr>
              <p:cNvPr id="19710" name="Rectangle 4"/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711" name="Rectangle 5"/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712" name="Rectangle 6"/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713" name="Rectangle 7"/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9491" name="Group 9"/>
            <p:cNvGrpSpPr>
              <a:grpSpLocks/>
            </p:cNvGrpSpPr>
            <p:nvPr/>
          </p:nvGrpSpPr>
          <p:grpSpPr bwMode="auto">
            <a:xfrm>
              <a:off x="2136" y="1410"/>
              <a:ext cx="300" cy="1188"/>
              <a:chOff x="1836" y="1410"/>
              <a:chExt cx="300" cy="1188"/>
            </a:xfrm>
          </p:grpSpPr>
          <p:sp>
            <p:nvSpPr>
              <p:cNvPr id="19706" name="Rectangle 10"/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707" name="Rectangle 11"/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708" name="Rectangle 12"/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709" name="Rectangle 13"/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9492" name="Group 14"/>
            <p:cNvGrpSpPr>
              <a:grpSpLocks/>
            </p:cNvGrpSpPr>
            <p:nvPr/>
          </p:nvGrpSpPr>
          <p:grpSpPr bwMode="auto">
            <a:xfrm>
              <a:off x="2436" y="1410"/>
              <a:ext cx="300" cy="1188"/>
              <a:chOff x="1836" y="1410"/>
              <a:chExt cx="300" cy="1188"/>
            </a:xfrm>
          </p:grpSpPr>
          <p:sp>
            <p:nvSpPr>
              <p:cNvPr id="19702" name="Rectangle 15"/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703" name="Rectangle 16"/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704" name="Rectangle 17"/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705" name="Rectangle 18"/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9493" name="Group 19"/>
            <p:cNvGrpSpPr>
              <a:grpSpLocks/>
            </p:cNvGrpSpPr>
            <p:nvPr/>
          </p:nvGrpSpPr>
          <p:grpSpPr bwMode="auto">
            <a:xfrm>
              <a:off x="2736" y="1410"/>
              <a:ext cx="300" cy="1188"/>
              <a:chOff x="1836" y="1410"/>
              <a:chExt cx="300" cy="1188"/>
            </a:xfrm>
          </p:grpSpPr>
          <p:sp>
            <p:nvSpPr>
              <p:cNvPr id="19698" name="Rectangle 20"/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699" name="Rectangle 21"/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700" name="Rectangle 22"/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701" name="Rectangle 23"/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9494" name="Group 24"/>
            <p:cNvGrpSpPr>
              <a:grpSpLocks/>
            </p:cNvGrpSpPr>
            <p:nvPr/>
          </p:nvGrpSpPr>
          <p:grpSpPr bwMode="auto">
            <a:xfrm>
              <a:off x="636" y="1410"/>
              <a:ext cx="300" cy="1188"/>
              <a:chOff x="1836" y="1410"/>
              <a:chExt cx="300" cy="1188"/>
            </a:xfrm>
          </p:grpSpPr>
          <p:sp>
            <p:nvSpPr>
              <p:cNvPr id="19694" name="Rectangle 25"/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695" name="Rectangle 26"/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696" name="Rectangle 27"/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697" name="Rectangle 28"/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9495" name="Group 29"/>
            <p:cNvGrpSpPr>
              <a:grpSpLocks/>
            </p:cNvGrpSpPr>
            <p:nvPr/>
          </p:nvGrpSpPr>
          <p:grpSpPr bwMode="auto">
            <a:xfrm>
              <a:off x="936" y="1410"/>
              <a:ext cx="300" cy="1188"/>
              <a:chOff x="1836" y="1410"/>
              <a:chExt cx="300" cy="1188"/>
            </a:xfrm>
          </p:grpSpPr>
          <p:sp>
            <p:nvSpPr>
              <p:cNvPr id="19690" name="Rectangle 30"/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691" name="Rectangle 31"/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692" name="Rectangle 32"/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693" name="Rectangle 33"/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9496" name="Group 34"/>
            <p:cNvGrpSpPr>
              <a:grpSpLocks/>
            </p:cNvGrpSpPr>
            <p:nvPr/>
          </p:nvGrpSpPr>
          <p:grpSpPr bwMode="auto">
            <a:xfrm>
              <a:off x="1236" y="1410"/>
              <a:ext cx="300" cy="1188"/>
              <a:chOff x="1836" y="1410"/>
              <a:chExt cx="300" cy="1188"/>
            </a:xfrm>
          </p:grpSpPr>
          <p:sp>
            <p:nvSpPr>
              <p:cNvPr id="19686" name="Rectangle 35"/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687" name="Rectangle 36"/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688" name="Rectangle 37"/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689" name="Rectangle 38"/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9497" name="Group 39"/>
            <p:cNvGrpSpPr>
              <a:grpSpLocks/>
            </p:cNvGrpSpPr>
            <p:nvPr/>
          </p:nvGrpSpPr>
          <p:grpSpPr bwMode="auto">
            <a:xfrm>
              <a:off x="1536" y="1410"/>
              <a:ext cx="300" cy="1188"/>
              <a:chOff x="1836" y="1410"/>
              <a:chExt cx="300" cy="1188"/>
            </a:xfrm>
          </p:grpSpPr>
          <p:sp>
            <p:nvSpPr>
              <p:cNvPr id="19682" name="Rectangle 40"/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683" name="Rectangle 41"/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684" name="Rectangle 42"/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685" name="Rectangle 43"/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9498" name="Group 46"/>
            <p:cNvGrpSpPr>
              <a:grpSpLocks/>
            </p:cNvGrpSpPr>
            <p:nvPr/>
          </p:nvGrpSpPr>
          <p:grpSpPr bwMode="auto">
            <a:xfrm>
              <a:off x="1836" y="2598"/>
              <a:ext cx="300" cy="1188"/>
              <a:chOff x="1836" y="1410"/>
              <a:chExt cx="300" cy="1188"/>
            </a:xfrm>
          </p:grpSpPr>
          <p:sp>
            <p:nvSpPr>
              <p:cNvPr id="19678" name="Rectangle 47"/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679" name="Rectangle 48"/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680" name="Rectangle 49"/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681" name="Rectangle 50"/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9499" name="Group 51"/>
            <p:cNvGrpSpPr>
              <a:grpSpLocks/>
            </p:cNvGrpSpPr>
            <p:nvPr/>
          </p:nvGrpSpPr>
          <p:grpSpPr bwMode="auto">
            <a:xfrm>
              <a:off x="2136" y="2598"/>
              <a:ext cx="300" cy="1188"/>
              <a:chOff x="1836" y="1410"/>
              <a:chExt cx="300" cy="1188"/>
            </a:xfrm>
          </p:grpSpPr>
          <p:sp>
            <p:nvSpPr>
              <p:cNvPr id="19674" name="Rectangle 52"/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675" name="Rectangle 53"/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676" name="Rectangle 54"/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677" name="Rectangle 55"/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9500" name="Group 56"/>
            <p:cNvGrpSpPr>
              <a:grpSpLocks/>
            </p:cNvGrpSpPr>
            <p:nvPr/>
          </p:nvGrpSpPr>
          <p:grpSpPr bwMode="auto">
            <a:xfrm>
              <a:off x="2436" y="2598"/>
              <a:ext cx="300" cy="1188"/>
              <a:chOff x="1836" y="1410"/>
              <a:chExt cx="300" cy="1188"/>
            </a:xfrm>
          </p:grpSpPr>
          <p:sp>
            <p:nvSpPr>
              <p:cNvPr id="19670" name="Rectangle 57"/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671" name="Rectangle 58"/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672" name="Rectangle 59"/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673" name="Rectangle 60"/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9501" name="Group 61"/>
            <p:cNvGrpSpPr>
              <a:grpSpLocks/>
            </p:cNvGrpSpPr>
            <p:nvPr/>
          </p:nvGrpSpPr>
          <p:grpSpPr bwMode="auto">
            <a:xfrm>
              <a:off x="2736" y="2598"/>
              <a:ext cx="300" cy="1188"/>
              <a:chOff x="1836" y="1410"/>
              <a:chExt cx="300" cy="1188"/>
            </a:xfrm>
          </p:grpSpPr>
          <p:sp>
            <p:nvSpPr>
              <p:cNvPr id="19667" name="Rectangle 62"/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668" name="Rectangle 63"/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669" name="Rectangle 65"/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9502" name="Group 66"/>
            <p:cNvGrpSpPr>
              <a:grpSpLocks/>
            </p:cNvGrpSpPr>
            <p:nvPr/>
          </p:nvGrpSpPr>
          <p:grpSpPr bwMode="auto">
            <a:xfrm>
              <a:off x="636" y="2598"/>
              <a:ext cx="300" cy="1188"/>
              <a:chOff x="1836" y="1410"/>
              <a:chExt cx="300" cy="1188"/>
            </a:xfrm>
          </p:grpSpPr>
          <p:sp>
            <p:nvSpPr>
              <p:cNvPr id="19663" name="Rectangle 67"/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664" name="Rectangle 68"/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665" name="Rectangle 69"/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666" name="Rectangle 70"/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9503" name="Group 71"/>
            <p:cNvGrpSpPr>
              <a:grpSpLocks/>
            </p:cNvGrpSpPr>
            <p:nvPr/>
          </p:nvGrpSpPr>
          <p:grpSpPr bwMode="auto">
            <a:xfrm>
              <a:off x="936" y="2598"/>
              <a:ext cx="300" cy="1188"/>
              <a:chOff x="1836" y="1410"/>
              <a:chExt cx="300" cy="1188"/>
            </a:xfrm>
          </p:grpSpPr>
          <p:sp>
            <p:nvSpPr>
              <p:cNvPr id="19659" name="Rectangle 72"/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660" name="Rectangle 73"/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661" name="Rectangle 74"/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662" name="Rectangle 75"/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9504" name="Group 76"/>
            <p:cNvGrpSpPr>
              <a:grpSpLocks/>
            </p:cNvGrpSpPr>
            <p:nvPr/>
          </p:nvGrpSpPr>
          <p:grpSpPr bwMode="auto">
            <a:xfrm>
              <a:off x="1236" y="2598"/>
              <a:ext cx="300" cy="1188"/>
              <a:chOff x="1836" y="1410"/>
              <a:chExt cx="300" cy="1188"/>
            </a:xfrm>
          </p:grpSpPr>
          <p:sp>
            <p:nvSpPr>
              <p:cNvPr id="19655" name="Rectangle 77"/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656" name="Rectangle 78"/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657" name="Rectangle 79"/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658" name="Rectangle 80"/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9505" name="Group 81"/>
            <p:cNvGrpSpPr>
              <a:grpSpLocks/>
            </p:cNvGrpSpPr>
            <p:nvPr/>
          </p:nvGrpSpPr>
          <p:grpSpPr bwMode="auto">
            <a:xfrm>
              <a:off x="1536" y="2598"/>
              <a:ext cx="300" cy="1188"/>
              <a:chOff x="1836" y="1410"/>
              <a:chExt cx="300" cy="1188"/>
            </a:xfrm>
          </p:grpSpPr>
          <p:sp>
            <p:nvSpPr>
              <p:cNvPr id="19651" name="Rectangle 82"/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652" name="Rectangle 83"/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653" name="Rectangle 84"/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654" name="Rectangle 85"/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9506" name="Group 86"/>
            <p:cNvGrpSpPr>
              <a:grpSpLocks/>
            </p:cNvGrpSpPr>
            <p:nvPr/>
          </p:nvGrpSpPr>
          <p:grpSpPr bwMode="auto">
            <a:xfrm>
              <a:off x="3036" y="1410"/>
              <a:ext cx="300" cy="1188"/>
              <a:chOff x="1836" y="1410"/>
              <a:chExt cx="300" cy="1188"/>
            </a:xfrm>
          </p:grpSpPr>
          <p:sp>
            <p:nvSpPr>
              <p:cNvPr id="19647" name="Rectangle 87"/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648" name="Rectangle 88"/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649" name="Rectangle 89"/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650" name="Rectangle 90"/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9507" name="Group 91"/>
            <p:cNvGrpSpPr>
              <a:grpSpLocks/>
            </p:cNvGrpSpPr>
            <p:nvPr/>
          </p:nvGrpSpPr>
          <p:grpSpPr bwMode="auto">
            <a:xfrm>
              <a:off x="3036" y="2598"/>
              <a:ext cx="300" cy="1188"/>
              <a:chOff x="1836" y="1410"/>
              <a:chExt cx="300" cy="1188"/>
            </a:xfrm>
          </p:grpSpPr>
          <p:sp>
            <p:nvSpPr>
              <p:cNvPr id="19643" name="Rectangle 92"/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644" name="Rectangle 93"/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645" name="Rectangle 94"/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646" name="Rectangle 95"/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9508" name="Group 96"/>
            <p:cNvGrpSpPr>
              <a:grpSpLocks/>
            </p:cNvGrpSpPr>
            <p:nvPr/>
          </p:nvGrpSpPr>
          <p:grpSpPr bwMode="auto">
            <a:xfrm>
              <a:off x="3336" y="1410"/>
              <a:ext cx="300" cy="1188"/>
              <a:chOff x="1836" y="1410"/>
              <a:chExt cx="300" cy="1188"/>
            </a:xfrm>
          </p:grpSpPr>
          <p:sp>
            <p:nvSpPr>
              <p:cNvPr id="19639" name="Rectangle 97"/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640" name="Rectangle 98"/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641" name="Rectangle 99"/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642" name="Rectangle 100"/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9509" name="Group 101"/>
            <p:cNvGrpSpPr>
              <a:grpSpLocks/>
            </p:cNvGrpSpPr>
            <p:nvPr/>
          </p:nvGrpSpPr>
          <p:grpSpPr bwMode="auto">
            <a:xfrm>
              <a:off x="3336" y="2598"/>
              <a:ext cx="300" cy="1188"/>
              <a:chOff x="1836" y="1410"/>
              <a:chExt cx="300" cy="1188"/>
            </a:xfrm>
          </p:grpSpPr>
          <p:sp>
            <p:nvSpPr>
              <p:cNvPr id="19635" name="Rectangle 102"/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636" name="Rectangle 103"/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637" name="Rectangle 104"/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638" name="Rectangle 105"/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9510" name="Group 106"/>
            <p:cNvGrpSpPr>
              <a:grpSpLocks/>
            </p:cNvGrpSpPr>
            <p:nvPr/>
          </p:nvGrpSpPr>
          <p:grpSpPr bwMode="auto">
            <a:xfrm>
              <a:off x="3636" y="1410"/>
              <a:ext cx="300" cy="1188"/>
              <a:chOff x="1836" y="1410"/>
              <a:chExt cx="300" cy="1188"/>
            </a:xfrm>
          </p:grpSpPr>
          <p:sp>
            <p:nvSpPr>
              <p:cNvPr id="19631" name="Rectangle 107"/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632" name="Rectangle 108"/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633" name="Rectangle 109"/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634" name="Rectangle 110"/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9511" name="Group 111"/>
            <p:cNvGrpSpPr>
              <a:grpSpLocks/>
            </p:cNvGrpSpPr>
            <p:nvPr/>
          </p:nvGrpSpPr>
          <p:grpSpPr bwMode="auto">
            <a:xfrm>
              <a:off x="3636" y="2598"/>
              <a:ext cx="300" cy="1188"/>
              <a:chOff x="1836" y="1410"/>
              <a:chExt cx="300" cy="1188"/>
            </a:xfrm>
          </p:grpSpPr>
          <p:sp>
            <p:nvSpPr>
              <p:cNvPr id="19627" name="Rectangle 112"/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628" name="Rectangle 113"/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629" name="Rectangle 114"/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630" name="Rectangle 115"/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9512" name="Group 116"/>
            <p:cNvGrpSpPr>
              <a:grpSpLocks/>
            </p:cNvGrpSpPr>
            <p:nvPr/>
          </p:nvGrpSpPr>
          <p:grpSpPr bwMode="auto">
            <a:xfrm>
              <a:off x="3936" y="1410"/>
              <a:ext cx="300" cy="1188"/>
              <a:chOff x="1836" y="1410"/>
              <a:chExt cx="300" cy="1188"/>
            </a:xfrm>
          </p:grpSpPr>
          <p:sp>
            <p:nvSpPr>
              <p:cNvPr id="19623" name="Rectangle 117"/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624" name="Rectangle 118"/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625" name="Rectangle 119"/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626" name="Rectangle 120"/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9513" name="Group 121"/>
            <p:cNvGrpSpPr>
              <a:grpSpLocks/>
            </p:cNvGrpSpPr>
            <p:nvPr/>
          </p:nvGrpSpPr>
          <p:grpSpPr bwMode="auto">
            <a:xfrm>
              <a:off x="3936" y="2598"/>
              <a:ext cx="300" cy="1188"/>
              <a:chOff x="1836" y="1410"/>
              <a:chExt cx="300" cy="1188"/>
            </a:xfrm>
          </p:grpSpPr>
          <p:sp>
            <p:nvSpPr>
              <p:cNvPr id="19619" name="Rectangle 122"/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620" name="Rectangle 123"/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621" name="Rectangle 124"/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622" name="Rectangle 125"/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9514" name="Group 126"/>
            <p:cNvGrpSpPr>
              <a:grpSpLocks/>
            </p:cNvGrpSpPr>
            <p:nvPr/>
          </p:nvGrpSpPr>
          <p:grpSpPr bwMode="auto">
            <a:xfrm>
              <a:off x="4236" y="1410"/>
              <a:ext cx="300" cy="1188"/>
              <a:chOff x="1836" y="1410"/>
              <a:chExt cx="300" cy="1188"/>
            </a:xfrm>
          </p:grpSpPr>
          <p:sp>
            <p:nvSpPr>
              <p:cNvPr id="19615" name="Rectangle 127"/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616" name="Rectangle 128"/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617" name="Rectangle 129"/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618" name="Rectangle 130"/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9515" name="Group 131"/>
            <p:cNvGrpSpPr>
              <a:grpSpLocks/>
            </p:cNvGrpSpPr>
            <p:nvPr/>
          </p:nvGrpSpPr>
          <p:grpSpPr bwMode="auto">
            <a:xfrm>
              <a:off x="4236" y="2598"/>
              <a:ext cx="300" cy="1188"/>
              <a:chOff x="1836" y="1410"/>
              <a:chExt cx="300" cy="1188"/>
            </a:xfrm>
          </p:grpSpPr>
          <p:sp>
            <p:nvSpPr>
              <p:cNvPr id="19611" name="Rectangle 132"/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612" name="Rectangle 133"/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613" name="Rectangle 134"/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614" name="Rectangle 135"/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9516" name="Group 136"/>
            <p:cNvGrpSpPr>
              <a:grpSpLocks/>
            </p:cNvGrpSpPr>
            <p:nvPr/>
          </p:nvGrpSpPr>
          <p:grpSpPr bwMode="auto">
            <a:xfrm>
              <a:off x="4536" y="1410"/>
              <a:ext cx="300" cy="1188"/>
              <a:chOff x="1836" y="1410"/>
              <a:chExt cx="300" cy="1188"/>
            </a:xfrm>
          </p:grpSpPr>
          <p:sp>
            <p:nvSpPr>
              <p:cNvPr id="19607" name="Rectangle 137"/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608" name="Rectangle 138"/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609" name="Rectangle 139"/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610" name="Rectangle 140"/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9517" name="Group 141"/>
            <p:cNvGrpSpPr>
              <a:grpSpLocks/>
            </p:cNvGrpSpPr>
            <p:nvPr/>
          </p:nvGrpSpPr>
          <p:grpSpPr bwMode="auto">
            <a:xfrm>
              <a:off x="4536" y="2598"/>
              <a:ext cx="300" cy="1188"/>
              <a:chOff x="1836" y="1410"/>
              <a:chExt cx="300" cy="1188"/>
            </a:xfrm>
          </p:grpSpPr>
          <p:sp>
            <p:nvSpPr>
              <p:cNvPr id="19603" name="Rectangle 142"/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604" name="Rectangle 143"/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605" name="Rectangle 144"/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606" name="Rectangle 145"/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9518" name="Group 146"/>
            <p:cNvGrpSpPr>
              <a:grpSpLocks/>
            </p:cNvGrpSpPr>
            <p:nvPr/>
          </p:nvGrpSpPr>
          <p:grpSpPr bwMode="auto">
            <a:xfrm>
              <a:off x="4836" y="1410"/>
              <a:ext cx="300" cy="1188"/>
              <a:chOff x="1836" y="1410"/>
              <a:chExt cx="300" cy="1188"/>
            </a:xfrm>
          </p:grpSpPr>
          <p:sp>
            <p:nvSpPr>
              <p:cNvPr id="19599" name="Rectangle 147"/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600" name="Rectangle 148"/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601" name="Rectangle 149"/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602" name="Rectangle 150"/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9519" name="Group 151"/>
            <p:cNvGrpSpPr>
              <a:grpSpLocks/>
            </p:cNvGrpSpPr>
            <p:nvPr/>
          </p:nvGrpSpPr>
          <p:grpSpPr bwMode="auto">
            <a:xfrm>
              <a:off x="4836" y="2598"/>
              <a:ext cx="300" cy="1188"/>
              <a:chOff x="1836" y="1410"/>
              <a:chExt cx="300" cy="1188"/>
            </a:xfrm>
          </p:grpSpPr>
          <p:sp>
            <p:nvSpPr>
              <p:cNvPr id="19595" name="Rectangle 152"/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596" name="Rectangle 153"/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597" name="Rectangle 154"/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598" name="Rectangle 155"/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9520" name="Group 156"/>
            <p:cNvGrpSpPr>
              <a:grpSpLocks/>
            </p:cNvGrpSpPr>
            <p:nvPr/>
          </p:nvGrpSpPr>
          <p:grpSpPr bwMode="auto">
            <a:xfrm>
              <a:off x="1836" y="222"/>
              <a:ext cx="300" cy="1188"/>
              <a:chOff x="1836" y="1410"/>
              <a:chExt cx="300" cy="1188"/>
            </a:xfrm>
          </p:grpSpPr>
          <p:sp>
            <p:nvSpPr>
              <p:cNvPr id="19591" name="Rectangle 157"/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592" name="Rectangle 158"/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593" name="Rectangle 159"/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594" name="Rectangle 160"/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9521" name="Group 161"/>
            <p:cNvGrpSpPr>
              <a:grpSpLocks/>
            </p:cNvGrpSpPr>
            <p:nvPr/>
          </p:nvGrpSpPr>
          <p:grpSpPr bwMode="auto">
            <a:xfrm>
              <a:off x="2136" y="222"/>
              <a:ext cx="300" cy="1188"/>
              <a:chOff x="1836" y="1410"/>
              <a:chExt cx="300" cy="1188"/>
            </a:xfrm>
          </p:grpSpPr>
          <p:sp>
            <p:nvSpPr>
              <p:cNvPr id="19587" name="Rectangle 162"/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588" name="Rectangle 163"/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589" name="Rectangle 164"/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590" name="Rectangle 165"/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9522" name="Group 166"/>
            <p:cNvGrpSpPr>
              <a:grpSpLocks/>
            </p:cNvGrpSpPr>
            <p:nvPr/>
          </p:nvGrpSpPr>
          <p:grpSpPr bwMode="auto">
            <a:xfrm>
              <a:off x="2436" y="222"/>
              <a:ext cx="300" cy="1188"/>
              <a:chOff x="1836" y="1410"/>
              <a:chExt cx="300" cy="1188"/>
            </a:xfrm>
          </p:grpSpPr>
          <p:sp>
            <p:nvSpPr>
              <p:cNvPr id="19583" name="Rectangle 167"/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584" name="Rectangle 168"/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585" name="Rectangle 169"/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586" name="Rectangle 170"/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9523" name="Group 171"/>
            <p:cNvGrpSpPr>
              <a:grpSpLocks/>
            </p:cNvGrpSpPr>
            <p:nvPr/>
          </p:nvGrpSpPr>
          <p:grpSpPr bwMode="auto">
            <a:xfrm>
              <a:off x="2736" y="222"/>
              <a:ext cx="300" cy="1188"/>
              <a:chOff x="1836" y="1410"/>
              <a:chExt cx="300" cy="1188"/>
            </a:xfrm>
          </p:grpSpPr>
          <p:sp>
            <p:nvSpPr>
              <p:cNvPr id="19579" name="Rectangle 172"/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580" name="Rectangle 173"/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581" name="Rectangle 174"/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582" name="Rectangle 175"/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9524" name="Group 176"/>
            <p:cNvGrpSpPr>
              <a:grpSpLocks/>
            </p:cNvGrpSpPr>
            <p:nvPr/>
          </p:nvGrpSpPr>
          <p:grpSpPr bwMode="auto">
            <a:xfrm>
              <a:off x="636" y="222"/>
              <a:ext cx="300" cy="1188"/>
              <a:chOff x="1836" y="1410"/>
              <a:chExt cx="300" cy="1188"/>
            </a:xfrm>
          </p:grpSpPr>
          <p:sp>
            <p:nvSpPr>
              <p:cNvPr id="19575" name="Rectangle 177"/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576" name="Rectangle 178"/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577" name="Rectangle 179"/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578" name="Rectangle 180"/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9525" name="Group 181"/>
            <p:cNvGrpSpPr>
              <a:grpSpLocks/>
            </p:cNvGrpSpPr>
            <p:nvPr/>
          </p:nvGrpSpPr>
          <p:grpSpPr bwMode="auto">
            <a:xfrm>
              <a:off x="936" y="222"/>
              <a:ext cx="300" cy="1188"/>
              <a:chOff x="1836" y="1410"/>
              <a:chExt cx="300" cy="1188"/>
            </a:xfrm>
          </p:grpSpPr>
          <p:sp>
            <p:nvSpPr>
              <p:cNvPr id="19571" name="Rectangle 182"/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572" name="Rectangle 183"/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573" name="Rectangle 184"/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574" name="Rectangle 185"/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9526" name="Group 186"/>
            <p:cNvGrpSpPr>
              <a:grpSpLocks/>
            </p:cNvGrpSpPr>
            <p:nvPr/>
          </p:nvGrpSpPr>
          <p:grpSpPr bwMode="auto">
            <a:xfrm>
              <a:off x="1236" y="222"/>
              <a:ext cx="300" cy="1188"/>
              <a:chOff x="1836" y="1410"/>
              <a:chExt cx="300" cy="1188"/>
            </a:xfrm>
          </p:grpSpPr>
          <p:sp>
            <p:nvSpPr>
              <p:cNvPr id="19567" name="Rectangle 187"/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568" name="Rectangle 188"/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569" name="Rectangle 189"/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570" name="Rectangle 190"/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9527" name="Group 191"/>
            <p:cNvGrpSpPr>
              <a:grpSpLocks/>
            </p:cNvGrpSpPr>
            <p:nvPr/>
          </p:nvGrpSpPr>
          <p:grpSpPr bwMode="auto">
            <a:xfrm>
              <a:off x="1536" y="222"/>
              <a:ext cx="300" cy="1188"/>
              <a:chOff x="1836" y="1410"/>
              <a:chExt cx="300" cy="1188"/>
            </a:xfrm>
          </p:grpSpPr>
          <p:sp>
            <p:nvSpPr>
              <p:cNvPr id="19563" name="Rectangle 192"/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564" name="Rectangle 193"/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565" name="Rectangle 194"/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566" name="Rectangle 195"/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9528" name="Group 196"/>
            <p:cNvGrpSpPr>
              <a:grpSpLocks/>
            </p:cNvGrpSpPr>
            <p:nvPr/>
          </p:nvGrpSpPr>
          <p:grpSpPr bwMode="auto">
            <a:xfrm>
              <a:off x="3036" y="222"/>
              <a:ext cx="300" cy="1188"/>
              <a:chOff x="1836" y="1410"/>
              <a:chExt cx="300" cy="1188"/>
            </a:xfrm>
          </p:grpSpPr>
          <p:sp>
            <p:nvSpPr>
              <p:cNvPr id="19559" name="Rectangle 197"/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560" name="Rectangle 198"/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561" name="Rectangle 199"/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562" name="Rectangle 200"/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9529" name="Group 201"/>
            <p:cNvGrpSpPr>
              <a:grpSpLocks/>
            </p:cNvGrpSpPr>
            <p:nvPr/>
          </p:nvGrpSpPr>
          <p:grpSpPr bwMode="auto">
            <a:xfrm>
              <a:off x="3336" y="222"/>
              <a:ext cx="300" cy="1188"/>
              <a:chOff x="1836" y="1410"/>
              <a:chExt cx="300" cy="1188"/>
            </a:xfrm>
          </p:grpSpPr>
          <p:sp>
            <p:nvSpPr>
              <p:cNvPr id="19555" name="Rectangle 202"/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556" name="Rectangle 203"/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557" name="Rectangle 204"/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558" name="Rectangle 205"/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9530" name="Group 206"/>
            <p:cNvGrpSpPr>
              <a:grpSpLocks/>
            </p:cNvGrpSpPr>
            <p:nvPr/>
          </p:nvGrpSpPr>
          <p:grpSpPr bwMode="auto">
            <a:xfrm>
              <a:off x="3636" y="222"/>
              <a:ext cx="300" cy="1188"/>
              <a:chOff x="1836" y="1410"/>
              <a:chExt cx="300" cy="1188"/>
            </a:xfrm>
          </p:grpSpPr>
          <p:sp>
            <p:nvSpPr>
              <p:cNvPr id="19551" name="Rectangle 207"/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552" name="Rectangle 208"/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553" name="Rectangle 209"/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554" name="Rectangle 210"/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9531" name="Group 211"/>
            <p:cNvGrpSpPr>
              <a:grpSpLocks/>
            </p:cNvGrpSpPr>
            <p:nvPr/>
          </p:nvGrpSpPr>
          <p:grpSpPr bwMode="auto">
            <a:xfrm>
              <a:off x="3936" y="222"/>
              <a:ext cx="300" cy="1188"/>
              <a:chOff x="1836" y="1410"/>
              <a:chExt cx="300" cy="1188"/>
            </a:xfrm>
          </p:grpSpPr>
          <p:sp>
            <p:nvSpPr>
              <p:cNvPr id="19547" name="Rectangle 212"/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548" name="Rectangle 213"/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549" name="Rectangle 214"/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550" name="Rectangle 215"/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9532" name="Group 216"/>
            <p:cNvGrpSpPr>
              <a:grpSpLocks/>
            </p:cNvGrpSpPr>
            <p:nvPr/>
          </p:nvGrpSpPr>
          <p:grpSpPr bwMode="auto">
            <a:xfrm>
              <a:off x="4236" y="222"/>
              <a:ext cx="300" cy="1188"/>
              <a:chOff x="1836" y="1410"/>
              <a:chExt cx="300" cy="1188"/>
            </a:xfrm>
          </p:grpSpPr>
          <p:sp>
            <p:nvSpPr>
              <p:cNvPr id="19543" name="Rectangle 217"/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544" name="Rectangle 218"/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545" name="Rectangle 219"/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546" name="Rectangle 220"/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9533" name="Group 221"/>
            <p:cNvGrpSpPr>
              <a:grpSpLocks/>
            </p:cNvGrpSpPr>
            <p:nvPr/>
          </p:nvGrpSpPr>
          <p:grpSpPr bwMode="auto">
            <a:xfrm>
              <a:off x="4536" y="222"/>
              <a:ext cx="300" cy="1188"/>
              <a:chOff x="1836" y="1410"/>
              <a:chExt cx="300" cy="1188"/>
            </a:xfrm>
          </p:grpSpPr>
          <p:sp>
            <p:nvSpPr>
              <p:cNvPr id="19539" name="Rectangle 222"/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540" name="Rectangle 223"/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541" name="Rectangle 224"/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542" name="Rectangle 225"/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9534" name="Group 226"/>
            <p:cNvGrpSpPr>
              <a:grpSpLocks/>
            </p:cNvGrpSpPr>
            <p:nvPr/>
          </p:nvGrpSpPr>
          <p:grpSpPr bwMode="auto">
            <a:xfrm>
              <a:off x="4836" y="222"/>
              <a:ext cx="300" cy="1188"/>
              <a:chOff x="1836" y="1410"/>
              <a:chExt cx="300" cy="1188"/>
            </a:xfrm>
          </p:grpSpPr>
          <p:sp>
            <p:nvSpPr>
              <p:cNvPr id="19535" name="Rectangle 227"/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536" name="Rectangle 228"/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537" name="Rectangle 229"/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538" name="Rectangle 230"/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</p:grpSp>
      <p:sp>
        <p:nvSpPr>
          <p:cNvPr id="19460" name="Text Box 254"/>
          <p:cNvSpPr txBox="1">
            <a:spLocks noChangeArrowheads="1"/>
          </p:cNvSpPr>
          <p:nvPr/>
        </p:nvSpPr>
        <p:spPr bwMode="auto">
          <a:xfrm>
            <a:off x="2381250" y="228600"/>
            <a:ext cx="3829050" cy="4000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000" b="1">
                <a:solidFill>
                  <a:srgbClr val="000000"/>
                </a:solidFill>
              </a:rPr>
              <a:t>Gradient</a:t>
            </a:r>
          </a:p>
        </p:txBody>
      </p:sp>
      <p:sp>
        <p:nvSpPr>
          <p:cNvPr id="19461" name="Rectangle 271"/>
          <p:cNvSpPr>
            <a:spLocks noChangeArrowheads="1"/>
          </p:cNvSpPr>
          <p:nvPr/>
        </p:nvSpPr>
        <p:spPr bwMode="auto">
          <a:xfrm>
            <a:off x="901700" y="6521450"/>
            <a:ext cx="7348538" cy="103188"/>
          </a:xfrm>
          <a:prstGeom prst="rect">
            <a:avLst/>
          </a:prstGeom>
          <a:gradFill rotWithShape="1">
            <a:gsLst>
              <a:gs pos="0">
                <a:srgbClr val="A8681B"/>
              </a:gs>
              <a:gs pos="50000">
                <a:srgbClr val="FD9D29"/>
              </a:gs>
              <a:gs pos="100000">
                <a:srgbClr val="A8681B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9462" name="Rectangle 272"/>
          <p:cNvSpPr>
            <a:spLocks noChangeArrowheads="1"/>
          </p:cNvSpPr>
          <p:nvPr/>
        </p:nvSpPr>
        <p:spPr bwMode="auto">
          <a:xfrm>
            <a:off x="885825" y="893763"/>
            <a:ext cx="114300" cy="5734050"/>
          </a:xfrm>
          <a:prstGeom prst="rect">
            <a:avLst/>
          </a:prstGeom>
          <a:gradFill rotWithShape="1">
            <a:gsLst>
              <a:gs pos="0">
                <a:srgbClr val="A8681B"/>
              </a:gs>
              <a:gs pos="50000">
                <a:srgbClr val="FD9D29"/>
              </a:gs>
              <a:gs pos="100000">
                <a:srgbClr val="A8681B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9463" name="Rectangle 273"/>
          <p:cNvSpPr>
            <a:spLocks noChangeArrowheads="1"/>
          </p:cNvSpPr>
          <p:nvPr/>
        </p:nvSpPr>
        <p:spPr bwMode="auto">
          <a:xfrm>
            <a:off x="8154988" y="806450"/>
            <a:ext cx="114300" cy="5816600"/>
          </a:xfrm>
          <a:prstGeom prst="rect">
            <a:avLst/>
          </a:prstGeom>
          <a:gradFill rotWithShape="1">
            <a:gsLst>
              <a:gs pos="0">
                <a:srgbClr val="A8681B"/>
              </a:gs>
              <a:gs pos="50000">
                <a:srgbClr val="FD9D29"/>
              </a:gs>
              <a:gs pos="100000">
                <a:srgbClr val="A8681B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9464" name="Rectangle 274"/>
          <p:cNvSpPr>
            <a:spLocks noChangeArrowheads="1"/>
          </p:cNvSpPr>
          <p:nvPr/>
        </p:nvSpPr>
        <p:spPr bwMode="auto">
          <a:xfrm>
            <a:off x="876300" y="781050"/>
            <a:ext cx="7400925" cy="112713"/>
          </a:xfrm>
          <a:prstGeom prst="rect">
            <a:avLst/>
          </a:prstGeom>
          <a:gradFill rotWithShape="1">
            <a:gsLst>
              <a:gs pos="0">
                <a:srgbClr val="A8681B"/>
              </a:gs>
              <a:gs pos="50000">
                <a:srgbClr val="FD9D29"/>
              </a:gs>
              <a:gs pos="100000">
                <a:srgbClr val="A8681B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9465" name="Rectangle 275"/>
          <p:cNvSpPr>
            <a:spLocks noChangeArrowheads="1"/>
          </p:cNvSpPr>
          <p:nvPr/>
        </p:nvSpPr>
        <p:spPr bwMode="auto">
          <a:xfrm>
            <a:off x="0" y="0"/>
            <a:ext cx="9144000" cy="95250"/>
          </a:xfrm>
          <a:prstGeom prst="rect">
            <a:avLst/>
          </a:prstGeom>
          <a:gradFill rotWithShape="1">
            <a:gsLst>
              <a:gs pos="0">
                <a:srgbClr val="9A8E79"/>
              </a:gs>
              <a:gs pos="50000">
                <a:srgbClr val="E8D6B6"/>
              </a:gs>
              <a:gs pos="100000">
                <a:srgbClr val="9A8E7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9466" name="Rectangle 276"/>
          <p:cNvSpPr>
            <a:spLocks noChangeArrowheads="1"/>
          </p:cNvSpPr>
          <p:nvPr/>
        </p:nvSpPr>
        <p:spPr bwMode="auto">
          <a:xfrm>
            <a:off x="0" y="6810375"/>
            <a:ext cx="9144000" cy="95250"/>
          </a:xfrm>
          <a:prstGeom prst="rect">
            <a:avLst/>
          </a:prstGeom>
          <a:gradFill rotWithShape="1">
            <a:gsLst>
              <a:gs pos="0">
                <a:srgbClr val="9A8E79"/>
              </a:gs>
              <a:gs pos="50000">
                <a:srgbClr val="E8D6B6"/>
              </a:gs>
              <a:gs pos="100000">
                <a:srgbClr val="9A8E7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9467" name="Rectangle 277"/>
          <p:cNvSpPr>
            <a:spLocks noChangeArrowheads="1"/>
          </p:cNvSpPr>
          <p:nvPr/>
        </p:nvSpPr>
        <p:spPr bwMode="auto">
          <a:xfrm>
            <a:off x="0" y="0"/>
            <a:ext cx="114300" cy="6858000"/>
          </a:xfrm>
          <a:prstGeom prst="rect">
            <a:avLst/>
          </a:prstGeom>
          <a:gradFill rotWithShape="1">
            <a:gsLst>
              <a:gs pos="0">
                <a:srgbClr val="9A8E79"/>
              </a:gs>
              <a:gs pos="50000">
                <a:srgbClr val="E8D6B6"/>
              </a:gs>
              <a:gs pos="100000">
                <a:srgbClr val="9A8E79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9468" name="Rectangle 278"/>
          <p:cNvSpPr>
            <a:spLocks noChangeArrowheads="1"/>
          </p:cNvSpPr>
          <p:nvPr/>
        </p:nvSpPr>
        <p:spPr bwMode="auto">
          <a:xfrm>
            <a:off x="9029700" y="0"/>
            <a:ext cx="114300" cy="6858000"/>
          </a:xfrm>
          <a:prstGeom prst="rect">
            <a:avLst/>
          </a:prstGeom>
          <a:gradFill rotWithShape="1">
            <a:gsLst>
              <a:gs pos="0">
                <a:srgbClr val="9A8E79"/>
              </a:gs>
              <a:gs pos="50000">
                <a:srgbClr val="E8D6B6"/>
              </a:gs>
              <a:gs pos="100000">
                <a:srgbClr val="9A8E79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95" name="Cloud 294"/>
          <p:cNvSpPr/>
          <p:nvPr/>
        </p:nvSpPr>
        <p:spPr>
          <a:xfrm>
            <a:off x="4446588" y="200025"/>
            <a:ext cx="4697412" cy="1638300"/>
          </a:xfrm>
          <a:prstGeom prst="cloud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000" dirty="0">
                <a:solidFill>
                  <a:prstClr val="white"/>
                </a:solidFill>
                <a:latin typeface="Comic Sans MS" pitchFamily="66" charset="0"/>
              </a:rPr>
              <a:t>Calculate the gradient of the uphill section</a:t>
            </a:r>
          </a:p>
        </p:txBody>
      </p:sp>
      <p:sp>
        <p:nvSpPr>
          <p:cNvPr id="276" name="Isosceles Triangle 275"/>
          <p:cNvSpPr/>
          <p:nvPr/>
        </p:nvSpPr>
        <p:spPr>
          <a:xfrm>
            <a:off x="2430463" y="2351088"/>
            <a:ext cx="3825875" cy="2325687"/>
          </a:xfrm>
          <a:prstGeom prst="triangle">
            <a:avLst>
              <a:gd name="adj" fmla="val 50007"/>
            </a:avLst>
          </a:prstGeom>
          <a:solidFill>
            <a:srgbClr val="FFFF00">
              <a:alpha val="34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b="1">
              <a:solidFill>
                <a:prstClr val="white"/>
              </a:solidFill>
            </a:endParaRPr>
          </a:p>
        </p:txBody>
      </p:sp>
      <p:sp>
        <p:nvSpPr>
          <p:cNvPr id="302" name="TextBox 301"/>
          <p:cNvSpPr txBox="1">
            <a:spLocks noChangeArrowheads="1"/>
          </p:cNvSpPr>
          <p:nvPr/>
        </p:nvSpPr>
        <p:spPr bwMode="auto">
          <a:xfrm>
            <a:off x="3317875" y="4705350"/>
            <a:ext cx="3714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00000"/>
                </a:solidFill>
              </a:rPr>
              <a:t>4</a:t>
            </a:r>
          </a:p>
        </p:txBody>
      </p:sp>
      <p:cxnSp>
        <p:nvCxnSpPr>
          <p:cNvPr id="247" name="Straight Connector 246"/>
          <p:cNvCxnSpPr>
            <a:stCxn id="276" idx="0"/>
            <a:endCxn id="276" idx="3"/>
          </p:cNvCxnSpPr>
          <p:nvPr/>
        </p:nvCxnSpPr>
        <p:spPr>
          <a:xfrm rot="16200000" flipH="1">
            <a:off x="3182144" y="3513931"/>
            <a:ext cx="2324100" cy="1588"/>
          </a:xfrm>
          <a:prstGeom prst="line">
            <a:avLst/>
          </a:prstGeom>
          <a:ln>
            <a:solidFill>
              <a:srgbClr val="0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2" name="TextBox 251"/>
          <p:cNvSpPr txBox="1">
            <a:spLocks noChangeArrowheads="1"/>
          </p:cNvSpPr>
          <p:nvPr/>
        </p:nvSpPr>
        <p:spPr bwMode="auto">
          <a:xfrm>
            <a:off x="4305300" y="3381375"/>
            <a:ext cx="3730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00000"/>
                </a:solidFill>
              </a:rPr>
              <a:t>5</a:t>
            </a:r>
          </a:p>
        </p:txBody>
      </p:sp>
      <p:grpSp>
        <p:nvGrpSpPr>
          <p:cNvPr id="18462" name="Group 267"/>
          <p:cNvGrpSpPr>
            <a:grpSpLocks/>
          </p:cNvGrpSpPr>
          <p:nvPr/>
        </p:nvGrpSpPr>
        <p:grpSpPr bwMode="auto">
          <a:xfrm>
            <a:off x="915988" y="2868613"/>
            <a:ext cx="1419225" cy="954087"/>
            <a:chOff x="1184049" y="2868251"/>
            <a:chExt cx="1418461" cy="953699"/>
          </a:xfrm>
        </p:grpSpPr>
        <p:sp>
          <p:nvSpPr>
            <p:cNvPr id="19485" name="TextBox 252"/>
            <p:cNvSpPr txBox="1">
              <a:spLocks noChangeArrowheads="1"/>
            </p:cNvSpPr>
            <p:nvPr/>
          </p:nvSpPr>
          <p:spPr bwMode="auto">
            <a:xfrm>
              <a:off x="1184049" y="3107736"/>
              <a:ext cx="854721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000000"/>
                  </a:solidFill>
                </a:rPr>
                <a:t> m = </a:t>
              </a:r>
            </a:p>
          </p:txBody>
        </p:sp>
        <p:grpSp>
          <p:nvGrpSpPr>
            <p:cNvPr id="19486" name="Group 260"/>
            <p:cNvGrpSpPr>
              <a:grpSpLocks/>
            </p:cNvGrpSpPr>
            <p:nvPr/>
          </p:nvGrpSpPr>
          <p:grpSpPr bwMode="auto">
            <a:xfrm>
              <a:off x="2040807" y="2868251"/>
              <a:ext cx="561703" cy="953699"/>
              <a:chOff x="4993013" y="4840742"/>
              <a:chExt cx="561703" cy="953699"/>
            </a:xfrm>
          </p:grpSpPr>
          <p:sp>
            <p:nvSpPr>
              <p:cNvPr id="19487" name="TextBox 254"/>
              <p:cNvSpPr txBox="1">
                <a:spLocks noChangeArrowheads="1"/>
              </p:cNvSpPr>
              <p:nvPr/>
            </p:nvSpPr>
            <p:spPr bwMode="auto">
              <a:xfrm>
                <a:off x="4996384" y="4840742"/>
                <a:ext cx="554960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>
                    <a:solidFill>
                      <a:srgbClr val="000000"/>
                    </a:solidFill>
                  </a:rPr>
                  <a:t> 5 </a:t>
                </a:r>
              </a:p>
            </p:txBody>
          </p:sp>
          <p:cxnSp>
            <p:nvCxnSpPr>
              <p:cNvPr id="259" name="Straight Connector 258"/>
              <p:cNvCxnSpPr/>
              <p:nvPr/>
            </p:nvCxnSpPr>
            <p:spPr>
              <a:xfrm>
                <a:off x="4993044" y="5316798"/>
                <a:ext cx="561672" cy="1586"/>
              </a:xfrm>
              <a:prstGeom prst="line">
                <a:avLst/>
              </a:prstGeom>
              <a:ln w="28575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489" name="TextBox 259"/>
              <p:cNvSpPr txBox="1">
                <a:spLocks noChangeArrowheads="1"/>
              </p:cNvSpPr>
              <p:nvPr/>
            </p:nvSpPr>
            <p:spPr bwMode="auto">
              <a:xfrm>
                <a:off x="4996384" y="5332776"/>
                <a:ext cx="554960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>
                    <a:solidFill>
                      <a:srgbClr val="000000"/>
                    </a:solidFill>
                  </a:rPr>
                  <a:t> 4 </a:t>
                </a:r>
              </a:p>
            </p:txBody>
          </p:sp>
        </p:grpSp>
      </p:grpSp>
      <p:grpSp>
        <p:nvGrpSpPr>
          <p:cNvPr id="18466" name="Group 266"/>
          <p:cNvGrpSpPr>
            <a:grpSpLocks/>
          </p:cNvGrpSpPr>
          <p:nvPr/>
        </p:nvGrpSpPr>
        <p:grpSpPr bwMode="auto">
          <a:xfrm>
            <a:off x="6494463" y="2771775"/>
            <a:ext cx="1601787" cy="954088"/>
            <a:chOff x="5438186" y="2772457"/>
            <a:chExt cx="1601343" cy="953699"/>
          </a:xfrm>
        </p:grpSpPr>
        <p:sp>
          <p:nvSpPr>
            <p:cNvPr id="19480" name="TextBox 261"/>
            <p:cNvSpPr txBox="1">
              <a:spLocks noChangeArrowheads="1"/>
            </p:cNvSpPr>
            <p:nvPr/>
          </p:nvSpPr>
          <p:spPr bwMode="auto">
            <a:xfrm>
              <a:off x="5438186" y="3018474"/>
              <a:ext cx="982961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000000"/>
                  </a:solidFill>
                </a:rPr>
                <a:t> m = -</a:t>
              </a:r>
            </a:p>
          </p:txBody>
        </p:sp>
        <p:grpSp>
          <p:nvGrpSpPr>
            <p:cNvPr id="19481" name="Group 262"/>
            <p:cNvGrpSpPr>
              <a:grpSpLocks/>
            </p:cNvGrpSpPr>
            <p:nvPr/>
          </p:nvGrpSpPr>
          <p:grpSpPr bwMode="auto">
            <a:xfrm>
              <a:off x="6477826" y="2772457"/>
              <a:ext cx="561703" cy="953699"/>
              <a:chOff x="4993013" y="4840742"/>
              <a:chExt cx="561703" cy="953699"/>
            </a:xfrm>
          </p:grpSpPr>
          <p:sp>
            <p:nvSpPr>
              <p:cNvPr id="19482" name="TextBox 263"/>
              <p:cNvSpPr txBox="1">
                <a:spLocks noChangeArrowheads="1"/>
              </p:cNvSpPr>
              <p:nvPr/>
            </p:nvSpPr>
            <p:spPr bwMode="auto">
              <a:xfrm>
                <a:off x="4996384" y="4840742"/>
                <a:ext cx="554960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>
                    <a:solidFill>
                      <a:srgbClr val="000000"/>
                    </a:solidFill>
                  </a:rPr>
                  <a:t> 5 </a:t>
                </a:r>
              </a:p>
            </p:txBody>
          </p:sp>
          <p:cxnSp>
            <p:nvCxnSpPr>
              <p:cNvPr id="265" name="Straight Connector 264"/>
              <p:cNvCxnSpPr/>
              <p:nvPr/>
            </p:nvCxnSpPr>
            <p:spPr>
              <a:xfrm>
                <a:off x="4992897" y="5316798"/>
                <a:ext cx="561819" cy="1587"/>
              </a:xfrm>
              <a:prstGeom prst="line">
                <a:avLst/>
              </a:prstGeom>
              <a:ln w="28575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484" name="TextBox 265"/>
              <p:cNvSpPr txBox="1">
                <a:spLocks noChangeArrowheads="1"/>
              </p:cNvSpPr>
              <p:nvPr/>
            </p:nvSpPr>
            <p:spPr bwMode="auto">
              <a:xfrm>
                <a:off x="4996384" y="5332776"/>
                <a:ext cx="554960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>
                    <a:solidFill>
                      <a:srgbClr val="000000"/>
                    </a:solidFill>
                  </a:rPr>
                  <a:t> 4 </a:t>
                </a:r>
              </a:p>
            </p:txBody>
          </p:sp>
        </p:grpSp>
      </p:grpSp>
      <p:pic>
        <p:nvPicPr>
          <p:cNvPr id="46327" name="Picture 24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517822">
            <a:off x="2476500" y="2833688"/>
            <a:ext cx="854075" cy="87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0" name="Cloud 269"/>
          <p:cNvSpPr/>
          <p:nvPr/>
        </p:nvSpPr>
        <p:spPr>
          <a:xfrm>
            <a:off x="4446588" y="209550"/>
            <a:ext cx="4697412" cy="1638300"/>
          </a:xfrm>
          <a:prstGeom prst="cloud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000" dirty="0">
                <a:solidFill>
                  <a:prstClr val="white"/>
                </a:solidFill>
                <a:latin typeface="Comic Sans MS" pitchFamily="66" charset="0"/>
              </a:rPr>
              <a:t>Calculate the gradient of the downhill section</a:t>
            </a:r>
          </a:p>
        </p:txBody>
      </p:sp>
      <p:sp>
        <p:nvSpPr>
          <p:cNvPr id="271" name="TextBox 270"/>
          <p:cNvSpPr txBox="1">
            <a:spLocks noChangeArrowheads="1"/>
          </p:cNvSpPr>
          <p:nvPr/>
        </p:nvSpPr>
        <p:spPr bwMode="auto">
          <a:xfrm>
            <a:off x="1025525" y="1009650"/>
            <a:ext cx="39243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Upwards positive gradient</a:t>
            </a:r>
          </a:p>
        </p:txBody>
      </p:sp>
      <p:sp>
        <p:nvSpPr>
          <p:cNvPr id="272" name="TextBox 271"/>
          <p:cNvSpPr txBox="1">
            <a:spLocks noChangeArrowheads="1"/>
          </p:cNvSpPr>
          <p:nvPr/>
        </p:nvSpPr>
        <p:spPr bwMode="auto">
          <a:xfrm>
            <a:off x="3684588" y="5292725"/>
            <a:ext cx="454501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Downwards negative gradient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3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3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2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2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8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2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45 -4.81481E-6 L 0.18733 -0.25902 L 0.33108 0.01227 " pathEditMode="relative" rAng="0" ptsTypes="AAA">
                                      <p:cBhvr>
                                        <p:cTn id="36" dur="2000" fill="hold"/>
                                        <p:tgtEl>
                                          <p:spTgt spid="463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326" y="-123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8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8" dur="80"/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9" dur="80"/>
                                        <p:tgtEl>
                                          <p:spTgt spid="2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80"/>
                                        <p:tgtEl>
                                          <p:spTgt spid="2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5" dur="80"/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6" dur="80"/>
                                        <p:tgtEl>
                                          <p:spTgt spid="2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80"/>
                                        <p:tgtEl>
                                          <p:spTgt spid="2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5" grpId="0" animBg="1"/>
      <p:bldP spid="302" grpId="0"/>
      <p:bldP spid="252" grpId="0"/>
      <p:bldP spid="270" grpId="0" animBg="1"/>
      <p:bldP spid="270" grpId="1" animBg="1"/>
      <p:bldP spid="271" grpId="0"/>
      <p:bldP spid="27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2339975" y="2465388"/>
            <a:ext cx="5195888" cy="2308225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3600"/>
              <a:t>Now Try </a:t>
            </a:r>
          </a:p>
          <a:p>
            <a:pPr algn="ctr" eaLnBrk="1" hangingPunct="1"/>
            <a:r>
              <a:rPr lang="en-GB" altLang="en-US" sz="3600"/>
              <a:t>TJ N5 Lifeskills</a:t>
            </a:r>
          </a:p>
          <a:p>
            <a:pPr algn="ctr" eaLnBrk="1" hangingPunct="1"/>
            <a:r>
              <a:rPr lang="en-GB" altLang="en-US" sz="3600"/>
              <a:t>Revision Ex</a:t>
            </a:r>
          </a:p>
          <a:p>
            <a:pPr algn="ctr" eaLnBrk="1" hangingPunct="1"/>
            <a:r>
              <a:rPr lang="en-GB" altLang="en-US" sz="3600"/>
              <a:t>Ch16 (page 149)</a:t>
            </a:r>
          </a:p>
        </p:txBody>
      </p:sp>
      <p:pic>
        <p:nvPicPr>
          <p:cNvPr id="20484" name="Picture 4" descr="ag00463_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6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6" name="Rectangle 13"/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4000">
                <a:solidFill>
                  <a:srgbClr val="FFFF00"/>
                </a:solidFill>
              </a:rPr>
              <a:t>Gradient</a:t>
            </a:r>
          </a:p>
        </p:txBody>
      </p:sp>
      <p:sp>
        <p:nvSpPr>
          <p:cNvPr id="20487" name="TextBox 11"/>
          <p:cNvSpPr txBox="1">
            <a:spLocks noChangeArrowheads="1"/>
          </p:cNvSpPr>
          <p:nvPr/>
        </p:nvSpPr>
        <p:spPr bwMode="auto">
          <a:xfrm>
            <a:off x="85725" y="1549400"/>
            <a:ext cx="7143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400">
                <a:solidFill>
                  <a:srgbClr val="FFFF00"/>
                </a:solidFill>
              </a:rPr>
              <a:t>N5 LS</a:t>
            </a:r>
          </a:p>
        </p:txBody>
      </p:sp>
      <p:sp>
        <p:nvSpPr>
          <p:cNvPr id="20488" name="Text Box 3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0489" name="Picture 6" descr="scottishflag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20774AC-6410-48B0-86BF-06D582504FA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4" name="Rectangle 1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1239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022475" y="374650"/>
            <a:ext cx="6843713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sz="4000" smtClean="0">
                <a:solidFill>
                  <a:srgbClr val="FFFF00"/>
                </a:solidFill>
              </a:rPr>
              <a:t>Starter Questions</a:t>
            </a:r>
          </a:p>
        </p:txBody>
      </p:sp>
      <p:pic>
        <p:nvPicPr>
          <p:cNvPr id="21509" name="Picture 3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0" name="Text Box 4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1511" name="Picture 10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2" name="Text Box 20"/>
          <p:cNvSpPr txBox="1">
            <a:spLocks noChangeArrowheads="1"/>
          </p:cNvSpPr>
          <p:nvPr/>
        </p:nvSpPr>
        <p:spPr bwMode="auto">
          <a:xfrm>
            <a:off x="26988" y="1546225"/>
            <a:ext cx="7143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N5 LS</a:t>
            </a:r>
          </a:p>
        </p:txBody>
      </p:sp>
      <p:sp>
        <p:nvSpPr>
          <p:cNvPr id="25" name="Right Triangle 24"/>
          <p:cNvSpPr/>
          <p:nvPr/>
        </p:nvSpPr>
        <p:spPr>
          <a:xfrm>
            <a:off x="7023100" y="2286000"/>
            <a:ext cx="1447800" cy="1206500"/>
          </a:xfrm>
          <a:prstGeom prst="rtTriangl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1514" name="TextBox 25"/>
          <p:cNvSpPr txBox="1">
            <a:spLocks noChangeArrowheads="1"/>
          </p:cNvSpPr>
          <p:nvPr/>
        </p:nvSpPr>
        <p:spPr bwMode="auto">
          <a:xfrm>
            <a:off x="7823200" y="2514600"/>
            <a:ext cx="3714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9</a:t>
            </a:r>
          </a:p>
        </p:txBody>
      </p:sp>
      <p:sp>
        <p:nvSpPr>
          <p:cNvPr id="21515" name="TextBox 27"/>
          <p:cNvSpPr txBox="1">
            <a:spLocks noChangeArrowheads="1"/>
          </p:cNvSpPr>
          <p:nvPr/>
        </p:nvSpPr>
        <p:spPr bwMode="auto">
          <a:xfrm>
            <a:off x="6565900" y="2692400"/>
            <a:ext cx="3714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8</a:t>
            </a:r>
          </a:p>
        </p:txBody>
      </p:sp>
      <p:sp>
        <p:nvSpPr>
          <p:cNvPr id="21516" name="TextBox 28"/>
          <p:cNvSpPr txBox="1">
            <a:spLocks noChangeArrowheads="1"/>
          </p:cNvSpPr>
          <p:nvPr/>
        </p:nvSpPr>
        <p:spPr bwMode="auto">
          <a:xfrm>
            <a:off x="7543800" y="3594100"/>
            <a:ext cx="3714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5</a:t>
            </a:r>
          </a:p>
        </p:txBody>
      </p:sp>
      <p:sp>
        <p:nvSpPr>
          <p:cNvPr id="21517" name="Text Box 7"/>
          <p:cNvSpPr txBox="1">
            <a:spLocks noChangeArrowheads="1"/>
          </p:cNvSpPr>
          <p:nvPr/>
        </p:nvSpPr>
        <p:spPr bwMode="auto">
          <a:xfrm>
            <a:off x="1001713" y="2336800"/>
            <a:ext cx="53530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hlink"/>
                </a:solidFill>
              </a:rPr>
              <a:t>Q1.	Is this triangle right angled ?</a:t>
            </a:r>
          </a:p>
          <a:p>
            <a:pPr eaLnBrk="1" hangingPunct="1"/>
            <a:r>
              <a:rPr lang="en-GB" altLang="en-US">
                <a:solidFill>
                  <a:schemeClr val="hlink"/>
                </a:solidFill>
              </a:rPr>
              <a:t>	Explain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7FDABF6-F0C2-48F8-BCA3-94970F4DC8B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4" name="Rectangle 1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Mr.Lafferty Maths Dept</a:t>
            </a:r>
          </a:p>
        </p:txBody>
      </p:sp>
      <p:pic>
        <p:nvPicPr>
          <p:cNvPr id="22532" name="Picture 2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3" name="Text Box 3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pic>
        <p:nvPicPr>
          <p:cNvPr id="22534" name="Picture 4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85" name="Rectangle 5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71686" name="Rectangle 6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22537" name="Line 8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9" name="Rectangle 9"/>
          <p:cNvSpPr>
            <a:spLocks noChangeArrowheads="1"/>
          </p:cNvSpPr>
          <p:nvPr/>
        </p:nvSpPr>
        <p:spPr bwMode="auto">
          <a:xfrm>
            <a:off x="977900" y="3005138"/>
            <a:ext cx="38862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lvl="1" eaLnBrk="1" hangingPunct="1">
              <a:buFontTx/>
              <a:buAutoNum type="arabicPeriod"/>
            </a:pPr>
            <a:r>
              <a:rPr lang="en-GB" altLang="en-US" sz="1800">
                <a:solidFill>
                  <a:srgbClr val="FFFF00"/>
                </a:solidFill>
                <a:cs typeface="Arial" panose="020B0604020202020204" pitchFamily="34" charset="0"/>
              </a:rPr>
              <a:t>We are learning to find the gradient by linking it with Pythagoras Theorem.</a:t>
            </a:r>
          </a:p>
        </p:txBody>
      </p:sp>
      <p:sp>
        <p:nvSpPr>
          <p:cNvPr id="71691" name="Text Box 11"/>
          <p:cNvSpPr txBox="1">
            <a:spLocks noChangeArrowheads="1"/>
          </p:cNvSpPr>
          <p:nvPr/>
        </p:nvSpPr>
        <p:spPr bwMode="auto">
          <a:xfrm>
            <a:off x="4833938" y="3005138"/>
            <a:ext cx="431006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Be able to calculate the gradient .</a:t>
            </a:r>
            <a:endParaRPr lang="en-GB" sz="18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71696" name="Rectangle 16"/>
          <p:cNvSpPr>
            <a:spLocks noGrp="1" noChangeArrowheads="1"/>
          </p:cNvSpPr>
          <p:nvPr>
            <p:ph type="ctrTitle"/>
          </p:nvPr>
        </p:nvSpPr>
        <p:spPr>
          <a:xfrm>
            <a:off x="1938338" y="476250"/>
            <a:ext cx="5256212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2400" dirty="0" smtClean="0">
                <a:solidFill>
                  <a:srgbClr val="FFFF00"/>
                </a:solidFill>
              </a:rPr>
              <a:t>Gradient &amp; Pythagoras Theorem</a:t>
            </a:r>
          </a:p>
        </p:txBody>
      </p:sp>
      <p:sp>
        <p:nvSpPr>
          <p:cNvPr id="22541" name="Text Box 20"/>
          <p:cNvSpPr txBox="1">
            <a:spLocks noChangeArrowheads="1"/>
          </p:cNvSpPr>
          <p:nvPr/>
        </p:nvSpPr>
        <p:spPr bwMode="auto">
          <a:xfrm>
            <a:off x="26988" y="1533525"/>
            <a:ext cx="7143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N5 LS</a:t>
            </a:r>
          </a:p>
        </p:txBody>
      </p:sp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5070475" y="4110038"/>
            <a:ext cx="40862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2.	Be able to solving problems involving gradient and Pythagoras Theorem.</a:t>
            </a:r>
            <a:endParaRPr lang="en-GB" sz="18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1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9" grpId="0"/>
      <p:bldP spid="71691" grpId="0"/>
      <p:bldP spid="15" grpId="0"/>
    </p:bldLst>
  </p:timing>
</p:sld>
</file>

<file path=ppt/theme/theme1.xml><?xml version="1.0" encoding="utf-8"?>
<a:theme xmlns:a="http://schemas.openxmlformats.org/drawingml/2006/main" name="1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1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2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3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Maths_starter</Template>
  <TotalTime>3031</TotalTime>
  <Words>437</Words>
  <Application>Microsoft Office PowerPoint</Application>
  <PresentationFormat>On-screen Show (4:3)</PresentationFormat>
  <Paragraphs>149</Paragraphs>
  <Slides>16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6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9" baseType="lpstr">
      <vt:lpstr>Comic Sans MS</vt:lpstr>
      <vt:lpstr>Arial</vt:lpstr>
      <vt:lpstr>Tahoma</vt:lpstr>
      <vt:lpstr>Wingdings</vt:lpstr>
      <vt:lpstr>Calibri</vt:lpstr>
      <vt:lpstr>Arial Narrow</vt:lpstr>
      <vt:lpstr>1_Shimmer</vt:lpstr>
      <vt:lpstr>11_Shimmer</vt:lpstr>
      <vt:lpstr>12_Shimmer</vt:lpstr>
      <vt:lpstr>13_Shimmer</vt:lpstr>
      <vt:lpstr>Office Theme</vt:lpstr>
      <vt:lpstr>2_Office Theme</vt:lpstr>
      <vt:lpstr>MathType 5.0 Equation</vt:lpstr>
      <vt:lpstr>Gradient</vt:lpstr>
      <vt:lpstr>Starter Questions</vt:lpstr>
      <vt:lpstr>The Gradient</vt:lpstr>
      <vt:lpstr>The Gradient</vt:lpstr>
      <vt:lpstr>The Gradient</vt:lpstr>
      <vt:lpstr>PowerPoint Presentation</vt:lpstr>
      <vt:lpstr>PowerPoint Presentation</vt:lpstr>
      <vt:lpstr>Starter Questions</vt:lpstr>
      <vt:lpstr>Gradient &amp; Pythagoras Theorem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Bernie Lafferty</dc:creator>
  <cp:lastModifiedBy>Convertio</cp:lastModifiedBy>
  <cp:revision>332</cp:revision>
  <dcterms:created xsi:type="dcterms:W3CDTF">2005-11-08T18:17:26Z</dcterms:created>
  <dcterms:modified xsi:type="dcterms:W3CDTF">2026-07-04T17:16:03Z</dcterms:modified>
</cp:coreProperties>
</file>