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9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52" r:id="rId1"/>
    <p:sldMasterId id="2147484117" r:id="rId2"/>
  </p:sldMasterIdLst>
  <p:notesMasterIdLst>
    <p:notesMasterId r:id="rId3"/>
  </p:notesMasterIdLst>
  <p:sldIdLst>
    <p:sldId id="284" r:id="rId4"/>
    <p:sldId id="362" r:id="rId5"/>
    <p:sldId id="359" r:id="rId6"/>
    <p:sldId id="354" r:id="rId7"/>
    <p:sldId id="370" r:id="rId8"/>
    <p:sldId id="355" r:id="rId9"/>
    <p:sldId id="371" r:id="rId10"/>
    <p:sldId id="357" r:id="rId11"/>
    <p:sldId id="376" r:id="rId12"/>
    <p:sldId id="373" r:id="rId13"/>
    <p:sldId id="374" r:id="rId14"/>
    <p:sldId id="377" r:id="rId15"/>
    <p:sldId id="388" r:id="rId16"/>
    <p:sldId id="372" r:id="rId17"/>
    <p:sldId id="369" r:id="rId18"/>
    <p:sldId id="363" r:id="rId19"/>
    <p:sldId id="364" r:id="rId20"/>
    <p:sldId id="365" r:id="rId21"/>
    <p:sldId id="366" r:id="rId22"/>
    <p:sldId id="378" r:id="rId23"/>
    <p:sldId id="379" r:id="rId24"/>
    <p:sldId id="380" r:id="rId25"/>
    <p:sldId id="381" r:id="rId26"/>
    <p:sldId id="382" r:id="rId27"/>
    <p:sldId id="383" r:id="rId28"/>
    <p:sldId id="384" r:id="rId29"/>
    <p:sldId id="385" r:id="rId30"/>
    <p:sldId id="386" r:id="rId31"/>
    <p:sldId id="387" r:id="rId32"/>
  </p:sldIdLst>
  <p:sldSz cx="9144000" cy="6858000" type="screen4x3"/>
  <p:notesSz cx="6858000" cy="9144000"/>
  <p:custDataLst>
    <p:tags r:id="rId33"/>
  </p:custDataLst>
  <p:defaultTextStyle>
    <a:defPPr>
      <a:defRPr lang="en-GB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</a:defRPr>
    </a:lvl5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fill>
          <a:solidFill>
            <a:schemeClr val="accent4">
              <a:tint val="40000"/>
            </a:schemeClr>
          </a:solidFill>
        </a:fill>
      </a:tcStyle>
    </a:band1H>
    <a:band1V>
      <a:tcStyle>
        <a:fill>
          <a:solidFill>
            <a:schemeClr val="accent4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fill>
          <a:solidFill>
            <a:schemeClr val="accent6">
              <a:shade val="60000"/>
            </a:schemeClr>
          </a:solidFill>
        </a:fill>
      </a:tcStyle>
    </a:band1H>
    <a:band1V>
      <a:tcStyle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4670" autoAdjust="0"/>
  </p:normalViewPr>
  <p:slideViewPr>
    <p:cSldViewPr>
      <p:cViewPr varScale="1">
        <p:scale>
          <a:sx n="65" d="100"/>
          <a:sy n="65" d="100"/>
        </p:scale>
        <p:origin x="0" y="0"/>
      </p:cViewPr>
      <p:guideLst>
        <p:guide orient="horz" pos="2160"/>
        <p:guide pos="2880"/>
      </p:guideLst>
    </p:cSldViewPr>
  </p:slideViewPr>
  <p:notesViewPr>
    <p:cSldViewPr>
      <p:cViewPr varScale="1">
        <p:scale>
          <a:sx n="1" d="100"/>
          <a:sy n="1" d="100"/>
        </p:scale>
        <p:origin x="0" y="0"/>
      </p:cViewPr>
      <p:guideLst/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tags" Target="tags/tag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7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4" name="Rectangle 4" title="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prstClr val="black"/>
            </a:solidFill>
            <a:miter lim="800000"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r" eaLnBrk="1" hangingPunct="1"/>
            <a:fld id="{184F0360-2A6E-4F8B-9056-60FCAF7393E4}" type="slidenum">
              <a:rPr sz="1200">
                <a:latin typeface="Times New Roman" pitchFamily="18" charset="0"/>
              </a:rPr>
              <a:t>‹#›</a:t>
            </a:fld>
            <a:endParaRPr sz="12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36866" name="Slide Image Placeholder 1" title="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noFill/>
          <a:ln>
            <a:miter lim="800000"/>
          </a:ln>
        </p:spPr>
      </p:sp>
      <p:sp>
        <p:nvSpPr>
          <p:cNvPr id="36867" name="Notes Placeholder 2" title="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noFill/>
          <a:ln>
            <a:miter lim="800000"/>
          </a:ln>
        </p:spPr>
        <p:txBody>
          <a:bodyPr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indent="0"/>
            <a:endParaRPr lang="en-US" altLang="en-US"/>
          </a:p>
        </p:txBody>
      </p:sp>
      <p:sp>
        <p:nvSpPr>
          <p:cNvPr id="36868" name="Slide Number Placeholder 3" title=""/>
          <p:cNvSpPr txBox="1"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r" eaLnBrk="1" hangingPunct="1"/>
            <a:fld id="{BEEC9B14-56A8-4F4C-AA36-E5B812F3E63C}" type="slidenum">
              <a:rPr sz="1200">
                <a:latin typeface="Times New Roman" pitchFamily="18" charset="0"/>
              </a:rPr>
              <a:t>1</a:t>
            </a:fld>
            <a:endParaRPr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>
  <p:cSld name="Title Slide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5122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128" name="Group 3" title=""/>
            <p:cNvGrpSpPr/>
            <p:nvPr/>
          </p:nvGrpSpPr>
          <p:grpSpPr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5139" name="Freeform 4" title=""/>
              <p:cNvSpPr/>
              <p:nvPr/>
            </p:nvSpPr>
            <p:spPr bwMode="hidden">
              <a:xfrm>
                <a:off x="558" y="1161"/>
                <a:ext cx="5200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l" t="t" r="GT0" b="GT1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40" name="Freeform 5" title=""/>
              <p:cNvSpPr/>
              <p:nvPr/>
            </p:nvSpPr>
            <p:spPr bwMode="hidden">
              <a:xfrm>
                <a:off x="0" y="1161"/>
                <a:ext cx="558" cy="3159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  <p:sp>
          <p:nvSpPr>
            <p:cNvPr id="5129" name="Freeform 6" title=""/>
            <p:cNvSpPr/>
            <p:nvPr/>
          </p:nvSpPr>
          <p:spPr bwMode="ltGray">
            <a:xfrm>
              <a:off x="552" y="951"/>
              <a:ext cx="12" cy="420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5130" name="Freeform 7" title=""/>
            <p:cNvSpPr/>
            <p:nvPr/>
          </p:nvSpPr>
          <p:spPr bwMode="ltGray">
            <a:xfrm>
              <a:off x="767" y="1155"/>
              <a:ext cx="252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l" t="t" r="GT0" b="GT1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5131" name="Freeform 8" title=""/>
            <p:cNvSpPr/>
            <p:nvPr/>
          </p:nvSpPr>
          <p:spPr bwMode="ltGray">
            <a:xfrm>
              <a:off x="0" y="1155"/>
              <a:ext cx="351" cy="12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</a:p>
          </p:txBody>
        </p:sp>
        <p:grpSp>
          <p:nvGrpSpPr>
            <p:cNvPr id="5132" name="Group 9" title=""/>
            <p:cNvGrpSpPr/>
            <p:nvPr/>
          </p:nvGrpSpPr>
          <p:grpSpPr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5133" name="Freeform 10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34" name="Freeform 11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35" name="Freeform 12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36" name="Freeform 13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37" name="Freeform 14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5138" name="Freeform 15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</p:grpSp>
      <p:sp>
        <p:nvSpPr>
          <p:cNvPr id="2561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61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125" name="Rectangle 1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D623FC-0206-4439-9EE4-DE0F4FCEC1F7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126" name="Rectangle 1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5127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0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3DBAA4D6-E640-43B1-B872-9F195D2BF9E3}" type="slidenum">
              <a: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Blank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7170" name="TextBox 6"/>
          <p:cNvSpPr txBox="1"/>
          <p:nvPr/>
        </p:nvSpPr>
        <p:spPr>
          <a:xfrm>
            <a:off x="123825" y="15367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N5 LS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7173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AFAEB55-43DF-46EC-9414-279DFD770BBC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7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17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5BA39118-ABC0-4CF5-89C7-92BA74AA8540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defRPr/>
            </a:pPr>
            <a:endParaRPr kumimoji="0" lang="en-GB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Blank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6147" name="TextBox 19"/>
          <p:cNvSpPr txBox="1"/>
          <p:nvPr/>
        </p:nvSpPr>
        <p:spPr>
          <a:xfrm>
            <a:off x="123825" y="15367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N5 LS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150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9BC2C8-398F-447D-91AA-B931A9D19D15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151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6152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947DBE16-21B0-4C90-83B1-4777010A5016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kumimoji="0" lang="en-GB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grpSp>
        <p:nvGrpSpPr>
          <p:cNvPr id="3074" name="Group 2" title=""/>
          <p:cNvGrpSpPr/>
          <p:nvPr/>
        </p:nvGrpSpPr>
        <p:grpSpPr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080" name="Freeform 3" title=""/>
            <p:cNvSpPr/>
            <p:nvPr/>
          </p:nvSpPr>
          <p:spPr bwMode="hidden">
            <a:xfrm>
              <a:off x="558" y="1161"/>
              <a:ext cx="5200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l" t="t" r="GT0" b="GT1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</a:p>
          </p:txBody>
        </p:sp>
        <p:sp>
          <p:nvSpPr>
            <p:cNvPr id="3081" name="Freeform 4" title=""/>
            <p:cNvSpPr/>
            <p:nvPr/>
          </p:nvSpPr>
          <p:spPr bwMode="hidden">
            <a:xfrm>
              <a:off x="0" y="1161"/>
              <a:ext cx="558" cy="3159"/>
            </a:xfrm>
            <a:custGeom>
              <a:gdLst>
                <a:gd name="GT0" fmla="+- l w 0"/>
                <a:gd name="GT1" fmla="+- t h 0"/>
              </a:gdLst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GT0" b="GT1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  <a:round/>
            </a:ln>
          </p:spPr>
          <p:txBody>
            <a:bodyPr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</a:p>
          </p:txBody>
        </p:sp>
        <p:grpSp>
          <p:nvGrpSpPr>
            <p:cNvPr id="3082" name="Group 5" title=""/>
            <p:cNvGrpSpPr/>
            <p:nvPr/>
          </p:nvGrpSpPr>
          <p:grpSpPr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3" name="Freeform 6" title=""/>
              <p:cNvSpPr/>
              <p:nvPr/>
            </p:nvSpPr>
            <p:spPr bwMode="ltGray">
              <a:xfrm>
                <a:off x="552" y="4"/>
                <a:ext cx="12" cy="695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4" name="Freeform 7" title=""/>
              <p:cNvSpPr/>
              <p:nvPr/>
            </p:nvSpPr>
            <p:spPr bwMode="ltGray">
              <a:xfrm>
                <a:off x="552" y="1623"/>
                <a:ext cx="12" cy="2697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l" t="t" r="GT0" b="GT1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5" name="Freeform 8" title=""/>
              <p:cNvSpPr/>
              <p:nvPr/>
            </p:nvSpPr>
            <p:spPr bwMode="ltGray">
              <a:xfrm>
                <a:off x="1019" y="1155"/>
                <a:ext cx="473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l" t="t" r="GT0" b="GT1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6" name="Freeform 9" title=""/>
              <p:cNvSpPr/>
              <p:nvPr/>
            </p:nvSpPr>
            <p:spPr bwMode="ltGray">
              <a:xfrm>
                <a:off x="552" y="1371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l" t="t" r="GT0" b="GT1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7" name="Freeform 10" title=""/>
              <p:cNvSpPr/>
              <p:nvPr/>
            </p:nvSpPr>
            <p:spPr bwMode="ltGray">
              <a:xfrm>
                <a:off x="552" y="699"/>
                <a:ext cx="12" cy="25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l" t="t" r="GT0" b="GT1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8" name="Freeform 11" title=""/>
              <p:cNvSpPr/>
              <p:nvPr/>
            </p:nvSpPr>
            <p:spPr bwMode="ltGray">
              <a:xfrm>
                <a:off x="552" y="951"/>
                <a:ext cx="12" cy="420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89" name="Freeform 12" title=""/>
              <p:cNvSpPr/>
              <p:nvPr/>
            </p:nvSpPr>
            <p:spPr bwMode="ltGray">
              <a:xfrm>
                <a:off x="0" y="1155"/>
                <a:ext cx="351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90" name="Freeform 13" title=""/>
              <p:cNvSpPr/>
              <p:nvPr/>
            </p:nvSpPr>
            <p:spPr bwMode="ltGray">
              <a:xfrm>
                <a:off x="767" y="1155"/>
                <a:ext cx="252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l" t="t" r="GT0" b="GT1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  <p:sp>
            <p:nvSpPr>
              <p:cNvPr id="3091" name="Freeform 14" title=""/>
              <p:cNvSpPr/>
              <p:nvPr/>
            </p:nvSpPr>
            <p:spPr bwMode="ltGray">
              <a:xfrm>
                <a:off x="348" y="1155"/>
                <a:ext cx="419" cy="12"/>
              </a:xfrm>
              <a:custGeom>
                <a:gdLst>
                  <a:gd name="GT0" fmla="+- l w 0"/>
                  <a:gd name="GT1" fmla="+- t h 0"/>
                </a:gdLst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GT0" b="GT1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  <a:round/>
              </a:ln>
            </p:spPr>
            <p:txBody>
              <a:bodyPr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</a:p>
            </p:txBody>
          </p:sp>
        </p:grpSp>
      </p:grpSp>
      <p:sp>
        <p:nvSpPr>
          <p:cNvPr id="307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BD7F60-C409-489A-9FD5-DBDCB67B7B89}" type="datetime1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07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30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600" b="0" i="0" u="none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F1DF10B5-CCE3-4D0D-A7F1-8888220AF64D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‹#›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61" r:id="rId4"/>
    <p:sldLayoutId id="2147484162" r:id="rId5"/>
    <p:sldLayoutId id="2147484163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1" i="0" u="none" baseline="0">
          <a:solidFill>
            <a:schemeClr val="tx2"/>
          </a:solidFill>
          <a:effectLst/>
          <a:latin typeface="Tahoma" pitchFamily="34" charset="0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4098" name="Title Placeholder 1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4400" b="0" i="0" u="none" kern="1200" baseline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4099" name="Text Placeholder 2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defRPr kumimoji="0" lang="en-GB" altLang="en-US" sz="3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–"/>
              <a:defRPr kumimoji="0" lang="en-GB" altLang="en-US" sz="28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defRPr kumimoji="0" lang="en-GB" altLang="en-US" sz="24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–"/>
              <a:defRPr kumimoji="0" lang="en-GB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»"/>
              <a:defRPr kumimoji="0" lang="en-GB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GB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GB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GB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GB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F02B92-D523-4EA2-80A6-43BF3056BE88}" type="datetime1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by Mr. Lafferty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GB"/>
            </a:defPPr>
            <a:lvl1pPr marL="0" indent="0" algn="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200" b="0" i="0" u="none" baseline="0">
                <a:solidFill>
                  <a:schemeClr val="tx1">
                    <a:tint val="75000"/>
                  </a:schemeClr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lvl="0" algn="r" eaLnBrk="1" hangingPunct="1"/>
            <a:fld id="{6640CD62-A22D-49B7-B66A-6D068789C053}" type="slidenum">
              <a:rPr sz="1200">
                <a:solidFill>
                  <a:srgbClr val="898989"/>
                </a:solidFill>
              </a:rPr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7" r:id="rId7"/>
    <p:sldLayoutId id="2147484178" r:id="rId8"/>
    <p:sldLayoutId id="2147484179" r:id="rId9"/>
    <p:sldLayoutId id="2147484180" r:id="rId10"/>
    <p:sldLayoutId id="2147484181" r:id="rId11"/>
  </p:sldLayoutIdLst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 baseline="0">
          <a:solidFill>
            <a:schemeClr val="tx1"/>
          </a:solidFill>
          <a:effectLst/>
          <a:latin typeface="Calibri" pitchFamily="34" charset="0"/>
          <a:ea typeface="+mj-ea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•"/>
        <a:defRPr kumimoji="0" sz="3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–"/>
        <a:defRPr kumimoji="0" sz="2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•"/>
        <a:defRPr kumimoji="0" sz="2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–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»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gif" /><Relationship Id="rId4" Type="http://schemas.openxmlformats.org/officeDocument/2006/relationships/image" Target="../media/image2.png" /><Relationship Id="rId5" Type="http://schemas.openxmlformats.org/officeDocument/2006/relationships/slide" Target="slide2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15.xml" TargetMode="Interna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1.gif" /><Relationship Id="rId3" Type="http://schemas.openxmlformats.org/officeDocument/2006/relationships/image" Target="../media/image8.png" /><Relationship Id="rId4" Type="http://schemas.openxmlformats.org/officeDocument/2006/relationships/image" Target="../media/image9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1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gif" /><Relationship Id="rId3" Type="http://schemas.openxmlformats.org/officeDocument/2006/relationships/image" Target="../media/image1.gif" /><Relationship Id="rId4" Type="http://schemas.openxmlformats.org/officeDocument/2006/relationships/image" Target="../media/image2.png" /><Relationship Id="rId5" Type="http://schemas.openxmlformats.org/officeDocument/2006/relationships/image" Target="../media/image1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2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6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Relationship Id="rId4" Type="http://schemas.openxmlformats.org/officeDocument/2006/relationships/image" Target="../media/image3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9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1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3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4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5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6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7.png" /><Relationship Id="rId3" Type="http://schemas.openxmlformats.org/officeDocument/2006/relationships/image" Target="../media/image2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Relationship Id="rId4" Type="http://schemas.openxmlformats.org/officeDocument/2006/relationships/oleObject" Target="../embeddings/oleObject1.bin" TargetMode="Internal" /><Relationship Id="rId5" Type="http://schemas.openxmlformats.org/officeDocument/2006/relationships/image" Target="../media/image4.wmf" /><Relationship Id="rId6" Type="http://schemas.openxmlformats.org/officeDocument/2006/relationships/vmlDrawing" Target="../drawings/vmlDrawing1.v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Relationship Id="rId4" Type="http://schemas.openxmlformats.org/officeDocument/2006/relationships/image" Target="../media/image5.gi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image" Target="../media/image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gif" /><Relationship Id="rId3" Type="http://schemas.openxmlformats.org/officeDocument/2006/relationships/image" Target="../media/image1.gif" /><Relationship Id="rId4" Type="http://schemas.openxmlformats.org/officeDocument/2006/relationships/image" Target="../media/image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gif" /><Relationship Id="rId3" Type="http://schemas.openxmlformats.org/officeDocument/2006/relationships/oleObject" Target="../embeddings/oleObject2.bin" TargetMode="Internal" /><Relationship Id="rId4" Type="http://schemas.openxmlformats.org/officeDocument/2006/relationships/image" Target="../media/image7.wmf" /><Relationship Id="rId5" Type="http://schemas.openxmlformats.org/officeDocument/2006/relationships/image" Target="../media/image2.png" /><Relationship Id="rId6" Type="http://schemas.openxmlformats.org/officeDocument/2006/relationships/vmlDrawing" Target="../drawings/vmlDrawing2.v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8194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C0245A-8474-45DC-9A24-A7EBDB362744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195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 Lafferty</a:t>
            </a:r>
          </a:p>
        </p:txBody>
      </p:sp>
      <p:sp>
        <p:nvSpPr>
          <p:cNvPr id="8196" name="Rectangle 20"/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numCol="1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r" eaLnBrk="1" hangingPunct="0"/>
            <a:fld id="{98E877D3-E9B7-4D1C-BFB1-AE9970874BD5}" type="slidenum">
              <a: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</a:t>
            </a:fld>
            <a:endParaRPr sz="1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7675" y="742950"/>
            <a:ext cx="5256213" cy="695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</a:t>
            </a:r>
          </a:p>
        </p:txBody>
      </p:sp>
      <p:pic>
        <p:nvPicPr>
          <p:cNvPr id="8198" name="Picture 3" descr="scottishflag" title="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38" y="768350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9" name="Picture 4" descr="Office Objects 057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200" name="Text Box 11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201" name="Text Box 6" title=""/>
          <p:cNvSpPr txBox="1"/>
          <p:nvPr/>
        </p:nvSpPr>
        <p:spPr>
          <a:xfrm>
            <a:off x="2857500" y="2509838"/>
            <a:ext cx="4170363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200" b="1">
                <a:solidFill>
                  <a:srgbClr val="F9F911"/>
                </a:solidFill>
                <a:latin typeface="Comic Sans MS" pitchFamily="66" charset="0"/>
                <a:ea typeface="Arial" pitchFamily="34" charset="0"/>
              </a:rPr>
              <a:t>Expected Frequency</a:t>
            </a:r>
            <a:endParaRPr sz="3200" b="1">
              <a:solidFill>
                <a:srgbClr val="F9F911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8202" name="AutoShape 9" title="">
            <a:hlinkClick r:id="rId5" action="ppaction://hlinksldjump"/>
          </p:cNvPr>
          <p:cNvSpPr/>
          <p:nvPr/>
        </p:nvSpPr>
        <p:spPr>
          <a:xfrm>
            <a:off x="1938338" y="2543175"/>
            <a:ext cx="555625" cy="517525"/>
          </a:xfrm>
          <a:prstGeom prst="actionButtonForwardNex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  <p:sp>
        <p:nvSpPr>
          <p:cNvPr id="8203" name="Text Box 6" title=""/>
          <p:cNvSpPr txBox="1"/>
          <p:nvPr/>
        </p:nvSpPr>
        <p:spPr>
          <a:xfrm>
            <a:off x="2857500" y="3736975"/>
            <a:ext cx="3414713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200" b="1">
                <a:solidFill>
                  <a:srgbClr val="F9F911"/>
                </a:solidFill>
                <a:latin typeface="Comic Sans MS" pitchFamily="66" charset="0"/>
                <a:ea typeface="Arial" pitchFamily="34" charset="0"/>
              </a:rPr>
              <a:t>Probability Tree</a:t>
            </a:r>
            <a:endParaRPr sz="3200" b="1">
              <a:solidFill>
                <a:srgbClr val="F9F911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8204" name="AutoShape 9" title="">
            <a:hlinkClick r:id="rId6" action="ppaction://hlinksldjump"/>
          </p:cNvPr>
          <p:cNvSpPr/>
          <p:nvPr/>
        </p:nvSpPr>
        <p:spPr>
          <a:xfrm>
            <a:off x="1951038" y="3759200"/>
            <a:ext cx="542925" cy="539750"/>
          </a:xfrm>
          <a:prstGeom prst="actionButtonForwardNext">
            <a:avLst/>
          </a:prstGeom>
          <a:solidFill>
            <a:srgbClr val="7030A0"/>
          </a:solidFill>
          <a:ln w="1905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  <p:sp>
        <p:nvSpPr>
          <p:cNvPr id="8205" name="Text Box 6" title=""/>
          <p:cNvSpPr txBox="1"/>
          <p:nvPr/>
        </p:nvSpPr>
        <p:spPr>
          <a:xfrm>
            <a:off x="2857500" y="5014913"/>
            <a:ext cx="5226050" cy="646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600" b="1">
                <a:solidFill>
                  <a:srgbClr val="F9F911"/>
                </a:solidFill>
                <a:latin typeface="Comic Sans MS" pitchFamily="66" charset="0"/>
                <a:ea typeface="Arial" pitchFamily="34" charset="0"/>
              </a:rPr>
              <a:t>Exam Type Questions </a:t>
            </a:r>
            <a:endParaRPr sz="3600" b="1">
              <a:solidFill>
                <a:srgbClr val="F9F911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8206" name="AutoShape 9" title="">
            <a:hlinkClick r:id="rId7" action="ppaction://hlinksldjump"/>
          </p:cNvPr>
          <p:cNvSpPr/>
          <p:nvPr/>
        </p:nvSpPr>
        <p:spPr>
          <a:xfrm>
            <a:off x="1938338" y="5080000"/>
            <a:ext cx="555625" cy="517525"/>
          </a:xfrm>
          <a:prstGeom prst="actionButtonForwardNex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5362" name="Rectangle 1042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06C8A1-72A6-4014-80DB-E2E915BA2F4D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5363" name="Rectangle 1043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46787" y="640940"/>
            <a:ext cx="5256213" cy="695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 Tree</a:t>
            </a:r>
          </a:p>
        </p:txBody>
      </p:sp>
      <p:pic>
        <p:nvPicPr>
          <p:cNvPr id="15365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5366" name="Picture 5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Learning Intention</a:t>
            </a:r>
          </a:p>
        </p:txBody>
      </p:sp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Success Criteria</a:t>
            </a:r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>
            <a:off x="5029200" y="2846388"/>
            <a:ext cx="4114800" cy="646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Understand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Probability Tree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.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5370" name="Line 9" title=""/>
          <p:cNvSpPr/>
          <p:nvPr/>
        </p:nvSpPr>
        <p:spPr>
          <a:xfrm flipH="1"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</a:ln>
        </p:spPr>
      </p:sp>
      <p:sp>
        <p:nvSpPr>
          <p:cNvPr id="15371" name="Rectangle 10" title=""/>
          <p:cNvSpPr/>
          <p:nvPr/>
        </p:nvSpPr>
        <p:spPr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800100" lvl="1" indent="-342900" eaLnBrk="1" hangingPunct="1">
              <a:buAutoNum type="arabicPeriod"/>
            </a:pPr>
            <a:r>
              <a:rPr>
                <a:solidFill>
                  <a:srgbClr val="FFFF00"/>
                </a:solidFill>
                <a:latin typeface="Comic Sans MS" pitchFamily="66" charset="0"/>
                <a:ea typeface="Arial" pitchFamily="34" charset="0"/>
              </a:rPr>
              <a:t>We are learning about Probability Trees.</a:t>
            </a:r>
            <a:endParaRPr>
              <a:solidFill>
                <a:srgbClr val="FFFF00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15372" name="Rectangle 11"/>
          <p:cNvSpPr>
            <a:spLocks noChangeArrowheads="1"/>
          </p:cNvSpPr>
          <p:nvPr/>
        </p:nvSpPr>
        <p:spPr bwMode="auto">
          <a:xfrm>
            <a:off x="5483224" y="3589338"/>
            <a:ext cx="3660775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Calculate the probability of events happening using a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Probability Tree 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Arial"/>
              </a:rPr>
              <a:t>.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15373" name="Text Box 13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  <a:ea typeface="Arial" pitchFamily="34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  <a:ea typeface="Arial" pitchFamily="34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/>
      <p:bldP spid="15371" grpId="0"/>
      <p:bldP spid="153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6386" name="Rectangle 1042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528612"/>
            <a:ext cx="1905000" cy="211399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246BD26-5089-43F3-A7BD-CFD9615C8650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6387" name="Rectangle 1043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499116"/>
            <a:ext cx="2895600" cy="255643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1457" y="478712"/>
            <a:ext cx="4483510" cy="695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 Tree</a:t>
            </a:r>
          </a:p>
        </p:txBody>
      </p:sp>
      <p:pic>
        <p:nvPicPr>
          <p:cNvPr id="16389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390" name="Text Box 11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  <a:ea typeface="Arial" pitchFamily="34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16391" name="Cloud 50"/>
          <p:cNvSpPr/>
          <p:nvPr/>
        </p:nvSpPr>
        <p:spPr>
          <a:xfrm>
            <a:off x="250723" y="103236"/>
            <a:ext cx="2669458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P(E1) = 0.2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P(E2 )= 0.3</a:t>
            </a:r>
          </a:p>
        </p:txBody>
      </p:sp>
      <p:grpSp>
        <p:nvGrpSpPr>
          <p:cNvPr id="16392" name="Group 55" title=""/>
          <p:cNvGrpSpPr/>
          <p:nvPr/>
        </p:nvGrpSpPr>
        <p:grpSpPr>
          <a:xfrm rot="3720000">
            <a:off x="1463676" y="4208462"/>
            <a:ext cx="1847850" cy="574675"/>
            <a:chOff x="2787445" y="2934929"/>
            <a:chExt cx="1356852" cy="575187"/>
          </a:xfrm>
        </p:grpSpPr>
        <p:sp>
          <p:nvSpPr>
            <p:cNvPr id="16432" name="Straight Connector 56" title=""/>
            <p:cNvSpPr/>
            <p:nvPr/>
          </p:nvSpPr>
          <p:spPr>
            <a:xfrm flipV="1">
              <a:off x="2787445" y="2934929"/>
              <a:ext cx="1356852" cy="5751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33" name="Isosceles Triangle 57"/>
            <p:cNvSpPr/>
            <p:nvPr/>
          </p:nvSpPr>
          <p:spPr>
            <a:xfrm rot="4620000">
              <a:off x="3336653" y="3160285"/>
              <a:ext cx="187577" cy="135507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6393" name="TextBox 58" title=""/>
          <p:cNvSpPr txBox="1"/>
          <p:nvPr/>
        </p:nvSpPr>
        <p:spPr>
          <a:xfrm>
            <a:off x="2014538" y="2911475"/>
            <a:ext cx="523875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0.2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394" name="TextBox 59" title=""/>
          <p:cNvSpPr txBox="1"/>
          <p:nvPr/>
        </p:nvSpPr>
        <p:spPr>
          <a:xfrm>
            <a:off x="2014538" y="4591050"/>
            <a:ext cx="523875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0.8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6395" name="Group 60" title=""/>
          <p:cNvGrpSpPr/>
          <p:nvPr/>
        </p:nvGrpSpPr>
        <p:grpSpPr>
          <a:xfrm rot="21540000">
            <a:off x="3378200" y="2466975"/>
            <a:ext cx="1446213" cy="415925"/>
            <a:chOff x="2790972" y="3106004"/>
            <a:chExt cx="1446057" cy="416763"/>
          </a:xfrm>
        </p:grpSpPr>
        <p:sp>
          <p:nvSpPr>
            <p:cNvPr id="16430" name="Straight Connector 61" title=""/>
            <p:cNvSpPr/>
            <p:nvPr/>
          </p:nvSpPr>
          <p:spPr>
            <a:xfrm rot="60000" flipV="1">
              <a:off x="2790972" y="3106004"/>
              <a:ext cx="1446057" cy="4167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31" name="Isosceles Triangle 62"/>
            <p:cNvSpPr/>
            <p:nvPr/>
          </p:nvSpPr>
          <p:spPr>
            <a:xfrm rot="3900000">
              <a:off x="3415560" y="3237886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6396" name="Group 63" title=""/>
          <p:cNvGrpSpPr/>
          <p:nvPr/>
        </p:nvGrpSpPr>
        <p:grpSpPr>
          <a:xfrm rot="3180000">
            <a:off x="3751263" y="2513013"/>
            <a:ext cx="625475" cy="1368425"/>
            <a:chOff x="3132030" y="2459776"/>
            <a:chExt cx="626315" cy="1368864"/>
          </a:xfrm>
        </p:grpSpPr>
        <p:sp>
          <p:nvSpPr>
            <p:cNvPr id="16428" name="Straight Connector 64" title=""/>
            <p:cNvSpPr/>
            <p:nvPr/>
          </p:nvSpPr>
          <p:spPr>
            <a:xfrm rot="18360000">
              <a:off x="2760756" y="2831050"/>
              <a:ext cx="1368864" cy="6263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29" name="Isosceles Triangle 65"/>
            <p:cNvSpPr/>
            <p:nvPr/>
          </p:nvSpPr>
          <p:spPr>
            <a:xfrm rot="3900000">
              <a:off x="3298856" y="3086991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6397" name="TextBox 66" title=""/>
          <p:cNvSpPr txBox="1"/>
          <p:nvPr/>
        </p:nvSpPr>
        <p:spPr>
          <a:xfrm>
            <a:off x="2082800" y="2443163"/>
            <a:ext cx="460375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E1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6398" name="Group 67" title=""/>
          <p:cNvGrpSpPr/>
          <p:nvPr/>
        </p:nvGrpSpPr>
        <p:grpSpPr>
          <a:xfrm>
            <a:off x="3030538" y="4483100"/>
            <a:ext cx="1689100" cy="684213"/>
            <a:chOff x="2787445" y="2826768"/>
            <a:chExt cx="1689004" cy="683349"/>
          </a:xfrm>
        </p:grpSpPr>
        <p:sp>
          <p:nvSpPr>
            <p:cNvPr id="16426" name="Straight Connector 68" title=""/>
            <p:cNvSpPr/>
            <p:nvPr/>
          </p:nvSpPr>
          <p:spPr>
            <a:xfrm flipV="1">
              <a:off x="2787445" y="2826768"/>
              <a:ext cx="1689004" cy="6833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27" name="Isosceles Triangle 69"/>
            <p:cNvSpPr/>
            <p:nvPr/>
          </p:nvSpPr>
          <p:spPr>
            <a:xfrm rot="3900000">
              <a:off x="3531697" y="3084505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6399" name="Group 70" title=""/>
          <p:cNvGrpSpPr/>
          <p:nvPr/>
        </p:nvGrpSpPr>
        <p:grpSpPr>
          <a:xfrm rot="2220000">
            <a:off x="3032125" y="5167313"/>
            <a:ext cx="1612900" cy="260350"/>
            <a:chOff x="2703404" y="3103808"/>
            <a:chExt cx="1614095" cy="206967"/>
          </a:xfrm>
        </p:grpSpPr>
        <p:sp>
          <p:nvSpPr>
            <p:cNvPr id="16424" name="Straight Connector 71" title=""/>
            <p:cNvSpPr/>
            <p:nvPr/>
          </p:nvSpPr>
          <p:spPr>
            <a:xfrm rot="19380000">
              <a:off x="2703404" y="3103808"/>
              <a:ext cx="1614095" cy="2069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25" name="Isosceles Triangle 72"/>
            <p:cNvSpPr/>
            <p:nvPr/>
          </p:nvSpPr>
          <p:spPr>
            <a:xfrm rot="3900000">
              <a:off x="3382658" y="3132239"/>
              <a:ext cx="192532" cy="147844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6400" name="Group 73" title=""/>
          <p:cNvGrpSpPr/>
          <p:nvPr/>
        </p:nvGrpSpPr>
        <p:grpSpPr>
          <a:xfrm rot="20880000">
            <a:off x="1616075" y="3055938"/>
            <a:ext cx="1847850" cy="574675"/>
            <a:chOff x="2787445" y="2934929"/>
            <a:chExt cx="1356852" cy="575187"/>
          </a:xfrm>
        </p:grpSpPr>
        <p:sp>
          <p:nvSpPr>
            <p:cNvPr id="16422" name="Straight Connector 74" title=""/>
            <p:cNvSpPr/>
            <p:nvPr/>
          </p:nvSpPr>
          <p:spPr>
            <a:xfrm flipV="1">
              <a:off x="2787445" y="2934929"/>
              <a:ext cx="1356852" cy="5751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6423" name="Isosceles Triangle 75"/>
            <p:cNvSpPr/>
            <p:nvPr/>
          </p:nvSpPr>
          <p:spPr>
            <a:xfrm rot="4620000">
              <a:off x="3336653" y="3160285"/>
              <a:ext cx="187577" cy="135507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6401" name="TextBox 79" title=""/>
          <p:cNvSpPr txBox="1"/>
          <p:nvPr/>
        </p:nvSpPr>
        <p:spPr>
          <a:xfrm>
            <a:off x="1497013" y="5057775"/>
            <a:ext cx="1122362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latin typeface="Comic Sans MS" pitchFamily="66" charset="0"/>
              </a:rPr>
              <a:t>NOT</a:t>
            </a:r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 E1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2" name="TextBox 80" title=""/>
          <p:cNvSpPr txBox="1"/>
          <p:nvPr/>
        </p:nvSpPr>
        <p:spPr>
          <a:xfrm>
            <a:off x="3808413" y="1754188"/>
            <a:ext cx="50165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E2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3" name="TextBox 81" title=""/>
          <p:cNvSpPr txBox="1"/>
          <p:nvPr/>
        </p:nvSpPr>
        <p:spPr>
          <a:xfrm>
            <a:off x="3395663" y="3397250"/>
            <a:ext cx="1163637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latin typeface="Comic Sans MS" pitchFamily="66" charset="0"/>
              </a:rPr>
              <a:t>NOT</a:t>
            </a:r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 E2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4" name="TextBox 82" title=""/>
          <p:cNvSpPr txBox="1"/>
          <p:nvPr/>
        </p:nvSpPr>
        <p:spPr>
          <a:xfrm>
            <a:off x="3586163" y="4002088"/>
            <a:ext cx="503237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E2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5" name="TextBox 83" title=""/>
          <p:cNvSpPr txBox="1"/>
          <p:nvPr/>
        </p:nvSpPr>
        <p:spPr>
          <a:xfrm>
            <a:off x="3173413" y="5732463"/>
            <a:ext cx="1163637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latin typeface="Comic Sans MS" pitchFamily="66" charset="0"/>
              </a:rPr>
              <a:t>NOT</a:t>
            </a:r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 E2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6" name="TextBox 84" title=""/>
          <p:cNvSpPr txBox="1"/>
          <p:nvPr/>
        </p:nvSpPr>
        <p:spPr>
          <a:xfrm>
            <a:off x="6904038" y="1460500"/>
            <a:ext cx="2195512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latin typeface="Comic Sans MS" pitchFamily="66" charset="0"/>
              </a:rPr>
              <a:t>Overall Probability</a:t>
            </a:r>
            <a:endParaRPr>
              <a:latin typeface="Comic Sans MS" pitchFamily="66" charset="0"/>
            </a:endParaRPr>
          </a:p>
        </p:txBody>
      </p:sp>
      <p:sp>
        <p:nvSpPr>
          <p:cNvPr id="16407" name="TextBox 88" title=""/>
          <p:cNvSpPr txBox="1"/>
          <p:nvPr/>
        </p:nvSpPr>
        <p:spPr>
          <a:xfrm>
            <a:off x="3759200" y="2149475"/>
            <a:ext cx="525463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0.3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8" name="TextBox 89" title=""/>
          <p:cNvSpPr txBox="1"/>
          <p:nvPr/>
        </p:nvSpPr>
        <p:spPr>
          <a:xfrm>
            <a:off x="3557588" y="4395788"/>
            <a:ext cx="525462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0.3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09" name="TextBox 90" title=""/>
          <p:cNvSpPr txBox="1"/>
          <p:nvPr/>
        </p:nvSpPr>
        <p:spPr>
          <a:xfrm>
            <a:off x="3592513" y="5403850"/>
            <a:ext cx="525462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0.7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0" name="TextBox 91" title=""/>
          <p:cNvSpPr txBox="1"/>
          <p:nvPr/>
        </p:nvSpPr>
        <p:spPr>
          <a:xfrm>
            <a:off x="4216400" y="2960688"/>
            <a:ext cx="525463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0.7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1" name="TextBox 92" title=""/>
          <p:cNvSpPr txBox="1"/>
          <p:nvPr/>
        </p:nvSpPr>
        <p:spPr>
          <a:xfrm>
            <a:off x="7158038" y="1901825"/>
            <a:ext cx="194151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P(E1) then P(E2)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2" name="TextBox 93" title=""/>
          <p:cNvSpPr txBox="1"/>
          <p:nvPr/>
        </p:nvSpPr>
        <p:spPr>
          <a:xfrm>
            <a:off x="7224713" y="2305050"/>
            <a:ext cx="1874837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0.2 x 0.3 = 0.06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3" name="Straight Connector 95" title=""/>
          <p:cNvSpPr/>
          <p:nvPr/>
        </p:nvSpPr>
        <p:spPr>
          <a:xfrm>
            <a:off x="6916738" y="2846388"/>
            <a:ext cx="2182812" cy="1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6414" name="TextBox 96" title=""/>
          <p:cNvSpPr txBox="1"/>
          <p:nvPr/>
        </p:nvSpPr>
        <p:spPr>
          <a:xfrm>
            <a:off x="6648450" y="2998788"/>
            <a:ext cx="2451100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P(E1) then P(</a:t>
            </a:r>
            <a:r>
              <a:rPr>
                <a:latin typeface="Comic Sans MS" pitchFamily="66" charset="0"/>
              </a:rPr>
              <a:t>NOT</a:t>
            </a:r>
            <a:r>
              <a:rPr>
                <a:solidFill>
                  <a:srgbClr val="FFFF00"/>
                </a:solidFill>
                <a:latin typeface="Comic Sans MS" pitchFamily="66" charset="0"/>
              </a:rPr>
              <a:t>E2)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5" name="TextBox 97" title=""/>
          <p:cNvSpPr txBox="1"/>
          <p:nvPr/>
        </p:nvSpPr>
        <p:spPr>
          <a:xfrm>
            <a:off x="7262813" y="3402013"/>
            <a:ext cx="1836737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0.2 x 0.7 = 0.14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6" name="Straight Connector 98" title=""/>
          <p:cNvSpPr/>
          <p:nvPr/>
        </p:nvSpPr>
        <p:spPr>
          <a:xfrm>
            <a:off x="6916738" y="3913188"/>
            <a:ext cx="2182812" cy="1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6417" name="Straight Connector 99" title=""/>
          <p:cNvSpPr/>
          <p:nvPr/>
        </p:nvSpPr>
        <p:spPr>
          <a:xfrm>
            <a:off x="6916738" y="4975225"/>
            <a:ext cx="2182812" cy="1588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6418" name="TextBox 100" title=""/>
          <p:cNvSpPr txBox="1"/>
          <p:nvPr/>
        </p:nvSpPr>
        <p:spPr>
          <a:xfrm>
            <a:off x="6648450" y="4021138"/>
            <a:ext cx="2451100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</a:t>
            </a:r>
            <a:r>
              <a:rPr>
                <a:latin typeface="Comic Sans MS" pitchFamily="66" charset="0"/>
              </a:rPr>
              <a:t>NOT</a:t>
            </a:r>
            <a:r>
              <a:rPr>
                <a:solidFill>
                  <a:srgbClr val="FFFF00"/>
                </a:solidFill>
                <a:latin typeface="Comic Sans MS" pitchFamily="66" charset="0"/>
              </a:rPr>
              <a:t>E1) then P(E2)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19" name="TextBox 101" title=""/>
          <p:cNvSpPr txBox="1"/>
          <p:nvPr/>
        </p:nvSpPr>
        <p:spPr>
          <a:xfrm>
            <a:off x="7224713" y="4424363"/>
            <a:ext cx="1874837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0.8 x 0.3 = 0.24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20" name="TextBox 103" title=""/>
          <p:cNvSpPr txBox="1"/>
          <p:nvPr/>
        </p:nvSpPr>
        <p:spPr>
          <a:xfrm>
            <a:off x="6122988" y="5132388"/>
            <a:ext cx="2976562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</a:t>
            </a:r>
            <a:r>
              <a:rPr>
                <a:latin typeface="Comic Sans MS" pitchFamily="66" charset="0"/>
              </a:rPr>
              <a:t>NOT</a:t>
            </a:r>
            <a:r>
              <a:rPr>
                <a:solidFill>
                  <a:srgbClr val="FFFF00"/>
                </a:solidFill>
                <a:latin typeface="Comic Sans MS" pitchFamily="66" charset="0"/>
              </a:rPr>
              <a:t>E1) then P(</a:t>
            </a:r>
            <a:r>
              <a:rPr>
                <a:latin typeface="Comic Sans MS" pitchFamily="66" charset="0"/>
              </a:rPr>
              <a:t>NOT</a:t>
            </a:r>
            <a:r>
              <a:rPr>
                <a:solidFill>
                  <a:srgbClr val="FFFF00"/>
                </a:solidFill>
                <a:latin typeface="Comic Sans MS" pitchFamily="66" charset="0"/>
              </a:rPr>
              <a:t>E2)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421" name="TextBox 104" title=""/>
          <p:cNvSpPr txBox="1"/>
          <p:nvPr/>
        </p:nvSpPr>
        <p:spPr>
          <a:xfrm>
            <a:off x="7224713" y="5535613"/>
            <a:ext cx="1874837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0.8 x 0.7 = 0.56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6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6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6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  <p:bldP spid="16393" grpId="0"/>
      <p:bldP spid="16394" grpId="0"/>
      <p:bldP spid="16397" grpId="0"/>
      <p:bldP spid="16401" grpId="0"/>
      <p:bldP spid="16402" grpId="0"/>
      <p:bldP spid="16403" grpId="0"/>
      <p:bldP spid="16404" grpId="0"/>
      <p:bldP spid="16405" grpId="0"/>
      <p:bldP spid="16406" grpId="0"/>
      <p:bldP spid="16407" grpId="0"/>
      <p:bldP spid="16408" grpId="0"/>
      <p:bldP spid="16409" grpId="0"/>
      <p:bldP spid="16411" grpId="0"/>
      <p:bldP spid="16412" grpId="0"/>
      <p:bldP spid="16414" grpId="0"/>
      <p:bldP spid="16415" grpId="0"/>
      <p:bldP spid="16418" grpId="0"/>
      <p:bldP spid="16419" grpId="0"/>
      <p:bldP spid="16420" grpId="0"/>
      <p:bldP spid="164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7410" name="Rectangle 2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>
            <a:miter lim="800000"/>
          </a:ln>
        </p:spPr>
        <p:txBody>
          <a:bodyPr wrap="square" lIns="91440" tIns="45720" rIns="91440" bIns="45720"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4400" b="0" i="0" u="none" kern="1200" baseline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 eaLnBrk="1" hangingPunct="1"/>
            <a:r>
              <a:rPr sz="3200">
                <a:latin typeface="Comic Sans MS" pitchFamily="66" charset="0"/>
              </a:rPr>
              <a:t>It’s Raining</a:t>
            </a:r>
            <a:endParaRPr sz="3200">
              <a:latin typeface="Comic Sans MS" pitchFamily="66" charset="0"/>
            </a:endParaRPr>
          </a:p>
        </p:txBody>
      </p:sp>
      <p:sp>
        <p:nvSpPr>
          <p:cNvPr id="17411" name="Rectangle 1042"/>
          <p:cNvSpPr txBox="1">
            <a:spLocks noGrp="1" noChangeArrowheads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246BD26-5089-43F3-A7BD-CFD9615C8650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412" name="Rectangle 1043"/>
          <p:cNvSpPr txBox="1">
            <a:spLocks noGrp="1" noChangeArrowheads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+mn-ea" pitchFamily="34" charset="0"/>
                <a:cs typeface="+mn-cs"/>
              </a:rPr>
              <a:t>Created by Mr Lafferty Maths Dept</a:t>
            </a:r>
          </a:p>
        </p:txBody>
      </p:sp>
      <p:pic>
        <p:nvPicPr>
          <p:cNvPr id="17413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14" name="Text Box 11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  <a:ea typeface="Arial" pitchFamily="34" charset="0"/>
              </a:rPr>
              <a:t>www.mathsrevision.com</a:t>
            </a:r>
            <a:endParaRPr sz="2800"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17415" name="Cloud 50"/>
          <p:cNvSpPr/>
          <p:nvPr/>
        </p:nvSpPr>
        <p:spPr>
          <a:xfrm>
            <a:off x="250723" y="103236"/>
            <a:ext cx="2669458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P(R) = 0.6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P(D)= 0.4</a:t>
            </a:r>
          </a:p>
        </p:txBody>
      </p:sp>
      <p:pic>
        <p:nvPicPr>
          <p:cNvPr id="17416" name="Picture 2" descr="Image result for rain drops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363" y="742950"/>
            <a:ext cx="1603375" cy="210978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17417" name="Picture 2" descr="Image result for rain drops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363" y="2590800"/>
            <a:ext cx="1603375" cy="209708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17418" name="Picture 2" descr="Image result for rain drops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363" y="4432300"/>
            <a:ext cx="1603375" cy="2108200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17419" name="TextBox 55" title=""/>
          <p:cNvSpPr txBox="1"/>
          <p:nvPr/>
        </p:nvSpPr>
        <p:spPr>
          <a:xfrm>
            <a:off x="752475" y="2255838"/>
            <a:ext cx="7296150" cy="2308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400">
                <a:latin typeface="Comic Sans MS" pitchFamily="66" charset="0"/>
              </a:rPr>
              <a:t>In November it rained on 18 days out of 30.</a:t>
            </a:r>
            <a:endParaRPr sz="2400">
              <a:latin typeface="Comic Sans MS" pitchFamily="66" charset="0"/>
            </a:endParaRPr>
          </a:p>
          <a:p>
            <a:pPr marL="0" lvl="0" indent="0" eaLnBrk="1" hangingPunct="1"/>
            <a:endParaRPr sz="2400">
              <a:latin typeface="Comic Sans MS" pitchFamily="66" charset="0"/>
            </a:endParaRPr>
          </a:p>
          <a:p>
            <a:pPr marL="0" lvl="0" indent="0" eaLnBrk="1" hangingPunct="1"/>
            <a:r>
              <a:rPr sz="2400">
                <a:latin typeface="Comic Sans MS" pitchFamily="66" charset="0"/>
              </a:rPr>
              <a:t>(i)	Create a probability tree.</a:t>
            </a:r>
            <a:endParaRPr sz="2400">
              <a:latin typeface="Comic Sans MS" pitchFamily="66" charset="0"/>
            </a:endParaRPr>
          </a:p>
          <a:p>
            <a:pPr marL="0" lvl="0" indent="0" eaLnBrk="1" hangingPunct="1"/>
            <a:endParaRPr sz="2400">
              <a:latin typeface="Comic Sans MS" pitchFamily="66" charset="0"/>
            </a:endParaRPr>
          </a:p>
          <a:p>
            <a:pPr marL="0" lvl="0" indent="0" eaLnBrk="1" hangingPunct="1"/>
            <a:r>
              <a:rPr sz="2400">
                <a:latin typeface="Comic Sans MS" pitchFamily="66" charset="0"/>
              </a:rPr>
              <a:t>(ii)	Calculate the probability that it will rain on</a:t>
            </a:r>
            <a:endParaRPr sz="2400">
              <a:latin typeface="Comic Sans MS" pitchFamily="66" charset="0"/>
            </a:endParaRPr>
          </a:p>
          <a:p>
            <a:pPr marL="0" lvl="0" indent="0" eaLnBrk="1" hangingPunct="1"/>
            <a:r>
              <a:rPr sz="2400">
                <a:latin typeface="Comic Sans MS" pitchFamily="66" charset="0"/>
              </a:rPr>
              <a:t>	any two consecutive days.</a:t>
            </a:r>
            <a:endParaRPr sz="2400">
              <a:latin typeface="Comic Sans MS" pitchFamily="66" charset="0"/>
            </a:endParaRPr>
          </a:p>
        </p:txBody>
      </p:sp>
      <p:sp>
        <p:nvSpPr>
          <p:cNvPr id="17420" name="TextBox 63" title=""/>
          <p:cNvSpPr txBox="1"/>
          <p:nvPr/>
        </p:nvSpPr>
        <p:spPr>
          <a:xfrm>
            <a:off x="6115050" y="0"/>
            <a:ext cx="3008313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0000"/>
                </a:solidFill>
                <a:latin typeface="Comic Sans MS" pitchFamily="66" charset="0"/>
              </a:rPr>
              <a:t>P(R) – probability RAIN</a:t>
            </a:r>
            <a:endParaRPr sz="2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421" name="TextBox 67" title=""/>
          <p:cNvSpPr txBox="1"/>
          <p:nvPr/>
        </p:nvSpPr>
        <p:spPr>
          <a:xfrm>
            <a:off x="6115050" y="520700"/>
            <a:ext cx="28463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0000"/>
                </a:solidFill>
                <a:latin typeface="Comic Sans MS" pitchFamily="66" charset="0"/>
              </a:rPr>
              <a:t>P(D) – probability DRY</a:t>
            </a:r>
            <a:endParaRPr sz="20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7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7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7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7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c0504d [5]"/>
                                          </p:val>
                                        </p:tav>
                                        <p:tav tm="50000">
                                          <p:val>
                                            <p:strVal val="#0000ff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7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  <p:bldP spid="1741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8434" name="Rectangle 1042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528612"/>
            <a:ext cx="1905000" cy="211399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246BD26-5089-43F3-A7BD-CFD9615C8650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8435" name="Rectangle 1043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499116"/>
            <a:ext cx="2895600" cy="255643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1457" y="478712"/>
            <a:ext cx="4483510" cy="695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It’s Raining</a:t>
            </a:r>
          </a:p>
        </p:txBody>
      </p:sp>
      <p:pic>
        <p:nvPicPr>
          <p:cNvPr id="18437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8438" name="Text Box 11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  <a:ea typeface="Arial" pitchFamily="34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  <a:ea typeface="Arial" pitchFamily="34" charset="0"/>
            </a:endParaRPr>
          </a:p>
        </p:txBody>
      </p:sp>
      <p:sp>
        <p:nvSpPr>
          <p:cNvPr id="18439" name="Cloud 50"/>
          <p:cNvSpPr/>
          <p:nvPr/>
        </p:nvSpPr>
        <p:spPr>
          <a:xfrm>
            <a:off x="250723" y="103236"/>
            <a:ext cx="2669458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P(R) = 0.6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P(D )= 0.4</a:t>
            </a:r>
          </a:p>
        </p:txBody>
      </p:sp>
      <p:grpSp>
        <p:nvGrpSpPr>
          <p:cNvPr id="18440" name="Group 55" title=""/>
          <p:cNvGrpSpPr/>
          <p:nvPr/>
        </p:nvGrpSpPr>
        <p:grpSpPr>
          <a:xfrm rot="3720000">
            <a:off x="1463676" y="4208462"/>
            <a:ext cx="1847850" cy="574675"/>
            <a:chOff x="2787445" y="2934929"/>
            <a:chExt cx="1356852" cy="575187"/>
          </a:xfrm>
        </p:grpSpPr>
        <p:sp>
          <p:nvSpPr>
            <p:cNvPr id="18485" name="Straight Connector 56" title=""/>
            <p:cNvSpPr/>
            <p:nvPr/>
          </p:nvSpPr>
          <p:spPr>
            <a:xfrm flipV="1">
              <a:off x="2787445" y="2934929"/>
              <a:ext cx="1356852" cy="5751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86" name="Isosceles Triangle 57"/>
            <p:cNvSpPr/>
            <p:nvPr/>
          </p:nvSpPr>
          <p:spPr>
            <a:xfrm rot="4620000">
              <a:off x="3336653" y="3160285"/>
              <a:ext cx="187577" cy="135507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8441" name="TextBox 58" title=""/>
          <p:cNvSpPr txBox="1"/>
          <p:nvPr/>
        </p:nvSpPr>
        <p:spPr>
          <a:xfrm>
            <a:off x="2014538" y="2911475"/>
            <a:ext cx="523875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42" name="TextBox 59" title=""/>
          <p:cNvSpPr txBox="1"/>
          <p:nvPr/>
        </p:nvSpPr>
        <p:spPr>
          <a:xfrm>
            <a:off x="2014538" y="4591050"/>
            <a:ext cx="523875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8443" name="Group 60" title=""/>
          <p:cNvGrpSpPr/>
          <p:nvPr/>
        </p:nvGrpSpPr>
        <p:grpSpPr>
          <a:xfrm rot="21540000">
            <a:off x="3378200" y="2466975"/>
            <a:ext cx="1446213" cy="415925"/>
            <a:chOff x="2790972" y="3106004"/>
            <a:chExt cx="1446057" cy="416763"/>
          </a:xfrm>
        </p:grpSpPr>
        <p:sp>
          <p:nvSpPr>
            <p:cNvPr id="18483" name="Straight Connector 61" title=""/>
            <p:cNvSpPr/>
            <p:nvPr/>
          </p:nvSpPr>
          <p:spPr>
            <a:xfrm rot="60000" flipV="1">
              <a:off x="2790972" y="3106004"/>
              <a:ext cx="1446057" cy="4167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84" name="Isosceles Triangle 62"/>
            <p:cNvSpPr/>
            <p:nvPr/>
          </p:nvSpPr>
          <p:spPr>
            <a:xfrm rot="3900000">
              <a:off x="3415560" y="3237886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8444" name="Group 63" title=""/>
          <p:cNvGrpSpPr/>
          <p:nvPr/>
        </p:nvGrpSpPr>
        <p:grpSpPr>
          <a:xfrm rot="3180000">
            <a:off x="3751263" y="2513013"/>
            <a:ext cx="625475" cy="1368425"/>
            <a:chOff x="3132030" y="2459776"/>
            <a:chExt cx="626315" cy="1368864"/>
          </a:xfrm>
        </p:grpSpPr>
        <p:sp>
          <p:nvSpPr>
            <p:cNvPr id="18481" name="Straight Connector 64" title=""/>
            <p:cNvSpPr/>
            <p:nvPr/>
          </p:nvSpPr>
          <p:spPr>
            <a:xfrm rot="18360000">
              <a:off x="2760756" y="2831050"/>
              <a:ext cx="1368864" cy="6263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82" name="Isosceles Triangle 65"/>
            <p:cNvSpPr/>
            <p:nvPr/>
          </p:nvSpPr>
          <p:spPr>
            <a:xfrm rot="3900000">
              <a:off x="3298856" y="3086991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8445" name="TextBox 66" title=""/>
          <p:cNvSpPr txBox="1"/>
          <p:nvPr/>
        </p:nvSpPr>
        <p:spPr>
          <a:xfrm>
            <a:off x="2082800" y="2443163"/>
            <a:ext cx="346075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R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8446" name="Group 67" title=""/>
          <p:cNvGrpSpPr/>
          <p:nvPr/>
        </p:nvGrpSpPr>
        <p:grpSpPr>
          <a:xfrm>
            <a:off x="3030538" y="4483100"/>
            <a:ext cx="1689100" cy="684213"/>
            <a:chOff x="2787445" y="2826768"/>
            <a:chExt cx="1689004" cy="683349"/>
          </a:xfrm>
        </p:grpSpPr>
        <p:sp>
          <p:nvSpPr>
            <p:cNvPr id="18479" name="Straight Connector 68" title=""/>
            <p:cNvSpPr/>
            <p:nvPr/>
          </p:nvSpPr>
          <p:spPr>
            <a:xfrm flipV="1">
              <a:off x="2787445" y="2826768"/>
              <a:ext cx="1689004" cy="6833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80" name="Isosceles Triangle 69"/>
            <p:cNvSpPr/>
            <p:nvPr/>
          </p:nvSpPr>
          <p:spPr>
            <a:xfrm rot="3900000">
              <a:off x="3531697" y="3084505"/>
              <a:ext cx="215805" cy="166462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8447" name="Group 70" title=""/>
          <p:cNvGrpSpPr/>
          <p:nvPr/>
        </p:nvGrpSpPr>
        <p:grpSpPr>
          <a:xfrm rot="2220000">
            <a:off x="3032125" y="5167313"/>
            <a:ext cx="1612900" cy="260350"/>
            <a:chOff x="2703404" y="3103808"/>
            <a:chExt cx="1614095" cy="206967"/>
          </a:xfrm>
        </p:grpSpPr>
        <p:sp>
          <p:nvSpPr>
            <p:cNvPr id="18477" name="Straight Connector 71" title=""/>
            <p:cNvSpPr/>
            <p:nvPr/>
          </p:nvSpPr>
          <p:spPr>
            <a:xfrm rot="19380000">
              <a:off x="2703404" y="3103808"/>
              <a:ext cx="1614095" cy="2069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78" name="Isosceles Triangle 72"/>
            <p:cNvSpPr/>
            <p:nvPr/>
          </p:nvSpPr>
          <p:spPr>
            <a:xfrm rot="3900000">
              <a:off x="3382658" y="3132239"/>
              <a:ext cx="192532" cy="147844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8448" name="Group 73" title=""/>
          <p:cNvGrpSpPr/>
          <p:nvPr/>
        </p:nvGrpSpPr>
        <p:grpSpPr>
          <a:xfrm rot="20880000">
            <a:off x="1616075" y="3055938"/>
            <a:ext cx="1847850" cy="574675"/>
            <a:chOff x="2787445" y="2934929"/>
            <a:chExt cx="1356852" cy="575187"/>
          </a:xfrm>
        </p:grpSpPr>
        <p:sp>
          <p:nvSpPr>
            <p:cNvPr id="18475" name="Straight Connector 74" title=""/>
            <p:cNvSpPr/>
            <p:nvPr/>
          </p:nvSpPr>
          <p:spPr>
            <a:xfrm flipV="1">
              <a:off x="2787445" y="2934929"/>
              <a:ext cx="1356852" cy="5751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sp>
        <p:sp>
          <p:nvSpPr>
            <p:cNvPr id="18476" name="Isosceles Triangle 75"/>
            <p:cNvSpPr/>
            <p:nvPr/>
          </p:nvSpPr>
          <p:spPr>
            <a:xfrm rot="4620000">
              <a:off x="3336653" y="3160285"/>
              <a:ext cx="187577" cy="135507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8449" name="TextBox 79" title=""/>
          <p:cNvSpPr txBox="1"/>
          <p:nvPr/>
        </p:nvSpPr>
        <p:spPr>
          <a:xfrm>
            <a:off x="1968500" y="4940300"/>
            <a:ext cx="3698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D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0" name="TextBox 80" title=""/>
          <p:cNvSpPr txBox="1"/>
          <p:nvPr/>
        </p:nvSpPr>
        <p:spPr>
          <a:xfrm>
            <a:off x="3808413" y="1754188"/>
            <a:ext cx="346075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R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1" name="TextBox 81" title=""/>
          <p:cNvSpPr txBox="1"/>
          <p:nvPr/>
        </p:nvSpPr>
        <p:spPr>
          <a:xfrm>
            <a:off x="3970338" y="3308350"/>
            <a:ext cx="368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D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2" name="TextBox 82" title=""/>
          <p:cNvSpPr txBox="1"/>
          <p:nvPr/>
        </p:nvSpPr>
        <p:spPr>
          <a:xfrm>
            <a:off x="3689350" y="4002088"/>
            <a:ext cx="347663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R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3" name="TextBox 83" title=""/>
          <p:cNvSpPr txBox="1"/>
          <p:nvPr/>
        </p:nvSpPr>
        <p:spPr>
          <a:xfrm>
            <a:off x="3705225" y="5732463"/>
            <a:ext cx="368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000">
                <a:solidFill>
                  <a:srgbClr val="FFFF00"/>
                </a:solidFill>
                <a:latin typeface="Comic Sans MS" pitchFamily="66" charset="0"/>
              </a:rPr>
              <a:t>D</a:t>
            </a:r>
            <a:endParaRPr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4" name="TextBox 84" title=""/>
          <p:cNvSpPr txBox="1"/>
          <p:nvPr/>
        </p:nvSpPr>
        <p:spPr>
          <a:xfrm>
            <a:off x="6904038" y="1460500"/>
            <a:ext cx="2195512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latin typeface="Comic Sans MS" pitchFamily="66" charset="0"/>
              </a:rPr>
              <a:t>Overall Probability</a:t>
            </a:r>
            <a:endParaRPr>
              <a:latin typeface="Comic Sans MS" pitchFamily="66" charset="0"/>
            </a:endParaRPr>
          </a:p>
        </p:txBody>
      </p:sp>
      <p:sp>
        <p:nvSpPr>
          <p:cNvPr id="18455" name="TextBox 88" title=""/>
          <p:cNvSpPr txBox="1"/>
          <p:nvPr/>
        </p:nvSpPr>
        <p:spPr>
          <a:xfrm>
            <a:off x="3759200" y="2149475"/>
            <a:ext cx="525463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6" name="TextBox 89" title=""/>
          <p:cNvSpPr txBox="1"/>
          <p:nvPr/>
        </p:nvSpPr>
        <p:spPr>
          <a:xfrm>
            <a:off x="3557588" y="4395788"/>
            <a:ext cx="525462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7" name="TextBox 90" title=""/>
          <p:cNvSpPr txBox="1"/>
          <p:nvPr/>
        </p:nvSpPr>
        <p:spPr>
          <a:xfrm>
            <a:off x="3592513" y="5403850"/>
            <a:ext cx="525462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8" name="TextBox 91" title=""/>
          <p:cNvSpPr txBox="1"/>
          <p:nvPr/>
        </p:nvSpPr>
        <p:spPr>
          <a:xfrm>
            <a:off x="4216400" y="2960688"/>
            <a:ext cx="525463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59" name="TextBox 92" title=""/>
          <p:cNvSpPr txBox="1"/>
          <p:nvPr/>
        </p:nvSpPr>
        <p:spPr>
          <a:xfrm>
            <a:off x="7016750" y="1901825"/>
            <a:ext cx="1681163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P(R) then P(R)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0" name="TextBox 93" title=""/>
          <p:cNvSpPr txBox="1"/>
          <p:nvPr/>
        </p:nvSpPr>
        <p:spPr>
          <a:xfrm>
            <a:off x="7224713" y="2305050"/>
            <a:ext cx="1874837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0.6 x 0.6 = 0.36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1" name="Straight Connector 95" title=""/>
          <p:cNvSpPr/>
          <p:nvPr/>
        </p:nvSpPr>
        <p:spPr>
          <a:xfrm>
            <a:off x="6916738" y="2846388"/>
            <a:ext cx="2182812" cy="1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8462" name="TextBox 96" title=""/>
          <p:cNvSpPr txBox="1"/>
          <p:nvPr/>
        </p:nvSpPr>
        <p:spPr>
          <a:xfrm>
            <a:off x="7016750" y="2998788"/>
            <a:ext cx="1703388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P(R) then P(D)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3" name="TextBox 97" title=""/>
          <p:cNvSpPr txBox="1"/>
          <p:nvPr/>
        </p:nvSpPr>
        <p:spPr>
          <a:xfrm>
            <a:off x="7262813" y="3402013"/>
            <a:ext cx="1873250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0.6 x 0.4 = 0.24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4" name="Straight Connector 98" title=""/>
          <p:cNvSpPr/>
          <p:nvPr/>
        </p:nvSpPr>
        <p:spPr>
          <a:xfrm>
            <a:off x="6916738" y="3913188"/>
            <a:ext cx="2182812" cy="1587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8465" name="Straight Connector 99" title=""/>
          <p:cNvSpPr/>
          <p:nvPr/>
        </p:nvSpPr>
        <p:spPr>
          <a:xfrm>
            <a:off x="6916738" y="4975225"/>
            <a:ext cx="2182812" cy="1588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</p:sp>
      <p:sp>
        <p:nvSpPr>
          <p:cNvPr id="18466" name="TextBox 100" title=""/>
          <p:cNvSpPr txBox="1"/>
          <p:nvPr/>
        </p:nvSpPr>
        <p:spPr>
          <a:xfrm>
            <a:off x="7016750" y="4021138"/>
            <a:ext cx="1703388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P(D) then P(R)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7" name="TextBox 101" title=""/>
          <p:cNvSpPr txBox="1"/>
          <p:nvPr/>
        </p:nvSpPr>
        <p:spPr>
          <a:xfrm>
            <a:off x="7224713" y="4424363"/>
            <a:ext cx="1874837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0.8 x 0.3 = 0.24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8" name="TextBox 103" title=""/>
          <p:cNvSpPr txBox="1"/>
          <p:nvPr/>
        </p:nvSpPr>
        <p:spPr>
          <a:xfrm>
            <a:off x="7016750" y="5132388"/>
            <a:ext cx="1725613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P(D) then P(D)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69" name="TextBox 104" title=""/>
          <p:cNvSpPr txBox="1"/>
          <p:nvPr/>
        </p:nvSpPr>
        <p:spPr>
          <a:xfrm>
            <a:off x="7224713" y="5535613"/>
            <a:ext cx="1838325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>
                <a:solidFill>
                  <a:srgbClr val="FFFF00"/>
                </a:solidFill>
                <a:latin typeface="Comic Sans MS" pitchFamily="66" charset="0"/>
              </a:rPr>
              <a:t>0.4 x 0.4 = 0.16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8470" name="Picture 2" descr="Image result for rain drops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038" y="147638"/>
            <a:ext cx="1555750" cy="11636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8471" name="Cloud 51"/>
          <p:cNvSpPr/>
          <p:nvPr/>
        </p:nvSpPr>
        <p:spPr>
          <a:xfrm>
            <a:off x="2846439" y="0"/>
            <a:ext cx="4630993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What the chance on 3 consecutive days of rain ?</a:t>
            </a:r>
          </a:p>
        </p:txBody>
      </p:sp>
      <p:sp>
        <p:nvSpPr>
          <p:cNvPr id="18472" name="Cloud 52"/>
          <p:cNvSpPr/>
          <p:nvPr/>
        </p:nvSpPr>
        <p:spPr>
          <a:xfrm>
            <a:off x="2989005" y="0"/>
            <a:ext cx="3962400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P(3R)= 0.6</a:t>
            </a: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x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0.6</a:t>
            </a: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x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0.6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=  0.216</a:t>
            </a:r>
          </a:p>
        </p:txBody>
      </p:sp>
      <p:sp>
        <p:nvSpPr>
          <p:cNvPr id="18473" name="Cloud 53"/>
          <p:cNvSpPr/>
          <p:nvPr/>
        </p:nvSpPr>
        <p:spPr>
          <a:xfrm>
            <a:off x="2998839" y="152400"/>
            <a:ext cx="4630993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What the chance on 3 consecutive dry days</a:t>
            </a:r>
          </a:p>
        </p:txBody>
      </p:sp>
      <p:sp>
        <p:nvSpPr>
          <p:cNvPr id="18474" name="Cloud 54"/>
          <p:cNvSpPr/>
          <p:nvPr/>
        </p:nvSpPr>
        <p:spPr>
          <a:xfrm>
            <a:off x="3141405" y="152400"/>
            <a:ext cx="3962400" cy="1533832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P(3R)= 0.4</a:t>
            </a: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x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0.4</a:t>
            </a:r>
            <a:r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x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0.4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=  0.064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95" dur="80"/>
                                        <p:tgtEl>
                                          <p:spTgt spid="1847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80"/>
                                        <p:tgtEl>
                                          <p:spTgt spid="1847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80"/>
                                        <p:tgtEl>
                                          <p:spTgt spid="1847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02" dur="80"/>
                                        <p:tgtEl>
                                          <p:spTgt spid="18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18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18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09" dur="80"/>
                                        <p:tgtEl>
                                          <p:spTgt spid="18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18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18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184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80"/>
                                        <p:tgtEl>
                                          <p:spTgt spid="184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80"/>
                                        <p:tgtEl>
                                          <p:spTgt spid="184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29" dur="80"/>
                                        <p:tgtEl>
                                          <p:spTgt spid="18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0" dur="80"/>
                                        <p:tgtEl>
                                          <p:spTgt spid="18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80"/>
                                        <p:tgtEl>
                                          <p:spTgt spid="18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 nodeType="clickPar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36" dur="80"/>
                                        <p:tgtEl>
                                          <p:spTgt spid="18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7" dur="80"/>
                                        <p:tgtEl>
                                          <p:spTgt spid="18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80"/>
                                        <p:tgtEl>
                                          <p:spTgt spid="18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/>
      <p:bldP spid="18441" grpId="0"/>
      <p:bldP spid="18442" grpId="0"/>
      <p:bldP spid="18445" grpId="0"/>
      <p:bldP spid="18449" grpId="0"/>
      <p:bldP spid="18450" grpId="0"/>
      <p:bldP spid="18451" grpId="0"/>
      <p:bldP spid="18452" grpId="0"/>
      <p:bldP spid="18453" grpId="0"/>
      <p:bldP spid="18454" grpId="0"/>
      <p:bldP spid="18455" grpId="0"/>
      <p:bldP spid="18456" grpId="0"/>
      <p:bldP spid="18457" grpId="0"/>
      <p:bldP spid="18459" grpId="0"/>
      <p:bldP spid="18460" grpId="0"/>
      <p:bldP spid="18462" grpId="0"/>
      <p:bldP spid="18463" grpId="0"/>
      <p:bldP spid="18466" grpId="0"/>
      <p:bldP spid="18467" grpId="0"/>
      <p:bldP spid="18468" grpId="0"/>
      <p:bldP spid="18469" grpId="0"/>
      <p:bldP spid="18471" grpId="0" animBg="1"/>
      <p:bldP spid="18472" grpId="0" uiExpand="1" build="p" animBg="1"/>
      <p:bldP spid="18473" grpId="0" animBg="1"/>
      <p:bldP spid="18474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9458" name="Date Placeholder 1"/>
          <p:cNvSpPr txBox="1">
            <a:spLocks noGrp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F840DE-CAD2-4150-9771-F3DF50B80260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459" name="Footer Placeholder 2"/>
          <p:cNvSpPr txBox="1">
            <a:spLocks noGrp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 Lafferty Maths Dept.</a:t>
            </a:r>
          </a:p>
        </p:txBody>
      </p:sp>
      <p:sp>
        <p:nvSpPr>
          <p:cNvPr id="19460" name="Rectangle 2" title=""/>
          <p:cNvSpPr/>
          <p:nvPr/>
        </p:nvSpPr>
        <p:spPr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>
            <a:solidFill>
              <a:prstClr val="black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>
              <a:latin typeface="Comic Sans MS" pitchFamily="66" charset="0"/>
            </a:endParaRPr>
          </a:p>
        </p:txBody>
      </p:sp>
      <p:sp>
        <p:nvSpPr>
          <p:cNvPr id="19461" name="Text Box 3" title=""/>
          <p:cNvSpPr txBox="1"/>
          <p:nvPr/>
        </p:nvSpPr>
        <p:spPr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Now Try 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TJ N5 Lifeskills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Ex 1 Q7 ......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Ch26 (page 253)</a:t>
            </a:r>
            <a:endParaRPr sz="4000">
              <a:latin typeface="Comic Sans MS" pitchFamily="66" charset="0"/>
            </a:endParaRPr>
          </a:p>
        </p:txBody>
      </p:sp>
      <p:pic>
        <p:nvPicPr>
          <p:cNvPr id="19462" name="Picture 4" descr="ag00463_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63" name="Picture 5" descr="scottishflag" title="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3" y="836613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64" name="Picture 6" descr="Office Objects 057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65" name="Text Box 7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9466" name="Rectangle 2"/>
          <p:cNvSpPr txBox="1">
            <a:spLocks noChangeArrowheads="1"/>
          </p:cNvSpPr>
          <p:nvPr/>
        </p:nvSpPr>
        <p:spPr bwMode="auto">
          <a:xfrm>
            <a:off x="2249585" y="354013"/>
            <a:ext cx="5338762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Probability Tree</a:t>
            </a:r>
            <a:endParaRPr kumimoji="0" lang="en-GB" sz="40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grpSp>
        <p:nvGrpSpPr>
          <p:cNvPr id="19467" name="Group 14" title=""/>
          <p:cNvGrpSpPr/>
          <p:nvPr/>
        </p:nvGrpSpPr>
        <p:grpSpPr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9468" name="Cloud 13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Comic Sans MS" pitchFamily="66" charset="0"/>
                  <a:ea typeface="+mn-ea" pitchFamily="34" charset="0"/>
                  <a:cs typeface="+mn-cs"/>
                </a:rPr>
                <a:t>Have you updated your Learning Log ?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pic>
          <p:nvPicPr>
            <p:cNvPr id="19469" name="Picture 14" descr="TICK.jpg" title="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822861" y="1158187"/>
              <a:ext cx="792548" cy="780253"/>
            </a:xfrm>
            <a:prstGeom prst="rect">
              <a:avLst/>
            </a:prstGeom>
            <a:noFill/>
            <a:ln>
              <a:miter lim="800000"/>
            </a:ln>
          </p:spPr>
        </p:pic>
      </p:grp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0482" name="Picture 2" descr="msoDFE7B" title=""/>
          <p:cNvPicPr>
            <a:picLocks noChangeAspect="1"/>
          </p:cNvPicPr>
          <p:nvPr/>
        </p:nvPicPr>
        <p:blipFill>
          <a:blip r:embed="rId2"/>
          <a:srcRect l="9476" t="8823" r="18882" b="60102"/>
          <a:stretch>
            <a:fillRect/>
          </a:stretch>
        </p:blipFill>
        <p:spPr>
          <a:xfrm>
            <a:off x="0" y="0"/>
            <a:ext cx="8285163" cy="50720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0483" name="Picture 2" descr="msoDFE7B" title=""/>
          <p:cNvPicPr>
            <a:picLocks noChangeAspect="1"/>
          </p:cNvPicPr>
          <p:nvPr/>
        </p:nvPicPr>
        <p:blipFill>
          <a:blip r:embed="rId2"/>
          <a:srcRect l="11798" t="51293" r="18882" b="41305"/>
          <a:stretch>
            <a:fillRect/>
          </a:stretch>
        </p:blipFill>
        <p:spPr>
          <a:xfrm>
            <a:off x="214313" y="5143500"/>
            <a:ext cx="8529637" cy="12858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grpSp>
        <p:nvGrpSpPr>
          <p:cNvPr id="21506" name="Group 2" title=""/>
          <p:cNvGrpSpPr/>
          <p:nvPr/>
        </p:nvGrpSpPr>
        <p:grpSpPr>
          <a:xfrm>
            <a:off x="457200" y="457200"/>
            <a:ext cx="8401050" cy="5614988"/>
            <a:chOff x="720" y="720"/>
            <a:chExt cx="10440" cy="5760"/>
          </a:xfrm>
        </p:grpSpPr>
        <p:pic>
          <p:nvPicPr>
            <p:cNvPr id="21507" name="Picture 3" title=""/>
            <p:cNvPicPr>
              <a:picLocks noChangeAspect="1"/>
            </p:cNvPicPr>
            <p:nvPr/>
          </p:nvPicPr>
          <p:blipFill>
            <a:blip r:embed="rId2"/>
            <a:srcRect r="1700"/>
            <a:stretch>
              <a:fillRect/>
            </a:stretch>
          </p:blipFill>
          <p:spPr>
            <a:xfrm>
              <a:off x="720" y="720"/>
              <a:ext cx="10262" cy="396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1508" name="Picture 4" title="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0" y="4500"/>
              <a:ext cx="9900" cy="198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2530" name="Picture 2" title=""/>
          <p:cNvPicPr>
            <a:picLocks noChangeAspect="1"/>
          </p:cNvPicPr>
          <p:nvPr/>
        </p:nvPicPr>
        <p:blipFill>
          <a:blip r:embed="rId2"/>
          <a:srcRect l="2683" r="26340" b="76664"/>
          <a:stretch>
            <a:fillRect/>
          </a:stretch>
        </p:blipFill>
        <p:spPr>
          <a:xfrm>
            <a:off x="142875" y="100013"/>
            <a:ext cx="7643813" cy="22574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1" name="Picture 2" title=""/>
          <p:cNvPicPr>
            <a:picLocks noChangeAspect="1"/>
          </p:cNvPicPr>
          <p:nvPr/>
        </p:nvPicPr>
        <p:blipFill>
          <a:blip r:embed="rId2"/>
          <a:srcRect l="8031" t="64251" r="970" b="9821"/>
          <a:stretch>
            <a:fillRect/>
          </a:stretch>
        </p:blipFill>
        <p:spPr>
          <a:xfrm>
            <a:off x="212725" y="3571875"/>
            <a:ext cx="8931275" cy="22860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3554" name="Picture 2" descr="msoB641C" title=""/>
          <p:cNvPicPr>
            <a:picLocks noChangeAspect="1"/>
          </p:cNvPicPr>
          <p:nvPr/>
        </p:nvPicPr>
        <p:blipFill>
          <a:blip r:embed="rId2"/>
          <a:srcRect l="10369" t="9044" r="18296" b="66142"/>
          <a:stretch>
            <a:fillRect/>
          </a:stretch>
        </p:blipFill>
        <p:spPr>
          <a:xfrm>
            <a:off x="214313" y="0"/>
            <a:ext cx="8278812" cy="40719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3555" name="Picture 2" descr="msoB641C" title=""/>
          <p:cNvPicPr>
            <a:picLocks noChangeAspect="1"/>
          </p:cNvPicPr>
          <p:nvPr/>
        </p:nvPicPr>
        <p:blipFill>
          <a:blip r:embed="rId2"/>
          <a:srcRect l="14089" t="46986" r="18296" b="43806"/>
          <a:stretch>
            <a:fillRect/>
          </a:stretch>
        </p:blipFill>
        <p:spPr>
          <a:xfrm>
            <a:off x="642938" y="4429125"/>
            <a:ext cx="8161337" cy="15716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4578" name="Picture 2" descr="701463C" title=""/>
          <p:cNvPicPr>
            <a:picLocks noChangeAspect="1"/>
          </p:cNvPicPr>
          <p:nvPr/>
        </p:nvPicPr>
        <p:blipFill>
          <a:blip r:embed="rId2"/>
          <a:srcRect r="2393" b="57453"/>
          <a:stretch>
            <a:fillRect/>
          </a:stretch>
        </p:blipFill>
        <p:spPr>
          <a:xfrm>
            <a:off x="82550" y="0"/>
            <a:ext cx="8956675" cy="32861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4579" name="Picture 2" descr="701463C" title=""/>
          <p:cNvPicPr>
            <a:picLocks noChangeAspect="1"/>
          </p:cNvPicPr>
          <p:nvPr/>
        </p:nvPicPr>
        <p:blipFill>
          <a:blip r:embed="rId2"/>
          <a:srcRect t="66474" r="2393" b="13979"/>
          <a:stretch>
            <a:fillRect/>
          </a:stretch>
        </p:blipFill>
        <p:spPr>
          <a:xfrm>
            <a:off x="187325" y="3929063"/>
            <a:ext cx="8956675" cy="150971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9218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DF0888-B10E-41C7-8805-A2B787FD59CB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9219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Mr.Lafferty Maths Dept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4613" y="374650"/>
            <a:ext cx="5583237" cy="94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Starter Questions</a:t>
            </a:r>
          </a:p>
        </p:txBody>
      </p:sp>
      <p:pic>
        <p:nvPicPr>
          <p:cNvPr id="9221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2" name="Text Box 4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9223" name="Picture 10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4" name="Picture 2" descr="msoA4BBD" title=""/>
          <p:cNvPicPr>
            <a:picLocks noChangeAspect="1"/>
          </p:cNvPicPr>
          <p:nvPr/>
        </p:nvPicPr>
        <p:blipFill>
          <a:blip r:embed="rId4"/>
          <a:srcRect l="8838" r="2615" b="91960"/>
          <a:stretch>
            <a:fillRect/>
          </a:stretch>
        </p:blipFill>
        <p:spPr>
          <a:xfrm>
            <a:off x="973138" y="2289175"/>
            <a:ext cx="7980362" cy="1114425"/>
          </a:xfrm>
          <a:prstGeom prst="rect">
            <a:avLst/>
          </a:prstGeom>
          <a:noFill/>
          <a:ln w="38100">
            <a:solidFill>
              <a:srgbClr val="7F7F7F"/>
            </a:solidFill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5602" name="Picture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60350"/>
            <a:ext cx="6883400" cy="66040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6626" name="Picture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04813"/>
            <a:ext cx="8285163" cy="4319587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7650" name="Picture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333375"/>
            <a:ext cx="8131175" cy="5903913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8674" name="Picture 2" title=""/>
          <p:cNvPicPr>
            <a:picLocks noChangeAspect="1"/>
          </p:cNvPicPr>
          <p:nvPr/>
        </p:nvPicPr>
        <p:blipFill>
          <a:blip r:embed="rId2"/>
          <a:srcRect l="5028"/>
          <a:stretch>
            <a:fillRect/>
          </a:stretch>
        </p:blipFill>
        <p:spPr>
          <a:xfrm>
            <a:off x="539750" y="404813"/>
            <a:ext cx="7200900" cy="36115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29698" name="Picture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620713"/>
            <a:ext cx="8297862" cy="2592387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30722" name="Picture 2" descr="mso62996" title=""/>
          <p:cNvPicPr>
            <a:picLocks noChangeAspect="1"/>
          </p:cNvPicPr>
          <p:nvPr/>
        </p:nvPicPr>
        <p:blipFill>
          <a:blip r:embed="rId2"/>
          <a:srcRect l="5515" t="68354" r="10668"/>
          <a:stretch>
            <a:fillRect/>
          </a:stretch>
        </p:blipFill>
        <p:spPr>
          <a:xfrm>
            <a:off x="468313" y="260350"/>
            <a:ext cx="8280400" cy="37623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31746" name="Picture 2" descr="mso227A2" title=""/>
          <p:cNvPicPr>
            <a:picLocks noChangeAspect="1"/>
          </p:cNvPicPr>
          <p:nvPr/>
        </p:nvPicPr>
        <p:blipFill>
          <a:blip r:embed="rId2"/>
          <a:srcRect l="11945" t="49865" r="17690" b="25711"/>
          <a:stretch>
            <a:fillRect/>
          </a:stretch>
        </p:blipFill>
        <p:spPr>
          <a:xfrm>
            <a:off x="468313" y="404813"/>
            <a:ext cx="7632700" cy="374015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32770" name="Picture 2" descr="msoDC319" title=""/>
          <p:cNvPicPr>
            <a:picLocks noChangeAspect="1"/>
          </p:cNvPicPr>
          <p:nvPr/>
        </p:nvPicPr>
        <p:blipFill>
          <a:blip r:embed="rId2"/>
          <a:srcRect l="12602" t="37151" r="19022" b="52381"/>
          <a:stretch>
            <a:fillRect/>
          </a:stretch>
        </p:blipFill>
        <p:spPr>
          <a:xfrm>
            <a:off x="323850" y="260350"/>
            <a:ext cx="8351838" cy="20161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33794" name="Picture 2" descr="msoB4064" title=""/>
          <p:cNvPicPr>
            <a:picLocks noChangeAspect="1"/>
          </p:cNvPicPr>
          <p:nvPr/>
        </p:nvPicPr>
        <p:blipFill>
          <a:blip r:embed="rId2"/>
          <a:srcRect l="15306" t="27207" r="16321" b="37206"/>
          <a:stretch>
            <a:fillRect/>
          </a:stretch>
        </p:blipFill>
        <p:spPr>
          <a:xfrm>
            <a:off x="395288" y="188913"/>
            <a:ext cx="7921625" cy="58293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pic>
        <p:nvPicPr>
          <p:cNvPr id="34818" name="Picture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88913"/>
            <a:ext cx="8569325" cy="4540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4819" name="Picture 3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4221163"/>
            <a:ext cx="3192462" cy="6889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0242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8B1773-0109-48B5-9B3D-8DF84B731E79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243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9925" y="525463"/>
            <a:ext cx="5256213" cy="695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</a:t>
            </a:r>
          </a:p>
        </p:txBody>
      </p:sp>
      <p:pic>
        <p:nvPicPr>
          <p:cNvPr id="10245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646113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6" name="Picture 5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Learning Intention</a:t>
            </a: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Success Criteria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4913313" y="3025775"/>
            <a:ext cx="4230687" cy="923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Be able to calculate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probability frequency</a:t>
            </a:r>
            <a:r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.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250" name="Line 9" title=""/>
          <p:cNvSpPr/>
          <p:nvPr/>
        </p:nvSpPr>
        <p:spPr>
          <a:xfrm flipH="1"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</a:ln>
        </p:spPr>
      </p:sp>
      <p:sp>
        <p:nvSpPr>
          <p:cNvPr id="10251" name="Rectangle 10" title=""/>
          <p:cNvSpPr/>
          <p:nvPr/>
        </p:nvSpPr>
        <p:spPr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800100" lvl="1" indent="-342900" eaLnBrk="1" hangingPunct="1">
              <a:buAutoNum type="arabicPeriod"/>
            </a:pPr>
            <a:r>
              <a:rPr>
                <a:solidFill>
                  <a:srgbClr val="FFFF00"/>
                </a:solidFill>
                <a:latin typeface="Comic Sans MS" pitchFamily="66" charset="0"/>
              </a:rPr>
              <a:t>We are learning to calculate probability frequency.</a:t>
            </a:r>
            <a:endParaRPr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252" name="Text Box 13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  <p:bldP spid="102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027" name="Rectangle 38" title=""/>
          <p:cNvSpPr/>
          <p:nvPr/>
        </p:nvSpPr>
        <p:spPr>
          <a:xfrm>
            <a:off x="2006600" y="2747963"/>
            <a:ext cx="6057900" cy="1143000"/>
          </a:xfrm>
          <a:prstGeom prst="rect">
            <a:avLst/>
          </a:prstGeom>
          <a:solidFill>
            <a:srgbClr val="666699"/>
          </a:solidFill>
          <a:ln w="3810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>
              <a:latin typeface="Comic Sans MS" pitchFamily="66" charset="0"/>
            </a:endParaRPr>
          </a:p>
        </p:txBody>
      </p:sp>
      <p:sp>
        <p:nvSpPr>
          <p:cNvPr id="1028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8B1773-0109-48B5-9B3D-8DF84B731E79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29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5788" y="547688"/>
            <a:ext cx="5256212" cy="850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</a:t>
            </a:r>
          </a:p>
        </p:txBody>
      </p:sp>
      <p:pic>
        <p:nvPicPr>
          <p:cNvPr id="1031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8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32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33" name="Text Box 5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34" name="Text Box 35" title=""/>
          <p:cNvSpPr txBox="1"/>
          <p:nvPr/>
        </p:nvSpPr>
        <p:spPr>
          <a:xfrm>
            <a:off x="996950" y="2000250"/>
            <a:ext cx="37560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400">
                <a:latin typeface="Comic Sans MS" pitchFamily="66" charset="0"/>
              </a:rPr>
              <a:t>To work out a probability</a:t>
            </a:r>
            <a:endParaRPr sz="2400">
              <a:latin typeface="Comic Sans MS" pitchFamily="66" charset="0"/>
            </a:endParaRPr>
          </a:p>
        </p:txBody>
      </p:sp>
      <p:sp>
        <p:nvSpPr>
          <p:cNvPr id="1035" name="Text Box 36" title=""/>
          <p:cNvSpPr txBox="1"/>
          <p:nvPr/>
        </p:nvSpPr>
        <p:spPr>
          <a:xfrm>
            <a:off x="1990725" y="3030538"/>
            <a:ext cx="11334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400">
                <a:solidFill>
                  <a:srgbClr val="FFFF00"/>
                </a:solidFill>
                <a:latin typeface="Comic Sans MS" pitchFamily="66" charset="0"/>
              </a:rPr>
              <a:t>P(A) = </a:t>
            </a:r>
            <a:endParaRPr sz="2400">
              <a:solidFill>
                <a:srgbClr val="FFFF00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2" title=""/>
          <p:cNvGraphicFramePr>
            <a:graphicFrameLocks noChangeAspect="1"/>
          </p:cNvGraphicFramePr>
          <p:nvPr/>
        </p:nvGraphicFramePr>
        <p:xfrm>
          <a:off x="2935288" y="2897188"/>
          <a:ext cx="5016500" cy="8128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4" imgW="5016500" imgH="812800" progId="Equation.DSMT4">
                  <p:embed/>
                </p:oleObj>
              </mc:Choice>
              <mc:Fallback>
                <p:oleObj name="Equation" r:id="rId4" imgW="5016500" imgH="81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35288" y="2897188"/>
                        <a:ext cx="50165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Box 39" title=""/>
          <p:cNvSpPr txBox="1"/>
          <p:nvPr/>
        </p:nvSpPr>
        <p:spPr>
          <a:xfrm>
            <a:off x="1870075" y="4043363"/>
            <a:ext cx="61642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400">
                <a:latin typeface="Comic Sans MS" pitchFamily="66" charset="0"/>
              </a:rPr>
              <a:t>Probability is ALWAYS in the range 0 to 1</a:t>
            </a:r>
            <a:endParaRPr sz="2400"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1266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8B1773-0109-48B5-9B3D-8DF84B731E79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1267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5788" y="547688"/>
            <a:ext cx="5256212" cy="850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Probability</a:t>
            </a:r>
          </a:p>
        </p:txBody>
      </p:sp>
      <p:pic>
        <p:nvPicPr>
          <p:cNvPr id="11269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8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70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71" name="Text Box 5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1272" name="TextBox 13" title=""/>
          <p:cNvSpPr txBox="1"/>
          <p:nvPr/>
        </p:nvSpPr>
        <p:spPr>
          <a:xfrm>
            <a:off x="958850" y="1946275"/>
            <a:ext cx="3597275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Expected Frequency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1273" name="Text Box 36" title=""/>
          <p:cNvSpPr txBox="1"/>
          <p:nvPr/>
        </p:nvSpPr>
        <p:spPr>
          <a:xfrm>
            <a:off x="1038225" y="3255963"/>
            <a:ext cx="7951788" cy="584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/>
            <a:r>
              <a:rPr sz="3200">
                <a:solidFill>
                  <a:srgbClr val="FFFF00"/>
                </a:solidFill>
                <a:latin typeface="Comic Sans MS" pitchFamily="66" charset="0"/>
              </a:rPr>
              <a:t>EF(A) = P(A) </a:t>
            </a:r>
            <a:r>
              <a:rPr sz="3200">
                <a:latin typeface="Comic Sans MS" pitchFamily="66" charset="0"/>
              </a:rPr>
              <a:t>x</a:t>
            </a:r>
            <a:r>
              <a:rPr sz="3200">
                <a:solidFill>
                  <a:srgbClr val="FFFF00"/>
                </a:solidFill>
                <a:latin typeface="Comic Sans MS" pitchFamily="66" charset="0"/>
              </a:rPr>
              <a:t> ( Total number of events)</a:t>
            </a:r>
            <a:endParaRPr sz="32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2290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8B1773-0109-48B5-9B3D-8DF84B731E79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2291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414338"/>
            <a:ext cx="5256213" cy="10636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Expected Frequency</a:t>
            </a:r>
            <a:endParaRPr kumimoji="0" lang="en-GB" sz="32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2293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8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2294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5" name="Text Box 5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2296" name="Group 56" title=""/>
          <p:cNvGrpSpPr/>
          <p:nvPr/>
        </p:nvGrpSpPr>
        <p:grpSpPr>
          <a:xfrm>
            <a:off x="3030538" y="2090738"/>
            <a:ext cx="3868737" cy="533400"/>
            <a:chOff x="1040" y="1288"/>
            <a:chExt cx="2437" cy="336"/>
          </a:xfrm>
        </p:grpSpPr>
        <p:grpSp>
          <p:nvGrpSpPr>
            <p:cNvPr id="12309" name="Group 34" title=""/>
            <p:cNvGrpSpPr/>
            <p:nvPr/>
          </p:nvGrpSpPr>
          <p:grpSpPr>
            <a:xfrm>
              <a:off x="1040" y="1288"/>
              <a:ext cx="344" cy="336"/>
              <a:chOff x="1040" y="1224"/>
              <a:chExt cx="344" cy="336"/>
            </a:xfrm>
          </p:grpSpPr>
          <p:sp>
            <p:nvSpPr>
              <p:cNvPr id="12318" name="Oval 32" title=""/>
              <p:cNvSpPr/>
              <p:nvPr/>
            </p:nvSpPr>
            <p:spPr>
              <a:xfrm>
                <a:off x="1040" y="1224"/>
                <a:ext cx="344" cy="336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 anchorCtr="0"/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  <a:endParaRPr lang="en-US" altLang="en-US">
                  <a:latin typeface="Comic Sans MS" pitchFamily="66" charset="0"/>
                </a:endParaRPr>
              </a:p>
            </p:txBody>
          </p:sp>
          <p:sp>
            <p:nvSpPr>
              <p:cNvPr id="12319" name="Text Box 33" title=""/>
              <p:cNvSpPr txBox="1"/>
              <p:nvPr/>
            </p:nvSpPr>
            <p:spPr>
              <a:xfrm>
                <a:off x="1111" y="1245"/>
                <a:ext cx="202" cy="288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wrap="none">
                <a:spAutoFit/>
              </a:bodyPr>
              <a:lstStyle>
                <a:defPPr>
                  <a:defRPr lang="en-GB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en-GB" altLang="en-US" sz="18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</a:defRPr>
                </a:lvl5pPr>
              </a:lstStyle>
              <a:p>
                <a:pPr marL="0" lvl="0" indent="0" eaLnBrk="1" hangingPunct="1"/>
                <a:r>
                  <a:rPr sz="2400">
                    <a:solidFill>
                      <a:srgbClr val="000000"/>
                    </a:solidFill>
                    <a:latin typeface="Comic Sans MS" pitchFamily="66" charset="0"/>
                  </a:rPr>
                  <a:t>1</a:t>
                </a:r>
                <a:endParaRPr sz="2400">
                  <a:solidFill>
                    <a:srgbClr val="000000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12310" name="Oval 36" title=""/>
            <p:cNvSpPr/>
            <p:nvPr/>
          </p:nvSpPr>
          <p:spPr>
            <a:xfrm>
              <a:off x="1563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endParaRPr lang="en-US" altLang="en-US">
                <a:latin typeface="Comic Sans MS" pitchFamily="66" charset="0"/>
              </a:endParaRPr>
            </a:p>
          </p:txBody>
        </p:sp>
        <p:sp>
          <p:nvSpPr>
            <p:cNvPr id="12311" name="Text Box 37" title=""/>
            <p:cNvSpPr txBox="1"/>
            <p:nvPr/>
          </p:nvSpPr>
          <p:spPr>
            <a:xfrm>
              <a:off x="1619" y="1309"/>
              <a:ext cx="233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r>
                <a:rPr sz="240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  <a:endParaRPr sz="24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12312" name="Oval 39" title=""/>
            <p:cNvSpPr/>
            <p:nvPr/>
          </p:nvSpPr>
          <p:spPr>
            <a:xfrm>
              <a:off x="2086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endParaRPr lang="en-US" altLang="en-US">
                <a:latin typeface="Comic Sans MS" pitchFamily="66" charset="0"/>
              </a:endParaRPr>
            </a:p>
          </p:txBody>
        </p:sp>
        <p:sp>
          <p:nvSpPr>
            <p:cNvPr id="12313" name="Text Box 40" title=""/>
            <p:cNvSpPr txBox="1"/>
            <p:nvPr/>
          </p:nvSpPr>
          <p:spPr>
            <a:xfrm>
              <a:off x="2141" y="1309"/>
              <a:ext cx="233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r>
                <a:rPr sz="2400">
                  <a:solidFill>
                    <a:srgbClr val="000000"/>
                  </a:solidFill>
                  <a:latin typeface="Comic Sans MS" pitchFamily="66" charset="0"/>
                </a:rPr>
                <a:t>3</a:t>
              </a:r>
              <a:endParaRPr sz="24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12314" name="Oval 42" title=""/>
            <p:cNvSpPr/>
            <p:nvPr/>
          </p:nvSpPr>
          <p:spPr>
            <a:xfrm>
              <a:off x="3133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endParaRPr lang="en-US" altLang="en-US">
                <a:latin typeface="Comic Sans MS" pitchFamily="66" charset="0"/>
              </a:endParaRPr>
            </a:p>
          </p:txBody>
        </p:sp>
        <p:sp>
          <p:nvSpPr>
            <p:cNvPr id="12315" name="Text Box 43" title=""/>
            <p:cNvSpPr txBox="1"/>
            <p:nvPr/>
          </p:nvSpPr>
          <p:spPr>
            <a:xfrm>
              <a:off x="3188" y="1309"/>
              <a:ext cx="233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r>
                <a:rPr sz="2400">
                  <a:solidFill>
                    <a:srgbClr val="000000"/>
                  </a:solidFill>
                  <a:latin typeface="Comic Sans MS" pitchFamily="66" charset="0"/>
                </a:rPr>
                <a:t>5</a:t>
              </a:r>
              <a:endParaRPr sz="24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12316" name="Oval 45" title=""/>
            <p:cNvSpPr/>
            <p:nvPr/>
          </p:nvSpPr>
          <p:spPr>
            <a:xfrm>
              <a:off x="2610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endParaRPr lang="en-US" altLang="en-US">
                <a:latin typeface="Comic Sans MS" pitchFamily="66" charset="0"/>
              </a:endParaRPr>
            </a:p>
          </p:txBody>
        </p:sp>
        <p:sp>
          <p:nvSpPr>
            <p:cNvPr id="12317" name="Text Box 46" title=""/>
            <p:cNvSpPr txBox="1"/>
            <p:nvPr/>
          </p:nvSpPr>
          <p:spPr>
            <a:xfrm>
              <a:off x="2665" y="1309"/>
              <a:ext cx="233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en-GB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en-GB" altLang="en-US" sz="1800" b="0" i="0" u="none" baseline="0">
                  <a:solidFill>
                    <a:schemeClr val="tx1"/>
                  </a:solidFill>
                  <a:effectLst/>
                  <a:latin typeface="Arial" pitchFamily="34" charset="0"/>
                </a:defRPr>
              </a:lvl5pPr>
            </a:lstStyle>
            <a:p>
              <a:pPr marL="0" lvl="0" indent="0" eaLnBrk="1" hangingPunct="1"/>
              <a:r>
                <a:rPr sz="2400">
                  <a:solidFill>
                    <a:srgbClr val="000000"/>
                  </a:solidFill>
                  <a:latin typeface="Comic Sans MS" pitchFamily="66" charset="0"/>
                </a:rPr>
                <a:t>4</a:t>
              </a:r>
              <a:endParaRPr sz="24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12297" name="Text Box 65" title=""/>
          <p:cNvSpPr txBox="1"/>
          <p:nvPr/>
        </p:nvSpPr>
        <p:spPr>
          <a:xfrm>
            <a:off x="971550" y="3094038"/>
            <a:ext cx="7820025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What is the chance of picking the number 3 ?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2298" name="Text Box 69" title=""/>
          <p:cNvSpPr txBox="1"/>
          <p:nvPr/>
        </p:nvSpPr>
        <p:spPr>
          <a:xfrm>
            <a:off x="7747000" y="3641725"/>
            <a:ext cx="346075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1</a:t>
            </a:r>
            <a:endParaRPr sz="2800">
              <a:latin typeface="Comic Sans MS" pitchFamily="66" charset="0"/>
            </a:endParaRPr>
          </a:p>
        </p:txBody>
      </p:sp>
      <p:sp>
        <p:nvSpPr>
          <p:cNvPr id="12299" name="Text Box 71" title=""/>
          <p:cNvSpPr txBox="1"/>
          <p:nvPr/>
        </p:nvSpPr>
        <p:spPr>
          <a:xfrm>
            <a:off x="7716838" y="4225925"/>
            <a:ext cx="404812" cy="52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5</a:t>
            </a:r>
            <a:endParaRPr sz="2800">
              <a:latin typeface="Comic Sans MS" pitchFamily="66" charset="0"/>
            </a:endParaRPr>
          </a:p>
        </p:txBody>
      </p:sp>
      <p:sp>
        <p:nvSpPr>
          <p:cNvPr id="12300" name="Line 74" title=""/>
          <p:cNvSpPr/>
          <p:nvPr/>
        </p:nvSpPr>
        <p:spPr>
          <a:xfrm>
            <a:off x="7666038" y="4195763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</a:ln>
        </p:spPr>
      </p:sp>
      <p:pic>
        <p:nvPicPr>
          <p:cNvPr id="12301" name="Picture 89" descr="bag_of_money_mc" title=""/>
          <p:cNvPicPr>
            <a:picLocks noChangeAspect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463" y="1963738"/>
            <a:ext cx="723900" cy="10525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302" name="Text Box 91" title=""/>
          <p:cNvSpPr txBox="1"/>
          <p:nvPr/>
        </p:nvSpPr>
        <p:spPr>
          <a:xfrm>
            <a:off x="6535738" y="3940175"/>
            <a:ext cx="1146175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P(3) =</a:t>
            </a:r>
            <a:endParaRPr sz="2800">
              <a:latin typeface="Comic Sans MS" pitchFamily="66" charset="0"/>
            </a:endParaRPr>
          </a:p>
        </p:txBody>
      </p:sp>
      <p:sp>
        <p:nvSpPr>
          <p:cNvPr id="12303" name="Cloud 76"/>
          <p:cNvSpPr/>
          <p:nvPr/>
        </p:nvSpPr>
        <p:spPr>
          <a:xfrm>
            <a:off x="5852160" y="217784"/>
            <a:ext cx="3291840" cy="150433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Ball goes back into the bag.</a:t>
            </a:r>
          </a:p>
        </p:txBody>
      </p:sp>
      <p:sp>
        <p:nvSpPr>
          <p:cNvPr id="12304" name="Text Box 65" title=""/>
          <p:cNvSpPr txBox="1"/>
          <p:nvPr/>
        </p:nvSpPr>
        <p:spPr>
          <a:xfrm>
            <a:off x="947738" y="4784725"/>
            <a:ext cx="7859712" cy="9540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If I repeat this 40 times how many times can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I expect to pick out 3 ?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2305" name="TextBox 80" title=""/>
          <p:cNvSpPr txBox="1"/>
          <p:nvPr/>
        </p:nvSpPr>
        <p:spPr>
          <a:xfrm>
            <a:off x="5338763" y="5499100"/>
            <a:ext cx="1400175" cy="52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EF(3) =</a:t>
            </a:r>
            <a:endParaRPr sz="2800">
              <a:latin typeface="Comic Sans MS" pitchFamily="66" charset="0"/>
            </a:endParaRPr>
          </a:p>
        </p:txBody>
      </p:sp>
      <p:sp>
        <p:nvSpPr>
          <p:cNvPr id="12306" name="TextBox 87" title=""/>
          <p:cNvSpPr txBox="1"/>
          <p:nvPr/>
        </p:nvSpPr>
        <p:spPr>
          <a:xfrm>
            <a:off x="8116888" y="3971925"/>
            <a:ext cx="884237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400">
                <a:latin typeface="Comic Sans MS" pitchFamily="66" charset="0"/>
              </a:rPr>
              <a:t>= 0.2</a:t>
            </a:r>
            <a:endParaRPr sz="2400">
              <a:latin typeface="Comic Sans MS" pitchFamily="66" charset="0"/>
            </a:endParaRPr>
          </a:p>
        </p:txBody>
      </p:sp>
      <p:sp>
        <p:nvSpPr>
          <p:cNvPr id="12307" name="TextBox 88" title=""/>
          <p:cNvSpPr txBox="1"/>
          <p:nvPr/>
        </p:nvSpPr>
        <p:spPr>
          <a:xfrm>
            <a:off x="6632575" y="5499100"/>
            <a:ext cx="1868488" cy="52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0.2 x 40 =</a:t>
            </a:r>
            <a:endParaRPr sz="2800">
              <a:latin typeface="Comic Sans MS" pitchFamily="66" charset="0"/>
            </a:endParaRPr>
          </a:p>
        </p:txBody>
      </p:sp>
      <p:sp>
        <p:nvSpPr>
          <p:cNvPr id="12308" name="TextBox 89" title=""/>
          <p:cNvSpPr txBox="1"/>
          <p:nvPr/>
        </p:nvSpPr>
        <p:spPr>
          <a:xfrm>
            <a:off x="8405813" y="5499100"/>
            <a:ext cx="404812" cy="52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latin typeface="Comic Sans MS" pitchFamily="66" charset="0"/>
              </a:rPr>
              <a:t>8</a:t>
            </a:r>
            <a:endParaRPr sz="2800"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12298" grpId="0"/>
      <p:bldP spid="12299" grpId="0"/>
      <p:bldP spid="12302" grpId="0"/>
      <p:bldP spid="12303" grpId="0" animBg="1"/>
      <p:bldP spid="12304" grpId="0"/>
      <p:bldP spid="12305" grpId="0"/>
      <p:bldP spid="12306" grpId="0"/>
      <p:bldP spid="12307" grpId="0"/>
      <p:bldP spid="123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3314" name="Rectangle 18"/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8B1773-0109-48B5-9B3D-8DF84B731E79}" type="datetime5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3315" name="Rectangle 19"/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 Lafferty Maths Dept</a:t>
            </a: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414338"/>
            <a:ext cx="5256213" cy="10636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Expected Frequency</a:t>
            </a:r>
            <a:endParaRPr kumimoji="0" lang="en-GB" sz="32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3317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8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8" name="Picture 4" descr="Office Objects 057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19" name="Text Box 5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3320" name="Text Box 65" title=""/>
          <p:cNvSpPr txBox="1"/>
          <p:nvPr/>
        </p:nvSpPr>
        <p:spPr>
          <a:xfrm>
            <a:off x="942975" y="1973263"/>
            <a:ext cx="7923213" cy="16938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600">
                <a:solidFill>
                  <a:srgbClr val="FFFF00"/>
                </a:solidFill>
                <a:latin typeface="Comic Sans MS" pitchFamily="66" charset="0"/>
              </a:rPr>
              <a:t>In Kirkintilloch last year the chance of catching</a:t>
            </a:r>
            <a:endParaRPr sz="2600">
              <a:solidFill>
                <a:srgbClr val="FFFF00"/>
              </a:solidFill>
              <a:latin typeface="Comic Sans MS" pitchFamily="66" charset="0"/>
            </a:endParaRPr>
          </a:p>
          <a:p>
            <a:pPr marL="0" lvl="0" indent="0" eaLnBrk="1" hangingPunct="1"/>
            <a:r>
              <a:rPr sz="2600">
                <a:solidFill>
                  <a:srgbClr val="FFFF00"/>
                </a:solidFill>
                <a:latin typeface="Comic Sans MS" pitchFamily="66" charset="0"/>
              </a:rPr>
              <a:t>the flu was 0.15. There are 19 700 people in town.</a:t>
            </a:r>
            <a:endParaRPr sz="2600">
              <a:solidFill>
                <a:srgbClr val="FFFF00"/>
              </a:solidFill>
              <a:latin typeface="Comic Sans MS" pitchFamily="66" charset="0"/>
            </a:endParaRPr>
          </a:p>
          <a:p>
            <a:pPr marL="0" lvl="0" indent="0" eaLnBrk="1" hangingPunct="1"/>
            <a:endParaRPr sz="2600">
              <a:solidFill>
                <a:srgbClr val="FFFF00"/>
              </a:solidFill>
              <a:latin typeface="Comic Sans MS" pitchFamily="66" charset="0"/>
            </a:endParaRPr>
          </a:p>
          <a:p>
            <a:pPr marL="0" lvl="0" indent="0" eaLnBrk="1" hangingPunct="1"/>
            <a:r>
              <a:rPr sz="2600">
                <a:solidFill>
                  <a:srgbClr val="FFFF00"/>
                </a:solidFill>
                <a:latin typeface="Comic Sans MS" pitchFamily="66" charset="0"/>
              </a:rPr>
              <a:t>How many people are expect to catch the flu ? </a:t>
            </a:r>
            <a:endParaRPr sz="26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3321" name="TextBox 80" title=""/>
          <p:cNvSpPr txBox="1"/>
          <p:nvPr/>
        </p:nvSpPr>
        <p:spPr>
          <a:xfrm>
            <a:off x="1284288" y="4241800"/>
            <a:ext cx="1858962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200">
                <a:latin typeface="Comic Sans MS" pitchFamily="66" charset="0"/>
              </a:rPr>
              <a:t>EF(flu) =</a:t>
            </a:r>
            <a:endParaRPr sz="3200">
              <a:latin typeface="Comic Sans MS" pitchFamily="66" charset="0"/>
            </a:endParaRPr>
          </a:p>
        </p:txBody>
      </p:sp>
      <p:sp>
        <p:nvSpPr>
          <p:cNvPr id="13322" name="TextBox 88" title=""/>
          <p:cNvSpPr txBox="1"/>
          <p:nvPr/>
        </p:nvSpPr>
        <p:spPr>
          <a:xfrm>
            <a:off x="3143250" y="4241800"/>
            <a:ext cx="291782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200">
                <a:latin typeface="Comic Sans MS" pitchFamily="66" charset="0"/>
              </a:rPr>
              <a:t>0.15 </a:t>
            </a:r>
            <a:r>
              <a:rPr sz="2400">
                <a:latin typeface="Comic Sans MS" pitchFamily="66" charset="0"/>
              </a:rPr>
              <a:t>x</a:t>
            </a:r>
            <a:r>
              <a:rPr sz="3200">
                <a:latin typeface="Comic Sans MS" pitchFamily="66" charset="0"/>
              </a:rPr>
              <a:t> 19700 =</a:t>
            </a:r>
            <a:endParaRPr sz="3200">
              <a:latin typeface="Comic Sans MS" pitchFamily="66" charset="0"/>
            </a:endParaRPr>
          </a:p>
        </p:txBody>
      </p:sp>
      <p:sp>
        <p:nvSpPr>
          <p:cNvPr id="13323" name="TextBox 89" title=""/>
          <p:cNvSpPr txBox="1"/>
          <p:nvPr/>
        </p:nvSpPr>
        <p:spPr>
          <a:xfrm>
            <a:off x="6059488" y="4241800"/>
            <a:ext cx="2525712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3200">
                <a:latin typeface="Comic Sans MS" pitchFamily="66" charset="0"/>
              </a:rPr>
              <a:t>2995 people</a:t>
            </a:r>
            <a:endParaRPr sz="3200">
              <a:latin typeface="Comic Sans MS" pitchFamily="66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0066ff [5]"/>
                                          </p:val>
                                        </p:tav>
                                        <p:tav tm="50000">
                                          <p:val>
                                            <p:strVal val="#ffffcc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3322" grpId="0"/>
      <p:bldP spid="133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14338" name="Date Placeholder 1"/>
          <p:cNvSpPr txBox="1">
            <a:spLocks noGrp="1"/>
          </p:cNvSpPr>
          <p:nvPr>
            <p:ph type="dt" idx="10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F840DE-CAD2-4150-9771-F3DF50B80260}" type="datetime5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04-Jul-26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4339" name="Footer Placeholder 2"/>
          <p:cNvSpPr txBox="1">
            <a:spLocks noGrp="1"/>
          </p:cNvSpPr>
          <p:nvPr>
            <p:ph type="ft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 pitchFamily="34" charset="0"/>
                <a:cs typeface="+mn-cs"/>
              </a:rPr>
              <a:t>Created by Mr. Lafferty Maths Dept.</a:t>
            </a:r>
          </a:p>
        </p:txBody>
      </p:sp>
      <p:sp>
        <p:nvSpPr>
          <p:cNvPr id="14340" name="Rectangle 2" title=""/>
          <p:cNvSpPr/>
          <p:nvPr/>
        </p:nvSpPr>
        <p:spPr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>
            <a:solidFill>
              <a:prstClr val="black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endParaRPr lang="en-US" altLang="en-US">
              <a:latin typeface="Comic Sans MS" pitchFamily="66" charset="0"/>
            </a:endParaRPr>
          </a:p>
        </p:txBody>
      </p:sp>
      <p:sp>
        <p:nvSpPr>
          <p:cNvPr id="14341" name="Text Box 3" title=""/>
          <p:cNvSpPr txBox="1"/>
          <p:nvPr/>
        </p:nvSpPr>
        <p:spPr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</a:ln>
        </p:spPr>
        <p:txBody>
          <a:bodyPr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Now Try 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TJ N5 Lifeskills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Ex 1 Q1 to Q6</a:t>
            </a:r>
            <a:endParaRPr sz="4000">
              <a:latin typeface="Comic Sans MS" pitchFamily="66" charset="0"/>
            </a:endParaRPr>
          </a:p>
          <a:p>
            <a:pPr marL="0" lvl="0" indent="0" algn="ctr" eaLnBrk="1" hangingPunct="1"/>
            <a:r>
              <a:rPr sz="4000">
                <a:latin typeface="Comic Sans MS" pitchFamily="66" charset="0"/>
              </a:rPr>
              <a:t>Ch26 (page 252)</a:t>
            </a:r>
            <a:endParaRPr sz="4000">
              <a:latin typeface="Comic Sans MS" pitchFamily="66" charset="0"/>
            </a:endParaRPr>
          </a:p>
        </p:txBody>
      </p:sp>
      <p:pic>
        <p:nvPicPr>
          <p:cNvPr id="14342" name="Picture 4" descr="ag00463_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4343" name="Picture 5" descr="scottishflag" title=""/>
          <p:cNvPicPr>
            <a:picLocks noChangeAspect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3" y="836613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4344" name="Picture 6" descr="Office Objects 057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45" name="Text Box 7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eaLnBrk="1" hangingPunct="1"/>
            <a:r>
              <a:rPr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  <a:endParaRPr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46" name="Rectangle 2"/>
          <p:cNvSpPr txBox="1">
            <a:spLocks noChangeArrowheads="1"/>
          </p:cNvSpPr>
          <p:nvPr/>
        </p:nvSpPr>
        <p:spPr bwMode="auto">
          <a:xfrm>
            <a:off x="1880885" y="354013"/>
            <a:ext cx="5338762" cy="1431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Expected Frequency</a:t>
            </a:r>
            <a:endParaRPr kumimoji="0" lang="en-GB" sz="40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700">
        <p:fade/>
      </p:transition>
    </mc:Choice>
    <mc:Fallback>
      <p:transition>
        <p:fade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/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91032" y="377620"/>
            <a:ext cx="5113338" cy="94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0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j-ea" pitchFamily="34" charset="0"/>
                <a:cs typeface="+mj-cs"/>
              </a:rPr>
              <a:t>Starter Questions</a:t>
            </a:r>
          </a:p>
        </p:txBody>
      </p:sp>
      <p:pic>
        <p:nvPicPr>
          <p:cNvPr id="2052" name="Picture 3" descr="scottishflag" title=""/>
          <p:cNvPicPr>
            <a:picLocks noChangeAspect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2050" name="Object 5" title=""/>
          <p:cNvGraphicFramePr>
            <a:graphicFrameLocks noChangeAspect="1"/>
          </p:cNvGraphicFramePr>
          <p:nvPr/>
        </p:nvGraphicFramePr>
        <p:xfrm>
          <a:off x="1038225" y="1884363"/>
          <a:ext cx="7902575" cy="44735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3" imgW="7902575" imgH="4473575" progId="Equation.DSMT4">
                  <p:embed/>
                </p:oleObj>
              </mc:Choice>
              <mc:Fallback>
                <p:oleObj name="Equation" r:id="rId3" imgW="7902575" imgH="447357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8225" y="1884363"/>
                        <a:ext cx="7902575" cy="4473575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12" descr="Office Objects 057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054" name="Rectangle 14" title=""/>
          <p:cNvSpPr/>
          <p:nvPr/>
        </p:nvSpPr>
        <p:spPr>
          <a:xfrm>
            <a:off x="1908175" y="2781300"/>
            <a:ext cx="1655763" cy="649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5" name="Rectangle 15" title=""/>
          <p:cNvSpPr/>
          <p:nvPr/>
        </p:nvSpPr>
        <p:spPr>
          <a:xfrm>
            <a:off x="4787900" y="2420938"/>
            <a:ext cx="1152525" cy="10810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6" name="AutoShape 16" title=""/>
          <p:cNvSpPr/>
          <p:nvPr/>
        </p:nvSpPr>
        <p:spPr>
          <a:xfrm>
            <a:off x="6948488" y="2420938"/>
            <a:ext cx="1727200" cy="1081087"/>
          </a:xfrm>
          <a:prstGeom prst="rtTriangle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</a:ln>
        </p:spPr>
        <p:txBody>
          <a:bodyPr wrap="none" anchor="ctr" anchorCtr="0"/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7" name="Text Box 17" title=""/>
          <p:cNvSpPr txBox="1"/>
          <p:nvPr/>
        </p:nvSpPr>
        <p:spPr>
          <a:xfrm>
            <a:off x="2484438" y="2349500"/>
            <a:ext cx="687387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400">
                <a:solidFill>
                  <a:srgbClr val="FFFFFF"/>
                </a:solidFill>
              </a:rPr>
              <a:t>5 cm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58" name="Text Box 18" title=""/>
          <p:cNvSpPr txBox="1"/>
          <p:nvPr/>
        </p:nvSpPr>
        <p:spPr>
          <a:xfrm>
            <a:off x="947738" y="2925763"/>
            <a:ext cx="884237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400">
                <a:solidFill>
                  <a:srgbClr val="FFFFFF"/>
                </a:solidFill>
              </a:rPr>
              <a:t>2.5 cm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59" name="Text Box 19" title=""/>
          <p:cNvSpPr txBox="1"/>
          <p:nvPr/>
        </p:nvSpPr>
        <p:spPr>
          <a:xfrm>
            <a:off x="4067175" y="2781300"/>
            <a:ext cx="687388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400">
                <a:solidFill>
                  <a:srgbClr val="FFFFFF"/>
                </a:solidFill>
              </a:rPr>
              <a:t>3 cm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60" name="Text Box 20" title=""/>
          <p:cNvSpPr txBox="1"/>
          <p:nvPr/>
        </p:nvSpPr>
        <p:spPr>
          <a:xfrm>
            <a:off x="7380288" y="3573463"/>
            <a:ext cx="687387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400">
                <a:solidFill>
                  <a:srgbClr val="FFFFFF"/>
                </a:solidFill>
              </a:rPr>
              <a:t>4 cm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61" name="Text Box 21" title=""/>
          <p:cNvSpPr txBox="1"/>
          <p:nvPr/>
        </p:nvSpPr>
        <p:spPr>
          <a:xfrm>
            <a:off x="6232525" y="2709863"/>
            <a:ext cx="687388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400">
                <a:solidFill>
                  <a:srgbClr val="FFFFFF"/>
                </a:solidFill>
              </a:rPr>
              <a:t>3 cm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62" name="Text Box 22" title=""/>
          <p:cNvSpPr txBox="1"/>
          <p:nvPr/>
        </p:nvSpPr>
        <p:spPr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GB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GB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sz="2800">
                <a:solidFill>
                  <a:srgbClr val="FFFF00"/>
                </a:solidFill>
                <a:ea typeface="Arial" pitchFamily="34" charset="0"/>
              </a:rPr>
              <a:t>www.mathsrevision.com</a:t>
            </a:r>
            <a:endParaRPr sz="2800">
              <a:solidFill>
                <a:srgbClr val="FFFF00"/>
              </a:solidFill>
              <a:ea typeface="Arial" pitchFamily="34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1600">
        <p:blinds dir="vert"/>
      </p:transition>
    </mc:Choice>
    <mc:Fallback>
      <p:transition>
        <p:blinds dir="vert"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5.09.14"/>
  <p:tag name="AS_TITLE" val="Aspose.Slides for .NET 4.0"/>
  <p:tag name="AS_VERSION" val="25.9"/>
</p:tagLst>
</file>

<file path=ppt/theme/theme1.xml><?xml version="1.0" encoding="utf-8"?>
<a:theme xmlns:r="http://schemas.openxmlformats.org/officeDocument/2006/relationships"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Tahoma"/>
        <a:cs typeface="Arial"/>
      </a:majorFont>
      <a:minorFont>
        <a:latin typeface="Tahoma"/>
        <a:ea typeface="Tahoma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HOME</Company>
  <PresentationFormat>On-screen Show (4:3)</PresentationFormat>
  <Paragraphs>168</Paragraphs>
  <Slides>29</Slides>
  <Notes>1</Notes>
  <TotalTime>1040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baseType="lpstr" size="37">
      <vt:lpstr>Arial</vt:lpstr>
      <vt:lpstr>Tahoma</vt:lpstr>
      <vt:lpstr>Wingdings</vt:lpstr>
      <vt:lpstr>Times New Roman</vt:lpstr>
      <vt:lpstr>Calibri</vt:lpstr>
      <vt:lpstr>Comic Sans MS</vt:lpstr>
      <vt:lpstr>Arial Narrow</vt:lpstr>
      <vt:lpstr>1_Shimmer</vt:lpstr>
      <vt:lpstr>Probability</vt:lpstr>
      <vt:lpstr>Starter Questions</vt:lpstr>
      <vt:lpstr>Probability</vt:lpstr>
      <vt:lpstr>Probability</vt:lpstr>
      <vt:lpstr>Probability</vt:lpstr>
      <vt:lpstr>Expected Frequency</vt:lpstr>
      <vt:lpstr>Expected Frequency</vt:lpstr>
      <vt:lpstr>PowerPoint Presentation</vt:lpstr>
      <vt:lpstr>Starter Questions</vt:lpstr>
      <vt:lpstr>Probability Tree</vt:lpstr>
      <vt:lpstr>Probability Tree</vt:lpstr>
      <vt:lpstr>It’s Raining</vt:lpstr>
      <vt:lpstr>It’s Raining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cp:revision>166</cp:revision>
  <dcterms:created xsi:type="dcterms:W3CDTF">2003-11-18T18:37:33Z</dcterms:created>
  <dcterms:modified xsi:type="dcterms:W3CDTF">2026-07-04T13:46:47Z</dcterms:modified>
</cp:coreProperties>
</file>