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789" r:id="rId2"/>
    <p:sldMasterId id="2147483835" r:id="rId3"/>
  </p:sldMasterIdLst>
  <p:notesMasterIdLst>
    <p:notesMasterId r:id="rId32"/>
  </p:notesMasterIdLst>
  <p:sldIdLst>
    <p:sldId id="298" r:id="rId4"/>
    <p:sldId id="338" r:id="rId5"/>
    <p:sldId id="359" r:id="rId6"/>
    <p:sldId id="360" r:id="rId7"/>
    <p:sldId id="361" r:id="rId8"/>
    <p:sldId id="363" r:id="rId9"/>
    <p:sldId id="350" r:id="rId10"/>
    <p:sldId id="351" r:id="rId11"/>
    <p:sldId id="352" r:id="rId12"/>
    <p:sldId id="357" r:id="rId13"/>
    <p:sldId id="339" r:id="rId14"/>
    <p:sldId id="340" r:id="rId15"/>
    <p:sldId id="341" r:id="rId16"/>
    <p:sldId id="342" r:id="rId17"/>
    <p:sldId id="343" r:id="rId18"/>
    <p:sldId id="344" r:id="rId19"/>
    <p:sldId id="358" r:id="rId20"/>
    <p:sldId id="326" r:id="rId21"/>
    <p:sldId id="332" r:id="rId22"/>
    <p:sldId id="355" r:id="rId23"/>
    <p:sldId id="354" r:id="rId24"/>
    <p:sldId id="345" r:id="rId25"/>
    <p:sldId id="346" r:id="rId26"/>
    <p:sldId id="347" r:id="rId27"/>
    <p:sldId id="348" r:id="rId28"/>
    <p:sldId id="356" r:id="rId29"/>
    <p:sldId id="349" r:id="rId30"/>
    <p:sldId id="325" r:id="rId3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0808"/>
    <a:srgbClr val="FFFFCC"/>
    <a:srgbClr val="00FFFF"/>
    <a:srgbClr val="3333FF"/>
    <a:srgbClr val="FF0000"/>
    <a:srgbClr val="4D4D4D"/>
    <a:srgbClr val="FFFF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4660"/>
  </p:normalViewPr>
  <p:slideViewPr>
    <p:cSldViewPr snapToGrid="0">
      <p:cViewPr varScale="1">
        <p:scale>
          <a:sx n="34" d="100"/>
          <a:sy n="34" d="100"/>
        </p:scale>
        <p:origin x="-73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98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09455DA8-FF9C-42FC-B367-1CBFDB8CE970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5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</p:grpSp>
        <p:sp>
          <p:nvSpPr>
            <p:cNvPr id="4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cs typeface="Arial" charset="0"/>
              </a:endParaRPr>
            </a:p>
          </p:txBody>
        </p:sp>
        <p:sp>
          <p:nvSpPr>
            <p:cNvPr id="5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cs typeface="Arial" charset="0"/>
              </a:endParaRPr>
            </a:p>
          </p:txBody>
        </p:sp>
        <p:sp>
          <p:nvSpPr>
            <p:cNvPr id="6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cs typeface="Arial" charset="0"/>
              </a:endParaRPr>
            </a:p>
          </p:txBody>
        </p:sp>
        <p:grpSp>
          <p:nvGrpSpPr>
            <p:cNvPr id="7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9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0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1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2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3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</p:grpSp>
      </p:grpSp>
      <p:sp>
        <p:nvSpPr>
          <p:cNvPr id="16" name="TextBox 15"/>
          <p:cNvSpPr txBox="1"/>
          <p:nvPr userDrawn="1"/>
        </p:nvSpPr>
        <p:spPr>
          <a:xfrm>
            <a:off x="90488" y="1468438"/>
            <a:ext cx="850900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cs typeface="Arial" charset="0"/>
              </a:rPr>
              <a:t>N5  LS</a:t>
            </a:r>
            <a:endParaRPr lang="en-GB" sz="1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7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97E4FC-FD95-49D2-A777-D569E438EEC2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8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9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C1343214-2F4A-46FE-8043-DDDD3AFD5B0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24614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FD5059-13A6-454F-9846-1ABC6AF4623D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F67722-76F9-4385-8365-6817FCBE627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31664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01839E-9CC4-4700-A179-CF8F47B02F62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BF443A-B430-428E-B2BD-67539114A32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003112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D3A4A6-A886-4A96-9273-1CEAE619C23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095698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451956-D526-45E1-BB3A-642F77D45FB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507323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D7B538-0B2F-47F4-A28A-0955F6718099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C0BDB8-2EBA-478A-A59A-D890ED08DEB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92641657"/>
      </p:ext>
    </p:extLst>
  </p:cSld>
  <p:clrMapOvr>
    <a:masterClrMapping/>
  </p:clrMapOvr>
  <p:hf sldNum="0"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8DB031-4A0A-4448-BD51-C1CDA152851C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08BE45-871A-48D5-88CB-42C40D8FA0A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306116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BE27E-65D4-4E39-9B5A-ECB2B886111C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9CB0DE-C8E3-4658-9B99-08A2F37B687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28332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387DF5-7D6C-4E43-85BC-6C8920531913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87F8C9-E9E7-4E4B-BCD3-310DAC70052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588733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05BAB5-FFBE-4F21-937C-7C1C9D28A730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45D133-79AE-46C4-A0D6-3B9D7F62728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135416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9331D8-FE83-48E3-ACB9-F35A1B6462C8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8599D5-5719-4861-A76F-6BF8C156C16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10918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A20247-13C5-420B-B526-C76908EEEA73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1FFB7B-DCBA-470C-BA03-3E046DC8B6E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306615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261938" y="1449388"/>
            <a:ext cx="485775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dirty="0">
                <a:solidFill>
                  <a:srgbClr val="FFFF00"/>
                </a:solidFill>
                <a:cs typeface="Arial" charset="0"/>
              </a:rPr>
              <a:t>S4</a:t>
            </a: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F47C7-DD26-4A3C-B1B8-D4C8826556CE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D971C0-F218-4D92-A535-1AA074CC74B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400686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855E4-9037-4569-874C-F31ECDEF80B9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591497-621C-4CD6-B66F-D4F5F5313D5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554760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F398D-A34E-4D94-8079-C5A5A48A5F34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7B38CB-2C05-4B64-BE2C-A06041312AC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266168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08E38-86F4-4AE6-AEB3-DC43E174960E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381F12-8303-4D60-B48A-75CF8C9B5D6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850499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4A80E-C1E8-4CCE-9AAE-44E911B94803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BD3AF0-D38D-4B3F-A1BE-E11D39EEE85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002281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7D3E8E-79CE-49B3-866F-D09A9E3FF80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168937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5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</p:grpSp>
        <p:sp>
          <p:nvSpPr>
            <p:cNvPr id="4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cs typeface="Arial" charset="0"/>
              </a:endParaRPr>
            </a:p>
          </p:txBody>
        </p:sp>
        <p:sp>
          <p:nvSpPr>
            <p:cNvPr id="5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cs typeface="Arial" charset="0"/>
              </a:endParaRPr>
            </a:p>
          </p:txBody>
        </p:sp>
        <p:sp>
          <p:nvSpPr>
            <p:cNvPr id="6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cs typeface="Arial" charset="0"/>
              </a:endParaRPr>
            </a:p>
          </p:txBody>
        </p:sp>
        <p:grpSp>
          <p:nvGrpSpPr>
            <p:cNvPr id="7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9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0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1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2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3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</p:grpSp>
      </p:grpSp>
      <p:sp>
        <p:nvSpPr>
          <p:cNvPr id="16" name="TextBox 15"/>
          <p:cNvSpPr txBox="1"/>
          <p:nvPr userDrawn="1"/>
        </p:nvSpPr>
        <p:spPr>
          <a:xfrm>
            <a:off x="90488" y="1468438"/>
            <a:ext cx="850900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cs typeface="Arial" charset="0"/>
              </a:rPr>
              <a:t>N5  LS</a:t>
            </a:r>
            <a:endParaRPr lang="en-GB" sz="1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7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C77B98-77B2-4B11-A9C3-826382593FC6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8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9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3435F9CB-4F70-496F-952C-284EAFF2963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649776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EEB2F-D87F-4C97-88B8-AE5104B195BB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97819E-354D-48FF-8048-F1095EF4687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00373051"/>
      </p:ext>
    </p:extLst>
  </p:cSld>
  <p:clrMapOvr>
    <a:masterClrMapping/>
  </p:clrMapOvr>
  <p:hf sldNum="0" hdr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50935D-C49C-4A7B-B394-72A0E4C15884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343E8B-4BDF-496D-BAC9-D89E3109282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734076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ED007F-1CD3-484E-B0EE-4D1DE05A545E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117AD0-6F45-4A70-85FB-F13655063E9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97665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011BC-0A13-4B05-A4DB-FC1FB486EE1C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893BF2-8C85-4FA2-9414-A5CD1842739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10108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2A2F4-B36F-49A3-894F-691A3B1910C8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A3DE95-D631-40F8-A4BA-3690D14E131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463497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177F5-A0C6-4FD7-884D-410313401E0E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88E497-1B2F-4DC8-AAF3-B5E308491DF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21401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BA934D-815E-4C4D-8875-59AA6E33E385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6B5C69-E0BA-481D-86E4-E4075BC1B84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521562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261938" y="1449388"/>
            <a:ext cx="485775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dirty="0">
                <a:solidFill>
                  <a:srgbClr val="FFFF00"/>
                </a:solidFill>
                <a:cs typeface="Arial" charset="0"/>
              </a:rPr>
              <a:t>S4</a:t>
            </a: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2ADC3-378B-4E32-B1AB-13E7D3FD564E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A0B9D7-01F1-407B-95D0-A03CC195562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094058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9FF37-12AC-4ADF-A658-E5BD6172A121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0C86E0-AB11-458A-BEF1-86FB0089EFC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531648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E9486E-F777-4D2F-A7F4-F035FC4AAC6F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135E18-D558-4838-B800-35F1BF892F7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9472599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94FEE-7A39-4E6E-B5C9-44CB5ABDDC3F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930546-14A1-41C9-A2A5-C7BE089C0B9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401504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1663BD-298D-4603-87E6-677ADC015D8D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54F47A-DC26-4254-8240-1BC0E415C9E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5065665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5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</p:grpSp>
        <p:sp>
          <p:nvSpPr>
            <p:cNvPr id="4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cs typeface="Arial" charset="0"/>
              </a:endParaRPr>
            </a:p>
          </p:txBody>
        </p:sp>
        <p:sp>
          <p:nvSpPr>
            <p:cNvPr id="5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cs typeface="Arial" charset="0"/>
              </a:endParaRPr>
            </a:p>
          </p:txBody>
        </p:sp>
        <p:sp>
          <p:nvSpPr>
            <p:cNvPr id="6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cs typeface="Arial" charset="0"/>
              </a:endParaRPr>
            </a:p>
          </p:txBody>
        </p:sp>
        <p:grpSp>
          <p:nvGrpSpPr>
            <p:cNvPr id="7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9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0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1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2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3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</p:grpSp>
      </p:grpSp>
      <p:sp>
        <p:nvSpPr>
          <p:cNvPr id="16" name="TextBox 15"/>
          <p:cNvSpPr txBox="1"/>
          <p:nvPr userDrawn="1"/>
        </p:nvSpPr>
        <p:spPr>
          <a:xfrm>
            <a:off x="90488" y="1468438"/>
            <a:ext cx="850900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cs typeface="Arial" charset="0"/>
              </a:rPr>
              <a:t>N5  LS</a:t>
            </a:r>
            <a:endParaRPr lang="en-GB" sz="1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7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90CC-9B6C-4EB9-84BD-1C46A55F1A91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8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9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47B8DCA3-2987-4C39-B890-F6FD922B8A0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83704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8F7052-9A6D-4F7E-A57D-28B5B9C15DDE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D9A935-70D5-4EC1-8D81-38E4B4DEB17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83670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6A0FA3-F2B5-43E9-9FC2-4D6E3AC0B5B1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E2B606-C0D7-42B3-94C2-B1FD4BCCD2C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7433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724B9C-B6F3-4339-A8F7-F1A1C66CFEF4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DDC7FA-5255-443F-A6A2-9D5C024F582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53183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261938" y="1449388"/>
            <a:ext cx="485775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dirty="0">
                <a:solidFill>
                  <a:srgbClr val="FFFF00"/>
                </a:solidFill>
                <a:cs typeface="Arial" charset="0"/>
              </a:rPr>
              <a:t>S4</a:t>
            </a:r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34FDE-C026-48C4-8581-E24777B5C248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83C7E8-EEF3-4EB9-90FC-F8D55B35E44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86109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06AB7B-7E4B-4D32-B703-F7D0F435CD79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401D28-F6AC-44AF-B1A3-ABD64F83DEE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97250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408E5F-CCDE-48BA-A2D3-58F81DC5669D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CCECA5-CF7A-445D-BA75-AE1F48591F2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72520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8435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cs typeface="Arial" charset="0"/>
              </a:endParaRPr>
            </a:p>
          </p:txBody>
        </p:sp>
        <p:sp>
          <p:nvSpPr>
            <p:cNvPr id="18436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cs typeface="Arial" charset="0"/>
              </a:endParaRPr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8438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39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40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41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42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43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44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45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46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</p:grpSp>
      </p:grpSp>
      <p:sp>
        <p:nvSpPr>
          <p:cNvPr id="18447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844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844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A29E2F75-6C2F-4376-956E-DD27FD14C4DC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845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CF850A32-04D2-4DA1-B2D5-D0774B8AF352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2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28" r:id="rId7"/>
    <p:sldLayoutId id="2147484003" r:id="rId8"/>
    <p:sldLayoutId id="2147484004" r:id="rId9"/>
    <p:sldLayoutId id="2147484005" r:id="rId10"/>
    <p:sldLayoutId id="2147484006" r:id="rId11"/>
    <p:sldLayoutId id="2147484029" r:id="rId12"/>
    <p:sldLayoutId id="2147484030" r:id="rId13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fld id="{426AA5D1-A59B-4CBE-BB7F-83F587AE0DD7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7AEF554-99B6-4908-9807-85F3CFDF6343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7" r:id="rId1"/>
    <p:sldLayoutId id="2147484008" r:id="rId2"/>
    <p:sldLayoutId id="2147484009" r:id="rId3"/>
    <p:sldLayoutId id="2147484010" r:id="rId4"/>
    <p:sldLayoutId id="2147484011" r:id="rId5"/>
    <p:sldLayoutId id="2147484012" r:id="rId6"/>
    <p:sldLayoutId id="2147484031" r:id="rId7"/>
    <p:sldLayoutId id="2147484013" r:id="rId8"/>
    <p:sldLayoutId id="2147484014" r:id="rId9"/>
    <p:sldLayoutId id="2147484015" r:id="rId10"/>
    <p:sldLayoutId id="2147484016" r:id="rId11"/>
    <p:sldLayoutId id="2147484032" r:id="rId12"/>
    <p:sldLayoutId id="2147484033" r:id="rId13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fld id="{5C1BD266-8208-4F73-8512-2F8F5C03E071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067A4418-6B02-4238-AFC5-1FCA688E27B3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34" r:id="rId7"/>
    <p:sldLayoutId id="2147484023" r:id="rId8"/>
    <p:sldLayoutId id="2147484024" r:id="rId9"/>
    <p:sldLayoutId id="2147484025" r:id="rId10"/>
    <p:sldLayoutId id="2147484026" r:id="rId11"/>
    <p:sldLayoutId id="2147484035" r:id="rId12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wmf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B9CC174-4A60-425C-8812-A588529EC6D1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21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Mr. Lafferty Maths Dept.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3992563" y="2806700"/>
            <a:ext cx="40894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400" b="1">
                <a:solidFill>
                  <a:srgbClr val="F9F911"/>
                </a:solidFill>
              </a:rPr>
              <a:t>Length / Area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3992563" y="4079875"/>
            <a:ext cx="2062162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400" b="1">
                <a:solidFill>
                  <a:srgbClr val="F9F911"/>
                </a:solidFill>
              </a:rPr>
              <a:t>Volume</a:t>
            </a:r>
          </a:p>
        </p:txBody>
      </p:sp>
      <p:sp>
        <p:nvSpPr>
          <p:cNvPr id="13318" name="AutoShape 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052763" y="2917825"/>
            <a:ext cx="669925" cy="547688"/>
          </a:xfrm>
          <a:prstGeom prst="actionButtonForwardNex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200"/>
          </a:p>
        </p:txBody>
      </p:sp>
      <p:sp>
        <p:nvSpPr>
          <p:cNvPr id="13319" name="AutoShape 7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038475" y="4186238"/>
            <a:ext cx="684213" cy="557212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200"/>
          </a:p>
        </p:txBody>
      </p:sp>
      <p:pic>
        <p:nvPicPr>
          <p:cNvPr id="13320" name="Picture 9" descr="scottishfla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1" name="Text Box 10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3322" name="Picture 11" descr="Office Objects 057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ectangle 9"/>
          <p:cNvSpPr>
            <a:spLocks noChangeArrowheads="1"/>
          </p:cNvSpPr>
          <p:nvPr/>
        </p:nvSpPr>
        <p:spPr bwMode="auto">
          <a:xfrm>
            <a:off x="1938338" y="66516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Problem Solving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msoC364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0" t="8214" r="18381" b="66685"/>
          <a:stretch>
            <a:fillRect/>
          </a:stretch>
        </p:blipFill>
        <p:spPr bwMode="auto">
          <a:xfrm>
            <a:off x="0" y="0"/>
            <a:ext cx="8755063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2" descr="msoC364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1" t="56741" r="31306" b="40054"/>
          <a:stretch>
            <a:fillRect/>
          </a:stretch>
        </p:blipFill>
        <p:spPr bwMode="auto">
          <a:xfrm>
            <a:off x="285750" y="6143625"/>
            <a:ext cx="857250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2" descr="msoC364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42" t="37515" r="29797" b="46999"/>
          <a:stretch>
            <a:fillRect/>
          </a:stretch>
        </p:blipFill>
        <p:spPr bwMode="auto">
          <a:xfrm>
            <a:off x="4786313" y="4143375"/>
            <a:ext cx="4143375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2457450"/>
            <a:ext cx="4038600" cy="2811463"/>
          </a:xfrm>
        </p:spPr>
      </p:pic>
      <p:pic>
        <p:nvPicPr>
          <p:cNvPr id="23555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1500" y="5286375"/>
            <a:ext cx="5432425" cy="928688"/>
          </a:xfrm>
        </p:spPr>
      </p:pic>
      <p:sp>
        <p:nvSpPr>
          <p:cNvPr id="23556" name="Text Box 9"/>
          <p:cNvSpPr txBox="1">
            <a:spLocks noChangeArrowheads="1"/>
          </p:cNvSpPr>
          <p:nvPr/>
        </p:nvSpPr>
        <p:spPr bwMode="auto">
          <a:xfrm>
            <a:off x="6562725" y="4398963"/>
            <a:ext cx="10810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00000"/>
                </a:solidFill>
              </a:rPr>
              <a:t>2 KU</a:t>
            </a:r>
          </a:p>
        </p:txBody>
      </p:sp>
      <p:sp>
        <p:nvSpPr>
          <p:cNvPr id="23557" name="Text Box 10"/>
          <p:cNvSpPr txBox="1">
            <a:spLocks noChangeArrowheads="1"/>
          </p:cNvSpPr>
          <p:nvPr/>
        </p:nvSpPr>
        <p:spPr bwMode="auto">
          <a:xfrm>
            <a:off x="6583363" y="5786438"/>
            <a:ext cx="10810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00000"/>
                </a:solidFill>
              </a:rPr>
              <a:t>3 KU</a:t>
            </a:r>
          </a:p>
        </p:txBody>
      </p:sp>
      <p:pic>
        <p:nvPicPr>
          <p:cNvPr id="2355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1" t="22913" b="19707"/>
          <a:stretch>
            <a:fillRect/>
          </a:stretch>
        </p:blipFill>
        <p:spPr bwMode="auto">
          <a:xfrm>
            <a:off x="1071563" y="928688"/>
            <a:ext cx="7112000" cy="307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012"/>
          <a:stretch>
            <a:fillRect/>
          </a:stretch>
        </p:blipFill>
        <p:spPr bwMode="auto">
          <a:xfrm>
            <a:off x="0" y="0"/>
            <a:ext cx="9144000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33375"/>
            <a:ext cx="6351587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75" y="5373688"/>
            <a:ext cx="4505325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906" r="26111" b="2232"/>
          <a:stretch>
            <a:fillRect/>
          </a:stretch>
        </p:blipFill>
        <p:spPr>
          <a:xfrm>
            <a:off x="0" y="5086350"/>
            <a:ext cx="6918325" cy="428625"/>
          </a:xfrm>
        </p:spPr>
      </p:pic>
      <p:pic>
        <p:nvPicPr>
          <p:cNvPr id="25603" name="Picture 2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2875" y="5729288"/>
            <a:ext cx="6835775" cy="1128712"/>
          </a:xfrm>
        </p:spPr>
      </p:pic>
      <p:sp>
        <p:nvSpPr>
          <p:cNvPr id="25604" name="Text Box 30"/>
          <p:cNvSpPr txBox="1">
            <a:spLocks noChangeArrowheads="1"/>
          </p:cNvSpPr>
          <p:nvPr/>
        </p:nvSpPr>
        <p:spPr bwMode="auto">
          <a:xfrm>
            <a:off x="7500938" y="5102225"/>
            <a:ext cx="10810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00000"/>
                </a:solidFill>
              </a:rPr>
              <a:t>2 KU</a:t>
            </a:r>
          </a:p>
        </p:txBody>
      </p:sp>
      <p:sp>
        <p:nvSpPr>
          <p:cNvPr id="25605" name="Text Box 31"/>
          <p:cNvSpPr txBox="1">
            <a:spLocks noChangeArrowheads="1"/>
          </p:cNvSpPr>
          <p:nvPr/>
        </p:nvSpPr>
        <p:spPr bwMode="auto">
          <a:xfrm>
            <a:off x="7572375" y="6362700"/>
            <a:ext cx="10810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00000"/>
                </a:solidFill>
              </a:rPr>
              <a:t>2 KU</a:t>
            </a:r>
          </a:p>
        </p:txBody>
      </p:sp>
      <p:pic>
        <p:nvPicPr>
          <p:cNvPr id="25606" name="Picture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38" t="8426" r="3426" b="12170"/>
          <a:stretch>
            <a:fillRect/>
          </a:stretch>
        </p:blipFill>
        <p:spPr bwMode="auto">
          <a:xfrm>
            <a:off x="2643188" y="738188"/>
            <a:ext cx="3571875" cy="437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032"/>
          <a:stretch>
            <a:fillRect/>
          </a:stretch>
        </p:blipFill>
        <p:spPr bwMode="auto">
          <a:xfrm>
            <a:off x="0" y="214313"/>
            <a:ext cx="914400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8CAD513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6" t="8635" r="24834" b="52589"/>
          <a:stretch>
            <a:fillRect/>
          </a:stretch>
        </p:blipFill>
        <p:spPr bwMode="auto">
          <a:xfrm>
            <a:off x="539750" y="188913"/>
            <a:ext cx="6965950" cy="583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2"/>
          <p:cNvGrpSpPr>
            <a:grpSpLocks/>
          </p:cNvGrpSpPr>
          <p:nvPr/>
        </p:nvGrpSpPr>
        <p:grpSpPr bwMode="auto">
          <a:xfrm>
            <a:off x="428625" y="695325"/>
            <a:ext cx="7167563" cy="5397500"/>
            <a:chOff x="675" y="1095"/>
            <a:chExt cx="6075" cy="4245"/>
          </a:xfrm>
        </p:grpSpPr>
        <p:pic>
          <p:nvPicPr>
            <p:cNvPr id="27651" name="Picture 3" descr="F3F19CBD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478" t="9647" r="31781" b="71059"/>
            <a:stretch>
              <a:fillRect/>
            </a:stretch>
          </p:blipFill>
          <p:spPr bwMode="auto">
            <a:xfrm>
              <a:off x="705" y="1095"/>
              <a:ext cx="4935" cy="2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52" name="Picture 4" descr="F3F19CBD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478" t="50002" r="19136" b="36703"/>
            <a:stretch>
              <a:fillRect/>
            </a:stretch>
          </p:blipFill>
          <p:spPr bwMode="auto">
            <a:xfrm>
              <a:off x="675" y="3645"/>
              <a:ext cx="6075" cy="1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333"/>
          <a:stretch>
            <a:fillRect/>
          </a:stretch>
        </p:blipFill>
        <p:spPr>
          <a:xfrm>
            <a:off x="0" y="0"/>
            <a:ext cx="8640763" cy="714375"/>
          </a:xfrm>
        </p:spPr>
      </p:pic>
      <p:sp>
        <p:nvSpPr>
          <p:cNvPr id="28675" name="Text Box 6"/>
          <p:cNvSpPr txBox="1">
            <a:spLocks noChangeArrowheads="1"/>
          </p:cNvSpPr>
          <p:nvPr/>
        </p:nvSpPr>
        <p:spPr bwMode="auto">
          <a:xfrm>
            <a:off x="3286125" y="1214438"/>
            <a:ext cx="10810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00000"/>
                </a:solidFill>
              </a:rPr>
              <a:t>2 KU</a:t>
            </a:r>
          </a:p>
        </p:txBody>
      </p:sp>
      <p:pic>
        <p:nvPicPr>
          <p:cNvPr id="28676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594"/>
          <a:stretch>
            <a:fillRect/>
          </a:stretch>
        </p:blipFill>
        <p:spPr>
          <a:xfrm>
            <a:off x="214313" y="3786188"/>
            <a:ext cx="7215187" cy="684212"/>
          </a:xfrm>
        </p:spPr>
      </p:pic>
      <p:sp>
        <p:nvSpPr>
          <p:cNvPr id="28677" name="Text Box 10"/>
          <p:cNvSpPr txBox="1">
            <a:spLocks noChangeArrowheads="1"/>
          </p:cNvSpPr>
          <p:nvPr/>
        </p:nvSpPr>
        <p:spPr bwMode="auto">
          <a:xfrm>
            <a:off x="7858125" y="6286500"/>
            <a:ext cx="10810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00000"/>
                </a:solidFill>
              </a:rPr>
              <a:t>2 KU</a:t>
            </a:r>
          </a:p>
        </p:txBody>
      </p:sp>
      <p:pic>
        <p:nvPicPr>
          <p:cNvPr id="2867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1" t="13126" r="10092" b="14682"/>
          <a:stretch>
            <a:fillRect/>
          </a:stretch>
        </p:blipFill>
        <p:spPr bwMode="auto">
          <a:xfrm>
            <a:off x="4210050" y="714375"/>
            <a:ext cx="4933950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319" r="39098" b="1118"/>
          <a:stretch>
            <a:fillRect/>
          </a:stretch>
        </p:blipFill>
        <p:spPr bwMode="auto">
          <a:xfrm>
            <a:off x="0" y="857250"/>
            <a:ext cx="46783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0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424"/>
          <a:stretch>
            <a:fillRect/>
          </a:stretch>
        </p:blipFill>
        <p:spPr bwMode="auto">
          <a:xfrm>
            <a:off x="0" y="6197600"/>
            <a:ext cx="7781925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29" b="25887"/>
          <a:stretch>
            <a:fillRect/>
          </a:stretch>
        </p:blipFill>
        <p:spPr bwMode="auto">
          <a:xfrm>
            <a:off x="2428875" y="4429125"/>
            <a:ext cx="6143625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8" name="Group 2"/>
          <p:cNvGrpSpPr>
            <a:grpSpLocks/>
          </p:cNvGrpSpPr>
          <p:nvPr/>
        </p:nvGrpSpPr>
        <p:grpSpPr bwMode="auto">
          <a:xfrm>
            <a:off x="0" y="142875"/>
            <a:ext cx="9144000" cy="7972425"/>
            <a:chOff x="113" y="1167"/>
            <a:chExt cx="14400" cy="12554"/>
          </a:xfrm>
        </p:grpSpPr>
        <p:pic>
          <p:nvPicPr>
            <p:cNvPr id="29699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99"/>
            <a:stretch>
              <a:fillRect/>
            </a:stretch>
          </p:blipFill>
          <p:spPr bwMode="auto">
            <a:xfrm>
              <a:off x="491" y="1167"/>
              <a:ext cx="10980" cy="8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00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48"/>
            <a:stretch>
              <a:fillRect/>
            </a:stretch>
          </p:blipFill>
          <p:spPr bwMode="auto">
            <a:xfrm>
              <a:off x="113" y="9627"/>
              <a:ext cx="7425" cy="1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01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51" y="5554"/>
              <a:ext cx="2880" cy="3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02" name="Picture 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95" y="2629"/>
              <a:ext cx="4318" cy="30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9703" name="Group 7"/>
            <p:cNvGrpSpPr>
              <a:grpSpLocks/>
            </p:cNvGrpSpPr>
            <p:nvPr/>
          </p:nvGrpSpPr>
          <p:grpSpPr bwMode="auto">
            <a:xfrm>
              <a:off x="6611" y="9942"/>
              <a:ext cx="7790" cy="3779"/>
              <a:chOff x="6611" y="9942"/>
              <a:chExt cx="7790" cy="3779"/>
            </a:xfrm>
          </p:grpSpPr>
          <p:pic>
            <p:nvPicPr>
              <p:cNvPr id="29704" name="Picture 8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38" t="16669" r="3049"/>
              <a:stretch>
                <a:fillRect/>
              </a:stretch>
            </p:blipFill>
            <p:spPr bwMode="auto">
              <a:xfrm>
                <a:off x="7426" y="9942"/>
                <a:ext cx="6975" cy="1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9705" name="Freeform 9"/>
              <p:cNvSpPr>
                <a:spLocks/>
              </p:cNvSpPr>
              <p:nvPr/>
            </p:nvSpPr>
            <p:spPr bwMode="auto">
              <a:xfrm>
                <a:off x="6611" y="11861"/>
                <a:ext cx="1680" cy="1860"/>
              </a:xfrm>
              <a:custGeom>
                <a:avLst/>
                <a:gdLst>
                  <a:gd name="T0" fmla="*/ 720 w 1680"/>
                  <a:gd name="T1" fmla="*/ 690 h 1860"/>
                  <a:gd name="T2" fmla="*/ 1080 w 1680"/>
                  <a:gd name="T3" fmla="*/ 510 h 1860"/>
                  <a:gd name="T4" fmla="*/ 1260 w 1680"/>
                  <a:gd name="T5" fmla="*/ 510 h 1860"/>
                  <a:gd name="T6" fmla="*/ 1260 w 1680"/>
                  <a:gd name="T7" fmla="*/ 150 h 1860"/>
                  <a:gd name="T8" fmla="*/ 1620 w 1680"/>
                  <a:gd name="T9" fmla="*/ 150 h 1860"/>
                  <a:gd name="T10" fmla="*/ 1620 w 1680"/>
                  <a:gd name="T11" fmla="*/ 1050 h 1860"/>
                  <a:gd name="T12" fmla="*/ 1260 w 1680"/>
                  <a:gd name="T13" fmla="*/ 1410 h 1860"/>
                  <a:gd name="T14" fmla="*/ 1080 w 1680"/>
                  <a:gd name="T15" fmla="*/ 1590 h 1860"/>
                  <a:gd name="T16" fmla="*/ 900 w 1680"/>
                  <a:gd name="T17" fmla="*/ 1770 h 1860"/>
                  <a:gd name="T18" fmla="*/ 180 w 1680"/>
                  <a:gd name="T19" fmla="*/ 1770 h 1860"/>
                  <a:gd name="T20" fmla="*/ 0 w 1680"/>
                  <a:gd name="T21" fmla="*/ 1770 h 1860"/>
                  <a:gd name="T22" fmla="*/ 180 w 1680"/>
                  <a:gd name="T23" fmla="*/ 1230 h 1860"/>
                  <a:gd name="T24" fmla="*/ 720 w 1680"/>
                  <a:gd name="T25" fmla="*/ 690 h 186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680"/>
                  <a:gd name="T40" fmla="*/ 0 h 1860"/>
                  <a:gd name="T41" fmla="*/ 1680 w 1680"/>
                  <a:gd name="T42" fmla="*/ 1860 h 186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680" h="1860">
                    <a:moveTo>
                      <a:pt x="720" y="690"/>
                    </a:moveTo>
                    <a:cubicBezTo>
                      <a:pt x="870" y="570"/>
                      <a:pt x="990" y="540"/>
                      <a:pt x="1080" y="510"/>
                    </a:cubicBezTo>
                    <a:cubicBezTo>
                      <a:pt x="1170" y="480"/>
                      <a:pt x="1230" y="570"/>
                      <a:pt x="1260" y="510"/>
                    </a:cubicBezTo>
                    <a:cubicBezTo>
                      <a:pt x="1290" y="450"/>
                      <a:pt x="1200" y="210"/>
                      <a:pt x="1260" y="150"/>
                    </a:cubicBezTo>
                    <a:cubicBezTo>
                      <a:pt x="1320" y="90"/>
                      <a:pt x="1560" y="0"/>
                      <a:pt x="1620" y="150"/>
                    </a:cubicBezTo>
                    <a:cubicBezTo>
                      <a:pt x="1680" y="300"/>
                      <a:pt x="1680" y="840"/>
                      <a:pt x="1620" y="1050"/>
                    </a:cubicBezTo>
                    <a:cubicBezTo>
                      <a:pt x="1560" y="1260"/>
                      <a:pt x="1350" y="1320"/>
                      <a:pt x="1260" y="1410"/>
                    </a:cubicBezTo>
                    <a:cubicBezTo>
                      <a:pt x="1170" y="1500"/>
                      <a:pt x="1140" y="1530"/>
                      <a:pt x="1080" y="1590"/>
                    </a:cubicBezTo>
                    <a:cubicBezTo>
                      <a:pt x="1020" y="1650"/>
                      <a:pt x="1050" y="1740"/>
                      <a:pt x="900" y="1770"/>
                    </a:cubicBezTo>
                    <a:cubicBezTo>
                      <a:pt x="750" y="1800"/>
                      <a:pt x="330" y="1770"/>
                      <a:pt x="180" y="1770"/>
                    </a:cubicBezTo>
                    <a:cubicBezTo>
                      <a:pt x="30" y="1770"/>
                      <a:pt x="0" y="1860"/>
                      <a:pt x="0" y="1770"/>
                    </a:cubicBezTo>
                    <a:cubicBezTo>
                      <a:pt x="0" y="1680"/>
                      <a:pt x="60" y="1410"/>
                      <a:pt x="180" y="1230"/>
                    </a:cubicBezTo>
                    <a:cubicBezTo>
                      <a:pt x="300" y="1050"/>
                      <a:pt x="570" y="810"/>
                      <a:pt x="720" y="69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8DD48C4-C41B-4E70-889B-46B461A851EF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30724" name="Rectangle 2"/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25" name="Text Box 3"/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TJ N4 Lifeskills</a:t>
            </a:r>
          </a:p>
          <a:p>
            <a:pPr algn="ctr" eaLnBrk="1" hangingPunct="1"/>
            <a:r>
              <a:rPr lang="en-GB" altLang="en-US" sz="4000"/>
              <a:t>Exercise 1</a:t>
            </a:r>
          </a:p>
          <a:p>
            <a:pPr algn="ctr" eaLnBrk="1" hangingPunct="1"/>
            <a:r>
              <a:rPr lang="en-GB" altLang="en-US" sz="4000"/>
              <a:t>Ch23 (page 184)</a:t>
            </a:r>
          </a:p>
        </p:txBody>
      </p:sp>
      <p:pic>
        <p:nvPicPr>
          <p:cNvPr id="30726" name="Picture 4" descr="ag00463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Picture 5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8" name="Picture 6" descr="Office Objects 057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9" name="Text Box 7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10601" name="Rectangle 9"/>
          <p:cNvSpPr>
            <a:spLocks noChangeArrowheads="1"/>
          </p:cNvSpPr>
          <p:nvPr/>
        </p:nvSpPr>
        <p:spPr bwMode="auto">
          <a:xfrm>
            <a:off x="1938338" y="66516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Problem Solving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260A131-30AF-4142-ADEE-F672DA74D39F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4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1748" name="Picture 2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9" name="Text Box 3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1750" name="Picture 4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741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16742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16743" name="Text Box 7"/>
          <p:cNvSpPr txBox="1">
            <a:spLocks noChangeArrowheads="1"/>
          </p:cNvSpPr>
          <p:nvPr/>
        </p:nvSpPr>
        <p:spPr bwMode="auto">
          <a:xfrm>
            <a:off x="5029200" y="3025775"/>
            <a:ext cx="38338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Be able to Problem Solving using Volume.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31754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745" name="Rectangle 9"/>
          <p:cNvSpPr>
            <a:spLocks noChangeArrowheads="1"/>
          </p:cNvSpPr>
          <p:nvPr/>
        </p:nvSpPr>
        <p:spPr bwMode="auto">
          <a:xfrm>
            <a:off x="977900" y="3044825"/>
            <a:ext cx="305276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</a:rPr>
              <a:t>We are learning how Problem Solve using Volume.</a:t>
            </a:r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Problem Solving</a:t>
            </a:r>
          </a:p>
        </p:txBody>
      </p:sp>
      <p:sp>
        <p:nvSpPr>
          <p:cNvPr id="31757" name="Text Box 10"/>
          <p:cNvSpPr txBox="1">
            <a:spLocks noChangeArrowheads="1"/>
          </p:cNvSpPr>
          <p:nvPr/>
        </p:nvSpPr>
        <p:spPr bwMode="auto">
          <a:xfrm>
            <a:off x="3116263" y="1384300"/>
            <a:ext cx="37957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Problem Solving Notation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6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6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3" grpId="0"/>
      <p:bldP spid="11674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260A131-30AF-4142-ADEE-F672DA74D39F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4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4340" name="Picture 2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 Box 3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4342" name="Picture 4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741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16742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16743" name="Text Box 7"/>
          <p:cNvSpPr txBox="1">
            <a:spLocks noChangeArrowheads="1"/>
          </p:cNvSpPr>
          <p:nvPr/>
        </p:nvSpPr>
        <p:spPr bwMode="auto">
          <a:xfrm>
            <a:off x="5029200" y="3025775"/>
            <a:ext cx="38338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Be able to Problem Solving using Length / Area.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4346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745" name="Rectangle 9"/>
          <p:cNvSpPr>
            <a:spLocks noChangeArrowheads="1"/>
          </p:cNvSpPr>
          <p:nvPr/>
        </p:nvSpPr>
        <p:spPr bwMode="auto">
          <a:xfrm>
            <a:off x="977900" y="3044825"/>
            <a:ext cx="38195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</a:rPr>
              <a:t>We are learning how Problem Solve using Length / Area.</a:t>
            </a:r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Problem Solving</a:t>
            </a:r>
          </a:p>
        </p:txBody>
      </p:sp>
      <p:sp>
        <p:nvSpPr>
          <p:cNvPr id="14349" name="Text Box 10"/>
          <p:cNvSpPr txBox="1">
            <a:spLocks noChangeArrowheads="1"/>
          </p:cNvSpPr>
          <p:nvPr/>
        </p:nvSpPr>
        <p:spPr bwMode="auto">
          <a:xfrm>
            <a:off x="3116263" y="1384300"/>
            <a:ext cx="37957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Problem Solving Notation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6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6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3" grpId="0"/>
      <p:bldP spid="11674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04813"/>
            <a:ext cx="7124700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60350"/>
            <a:ext cx="5832475" cy="542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12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38"/>
          <a:stretch>
            <a:fillRect/>
          </a:stretch>
        </p:blipFill>
        <p:spPr>
          <a:xfrm>
            <a:off x="457200" y="242888"/>
            <a:ext cx="8493125" cy="5829300"/>
          </a:xfrm>
        </p:spPr>
      </p:pic>
      <p:sp>
        <p:nvSpPr>
          <p:cNvPr id="34819" name="Text Box 14"/>
          <p:cNvSpPr txBox="1">
            <a:spLocks noChangeArrowheads="1"/>
          </p:cNvSpPr>
          <p:nvPr/>
        </p:nvSpPr>
        <p:spPr bwMode="auto">
          <a:xfrm>
            <a:off x="6877050" y="5084763"/>
            <a:ext cx="10810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/>
              <a:t>2 KU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65"/>
          <a:stretch>
            <a:fillRect/>
          </a:stretch>
        </p:blipFill>
        <p:spPr>
          <a:xfrm>
            <a:off x="357188" y="642938"/>
            <a:ext cx="8723312" cy="4537075"/>
          </a:xfrm>
        </p:spPr>
      </p:pic>
      <p:sp>
        <p:nvSpPr>
          <p:cNvPr id="35843" name="Text Box 6"/>
          <p:cNvSpPr txBox="1">
            <a:spLocks noChangeArrowheads="1"/>
          </p:cNvSpPr>
          <p:nvPr/>
        </p:nvSpPr>
        <p:spPr bwMode="auto">
          <a:xfrm>
            <a:off x="6948488" y="4929188"/>
            <a:ext cx="1295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/>
              <a:t>2 KU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1A7DF8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4" t="8478" r="26385" b="55101"/>
          <a:stretch>
            <a:fillRect/>
          </a:stretch>
        </p:blipFill>
        <p:spPr bwMode="auto">
          <a:xfrm>
            <a:off x="395288" y="188913"/>
            <a:ext cx="7118350" cy="561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803E6C9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6" t="9294" r="22462" b="32823"/>
          <a:stretch>
            <a:fillRect/>
          </a:stretch>
        </p:blipFill>
        <p:spPr bwMode="auto">
          <a:xfrm>
            <a:off x="468313" y="188913"/>
            <a:ext cx="5256212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mso2D07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9" t="28932" r="17171" b="35837"/>
          <a:stretch>
            <a:fillRect/>
          </a:stretch>
        </p:blipFill>
        <p:spPr bwMode="auto">
          <a:xfrm>
            <a:off x="139700" y="1285875"/>
            <a:ext cx="8004175" cy="521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2" descr="mso2D07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9" t="8887" r="17171" b="83577"/>
          <a:stretch>
            <a:fillRect/>
          </a:stretch>
        </p:blipFill>
        <p:spPr bwMode="auto">
          <a:xfrm>
            <a:off x="0" y="0"/>
            <a:ext cx="8713788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5" t="83418" b="1353"/>
          <a:stretch>
            <a:fillRect/>
          </a:stretch>
        </p:blipFill>
        <p:spPr bwMode="auto">
          <a:xfrm>
            <a:off x="214313" y="5929313"/>
            <a:ext cx="7773987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Text Box 6"/>
          <p:cNvSpPr txBox="1">
            <a:spLocks noChangeArrowheads="1"/>
          </p:cNvSpPr>
          <p:nvPr/>
        </p:nvSpPr>
        <p:spPr bwMode="auto">
          <a:xfrm>
            <a:off x="6804025" y="2924175"/>
            <a:ext cx="10810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00000"/>
                </a:solidFill>
              </a:rPr>
              <a:t>2 KU</a:t>
            </a:r>
          </a:p>
        </p:txBody>
      </p:sp>
      <p:sp>
        <p:nvSpPr>
          <p:cNvPr id="39940" name="Text Box 10"/>
          <p:cNvSpPr txBox="1">
            <a:spLocks noChangeArrowheads="1"/>
          </p:cNvSpPr>
          <p:nvPr/>
        </p:nvSpPr>
        <p:spPr bwMode="auto">
          <a:xfrm>
            <a:off x="6804025" y="6348413"/>
            <a:ext cx="10810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00000"/>
                </a:solidFill>
              </a:rPr>
              <a:t>3 RE</a:t>
            </a:r>
          </a:p>
        </p:txBody>
      </p:sp>
      <p:pic>
        <p:nvPicPr>
          <p:cNvPr id="3994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245" r="39088" b="1727"/>
          <a:stretch>
            <a:fillRect/>
          </a:stretch>
        </p:blipFill>
        <p:spPr bwMode="auto">
          <a:xfrm>
            <a:off x="142875" y="2857500"/>
            <a:ext cx="506412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10"/>
          <a:stretch>
            <a:fillRect/>
          </a:stretch>
        </p:blipFill>
        <p:spPr bwMode="auto">
          <a:xfrm>
            <a:off x="285750" y="3429000"/>
            <a:ext cx="7732713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91" t="19966" r="3621" b="24196"/>
          <a:stretch>
            <a:fillRect/>
          </a:stretch>
        </p:blipFill>
        <p:spPr bwMode="auto">
          <a:xfrm>
            <a:off x="3192463" y="3786188"/>
            <a:ext cx="5737225" cy="221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4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49"/>
          <a:stretch>
            <a:fillRect/>
          </a:stretch>
        </p:blipFill>
        <p:spPr>
          <a:xfrm>
            <a:off x="0" y="0"/>
            <a:ext cx="7253288" cy="29289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0F59FB7-EA54-4FF8-8A3C-B34A0F861D0D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0964" name="Rectangle 2"/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0965" name="Text Box 3"/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TJ N4 Lifeskills</a:t>
            </a:r>
          </a:p>
          <a:p>
            <a:pPr algn="ctr" eaLnBrk="1" hangingPunct="1"/>
            <a:r>
              <a:rPr lang="en-GB" altLang="en-US" sz="4000"/>
              <a:t>Exercise 2</a:t>
            </a:r>
          </a:p>
          <a:p>
            <a:pPr algn="ctr" eaLnBrk="1" hangingPunct="1"/>
            <a:r>
              <a:rPr lang="en-GB" altLang="en-US" sz="4000"/>
              <a:t>Ch23 (page 187)</a:t>
            </a:r>
          </a:p>
        </p:txBody>
      </p:sp>
      <p:pic>
        <p:nvPicPr>
          <p:cNvPr id="40966" name="Picture 4" descr="ag00463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7" name="Picture 5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8" name="Picture 6" descr="Office Objects 057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9" name="Text Box 7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09576" name="Rectangle 8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Problem Solving</a:t>
            </a: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0" y="0"/>
            <a:ext cx="4394200" cy="2101850"/>
            <a:chOff x="0" y="-1"/>
            <a:chExt cx="4394579" cy="2101755"/>
          </a:xfrm>
        </p:grpSpPr>
        <p:sp>
          <p:nvSpPr>
            <p:cNvPr id="13" name="Cloud 12"/>
            <p:cNvSpPr/>
            <p:nvPr/>
          </p:nvSpPr>
          <p:spPr>
            <a:xfrm>
              <a:off x="0" y="-1"/>
              <a:ext cx="4394579" cy="2101755"/>
            </a:xfrm>
            <a:prstGeom prst="cloud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Have you updated your Learning Log ?</a:t>
              </a:r>
            </a:p>
            <a:p>
              <a:pPr algn="ctr">
                <a:defRPr/>
              </a:pPr>
              <a:endPara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4" name="Picture 13" descr="TICK.jpg"/>
            <p:cNvPicPr/>
            <p:nvPr/>
          </p:nvPicPr>
          <p:blipFill>
            <a:blip r:embed="rId5" cstate="print"/>
            <a:srcRect l="10860" t="11278" r="10913" b="11278"/>
            <a:stretch>
              <a:fillRect/>
            </a:stretch>
          </p:blipFill>
          <p:spPr>
            <a:xfrm>
              <a:off x="1829320" y="1163887"/>
              <a:ext cx="779393" cy="76571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260A131-30AF-4142-ADEE-F672DA74D39F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4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5364" name="Text Box 10"/>
          <p:cNvSpPr txBox="1">
            <a:spLocks noChangeArrowheads="1"/>
          </p:cNvSpPr>
          <p:nvPr/>
        </p:nvSpPr>
        <p:spPr bwMode="auto">
          <a:xfrm>
            <a:off x="3290888" y="0"/>
            <a:ext cx="24415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Problem Solving</a:t>
            </a:r>
          </a:p>
        </p:txBody>
      </p:sp>
      <p:sp>
        <p:nvSpPr>
          <p:cNvPr id="15365" name="TextBox 17"/>
          <p:cNvSpPr txBox="1">
            <a:spLocks noChangeArrowheads="1"/>
          </p:cNvSpPr>
          <p:nvPr/>
        </p:nvSpPr>
        <p:spPr bwMode="auto">
          <a:xfrm>
            <a:off x="493713" y="3440113"/>
            <a:ext cx="66325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/>
              <a:t>Hannah wants to wallpaper one wall in her living room. </a:t>
            </a:r>
          </a:p>
        </p:txBody>
      </p:sp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5" t="2940" r="829" b="10379"/>
          <a:stretch>
            <a:fillRect/>
          </a:stretch>
        </p:blipFill>
        <p:spPr bwMode="auto">
          <a:xfrm>
            <a:off x="595313" y="395288"/>
            <a:ext cx="8026400" cy="284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7" name="TextBox 23"/>
          <p:cNvSpPr txBox="1">
            <a:spLocks noChangeArrowheads="1"/>
          </p:cNvSpPr>
          <p:nvPr/>
        </p:nvSpPr>
        <p:spPr bwMode="auto">
          <a:xfrm>
            <a:off x="493713" y="4035425"/>
            <a:ext cx="73580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/>
              <a:t>1 roll of wallpaper measures 9m in length and 60cm in width.</a:t>
            </a:r>
          </a:p>
        </p:txBody>
      </p:sp>
      <p:sp>
        <p:nvSpPr>
          <p:cNvPr id="15368" name="TextBox 24"/>
          <p:cNvSpPr txBox="1">
            <a:spLocks noChangeArrowheads="1"/>
          </p:cNvSpPr>
          <p:nvPr/>
        </p:nvSpPr>
        <p:spPr bwMode="auto">
          <a:xfrm>
            <a:off x="493713" y="4630738"/>
            <a:ext cx="67198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/>
              <a:t>(a) Work out how many rolls of wallpaper she will need.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869950" y="5084763"/>
            <a:ext cx="26320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700 ÷ 60 = 11.67 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869950" y="5653088"/>
            <a:ext cx="23447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12 x 3m = 36m 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073775" y="5084763"/>
            <a:ext cx="24368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36 ÷ 9 = 4 rolls </a:t>
            </a:r>
          </a:p>
        </p:txBody>
      </p:sp>
      <p:cxnSp>
        <p:nvCxnSpPr>
          <p:cNvPr id="16" name="Straight Connector 15"/>
          <p:cNvCxnSpPr/>
          <p:nvPr/>
        </p:nvCxnSpPr>
        <p:spPr>
          <a:xfrm rot="5400000">
            <a:off x="4084638" y="5673725"/>
            <a:ext cx="1214438" cy="1587"/>
          </a:xfrm>
          <a:prstGeom prst="line">
            <a:avLst/>
          </a:prstGeom>
          <a:ln w="38100">
            <a:solidFill>
              <a:srgbClr val="08080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260A131-30AF-4142-ADEE-F672DA74D39F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4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6388" name="Text Box 10"/>
          <p:cNvSpPr txBox="1">
            <a:spLocks noChangeArrowheads="1"/>
          </p:cNvSpPr>
          <p:nvPr/>
        </p:nvSpPr>
        <p:spPr bwMode="auto">
          <a:xfrm>
            <a:off x="3290888" y="0"/>
            <a:ext cx="24415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Problem Solving</a:t>
            </a:r>
          </a:p>
        </p:txBody>
      </p:sp>
      <p:pic>
        <p:nvPicPr>
          <p:cNvPr id="16389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5" t="2940" r="829" b="10835"/>
          <a:stretch>
            <a:fillRect/>
          </a:stretch>
        </p:blipFill>
        <p:spPr bwMode="auto">
          <a:xfrm>
            <a:off x="595313" y="395288"/>
            <a:ext cx="8026400" cy="282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TextBox 24"/>
          <p:cNvSpPr txBox="1">
            <a:spLocks noChangeArrowheads="1"/>
          </p:cNvSpPr>
          <p:nvPr/>
        </p:nvSpPr>
        <p:spPr bwMode="auto">
          <a:xfrm>
            <a:off x="114300" y="3433763"/>
            <a:ext cx="713263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(b) 	Given one roll of wallpaper cost £14.40. </a:t>
            </a:r>
          </a:p>
          <a:p>
            <a:pPr eaLnBrk="1" hangingPunct="1"/>
            <a:r>
              <a:rPr lang="en-GB" altLang="en-US"/>
              <a:t>		Calculate her total cost for the wallpaper.</a:t>
            </a: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3852863" y="4346575"/>
            <a:ext cx="1220787" cy="1065213"/>
            <a:chOff x="6175948" y="4377132"/>
            <a:chExt cx="1221809" cy="1064459"/>
          </a:xfrm>
        </p:grpSpPr>
        <p:sp>
          <p:nvSpPr>
            <p:cNvPr id="16393" name="TextBox 7"/>
            <p:cNvSpPr txBox="1">
              <a:spLocks noChangeArrowheads="1"/>
            </p:cNvSpPr>
            <p:nvPr/>
          </p:nvSpPr>
          <p:spPr bwMode="auto">
            <a:xfrm>
              <a:off x="6175948" y="4377132"/>
              <a:ext cx="1221809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3200">
                  <a:solidFill>
                    <a:srgbClr val="FF0000"/>
                  </a:solidFill>
                </a:rPr>
                <a:t>14.40</a:t>
              </a:r>
            </a:p>
          </p:txBody>
        </p:sp>
        <p:sp>
          <p:nvSpPr>
            <p:cNvPr id="16394" name="TextBox 8"/>
            <p:cNvSpPr txBox="1">
              <a:spLocks noChangeArrowheads="1"/>
            </p:cNvSpPr>
            <p:nvPr/>
          </p:nvSpPr>
          <p:spPr bwMode="auto">
            <a:xfrm>
              <a:off x="6719624" y="4856816"/>
              <a:ext cx="676788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3200">
                  <a:solidFill>
                    <a:srgbClr val="FF0000"/>
                  </a:solidFill>
                </a:rPr>
                <a:t>x4</a:t>
              </a:r>
            </a:p>
          </p:txBody>
        </p:sp>
        <p:cxnSp>
          <p:nvCxnSpPr>
            <p:cNvPr id="11" name="Straight Connector 10"/>
            <p:cNvCxnSpPr/>
            <p:nvPr/>
          </p:nvCxnSpPr>
          <p:spPr>
            <a:xfrm rot="10800000">
              <a:off x="6209313" y="5411449"/>
              <a:ext cx="1136013" cy="1587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3460750" y="5368925"/>
            <a:ext cx="16129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0000"/>
                </a:solidFill>
              </a:rPr>
              <a:t>£57.60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260A131-30AF-4142-ADEE-F672DA74D39F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4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7412" name="Text Box 10"/>
          <p:cNvSpPr txBox="1">
            <a:spLocks noChangeArrowheads="1"/>
          </p:cNvSpPr>
          <p:nvPr/>
        </p:nvSpPr>
        <p:spPr bwMode="auto">
          <a:xfrm>
            <a:off x="3290888" y="0"/>
            <a:ext cx="24415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Problem Solving</a:t>
            </a:r>
          </a:p>
        </p:txBody>
      </p:sp>
      <p:sp>
        <p:nvSpPr>
          <p:cNvPr id="17413" name="TextBox 24"/>
          <p:cNvSpPr txBox="1">
            <a:spLocks noChangeArrowheads="1"/>
          </p:cNvSpPr>
          <p:nvPr/>
        </p:nvSpPr>
        <p:spPr bwMode="auto">
          <a:xfrm>
            <a:off x="0" y="2546350"/>
            <a:ext cx="6634163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/>
              <a:t>(a) How many 9 square metres of turf will he need ?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00063" y="3390900"/>
            <a:ext cx="262413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0000"/>
                </a:solidFill>
              </a:rPr>
              <a:t>A = l x b + ½bh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713413" y="4110038"/>
            <a:ext cx="24526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350 ÷ 9 = 38.89</a:t>
            </a:r>
          </a:p>
        </p:txBody>
      </p:sp>
      <p:cxnSp>
        <p:nvCxnSpPr>
          <p:cNvPr id="16" name="Straight Connector 15"/>
          <p:cNvCxnSpPr/>
          <p:nvPr/>
        </p:nvCxnSpPr>
        <p:spPr>
          <a:xfrm rot="5400000">
            <a:off x="3186112" y="4772026"/>
            <a:ext cx="3014663" cy="4762"/>
          </a:xfrm>
          <a:prstGeom prst="line">
            <a:avLst/>
          </a:prstGeom>
          <a:ln w="38100">
            <a:solidFill>
              <a:srgbClr val="08080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" t="4799" r="45258" b="64636"/>
          <a:stretch>
            <a:fillRect/>
          </a:stretch>
        </p:blipFill>
        <p:spPr bwMode="auto">
          <a:xfrm>
            <a:off x="0" y="527050"/>
            <a:ext cx="909637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75" t="4799" r="14552" b="50381"/>
          <a:stretch>
            <a:fillRect/>
          </a:stretch>
        </p:blipFill>
        <p:spPr bwMode="auto">
          <a:xfrm>
            <a:off x="5935663" y="90488"/>
            <a:ext cx="3192462" cy="154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6113" y="2189163"/>
            <a:ext cx="2057400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500063" y="4067175"/>
            <a:ext cx="40020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0000"/>
                </a:solidFill>
              </a:rPr>
              <a:t>A = 14 x 14 + ½(22)(14)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500063" y="4745038"/>
            <a:ext cx="24352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0000"/>
                </a:solidFill>
              </a:rPr>
              <a:t>A = 196 + 154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501650" y="5316538"/>
            <a:ext cx="20034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0000"/>
                </a:solidFill>
              </a:rPr>
              <a:t>A = 350m</a:t>
            </a:r>
            <a:r>
              <a:rPr lang="en-GB" altLang="en-US" sz="2800" baseline="300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6810375" y="4516438"/>
            <a:ext cx="2041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 = 39 lengths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20" grpId="0"/>
      <p:bldP spid="21" grpId="0"/>
      <p:bldP spid="22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260A131-30AF-4142-ADEE-F672DA74D39F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4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36" name="Text Box 10"/>
          <p:cNvSpPr txBox="1">
            <a:spLocks noChangeArrowheads="1"/>
          </p:cNvSpPr>
          <p:nvPr/>
        </p:nvSpPr>
        <p:spPr bwMode="auto">
          <a:xfrm>
            <a:off x="3290888" y="0"/>
            <a:ext cx="24415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Problem Solving</a:t>
            </a:r>
          </a:p>
        </p:txBody>
      </p:sp>
      <p:sp>
        <p:nvSpPr>
          <p:cNvPr id="18437" name="TextBox 24"/>
          <p:cNvSpPr txBox="1">
            <a:spLocks noChangeArrowheads="1"/>
          </p:cNvSpPr>
          <p:nvPr/>
        </p:nvSpPr>
        <p:spPr bwMode="auto">
          <a:xfrm>
            <a:off x="0" y="2546350"/>
            <a:ext cx="5826125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/>
              <a:t>(b) Calculate the total cost of the turf needed.</a:t>
            </a:r>
          </a:p>
        </p:txBody>
      </p:sp>
      <p:pic>
        <p:nvPicPr>
          <p:cNvPr id="1843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" t="4799" r="45258" b="64636"/>
          <a:stretch>
            <a:fillRect/>
          </a:stretch>
        </p:blipFill>
        <p:spPr bwMode="auto">
          <a:xfrm>
            <a:off x="0" y="527050"/>
            <a:ext cx="909637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75" t="4799" r="14552" b="50381"/>
          <a:stretch>
            <a:fillRect/>
          </a:stretch>
        </p:blipFill>
        <p:spPr bwMode="auto">
          <a:xfrm>
            <a:off x="5935663" y="90488"/>
            <a:ext cx="3192462" cy="154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6113" y="2189163"/>
            <a:ext cx="2057400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2487613" y="3552825"/>
            <a:ext cx="21510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0000"/>
                </a:solidFill>
              </a:rPr>
              <a:t>39 x 2.50 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2232025" y="4214813"/>
            <a:ext cx="19462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0000"/>
                </a:solidFill>
              </a:rPr>
              <a:t>= £97.50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3"/>
          <a:stretch>
            <a:fillRect/>
          </a:stretch>
        </p:blipFill>
        <p:spPr bwMode="auto">
          <a:xfrm>
            <a:off x="2286000" y="3209925"/>
            <a:ext cx="4278313" cy="257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17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607"/>
          <a:stretch>
            <a:fillRect/>
          </a:stretch>
        </p:blipFill>
        <p:spPr>
          <a:xfrm>
            <a:off x="539750" y="112713"/>
            <a:ext cx="5318125" cy="3589337"/>
          </a:xfrm>
        </p:spPr>
      </p:pic>
      <p:sp>
        <p:nvSpPr>
          <p:cNvPr id="19460" name="Text Box 22"/>
          <p:cNvSpPr txBox="1">
            <a:spLocks noChangeArrowheads="1"/>
          </p:cNvSpPr>
          <p:nvPr/>
        </p:nvSpPr>
        <p:spPr bwMode="auto">
          <a:xfrm>
            <a:off x="7164388" y="2500313"/>
            <a:ext cx="1295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00000"/>
                </a:solidFill>
              </a:rPr>
              <a:t>2 KU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DB2D8CD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7" t="9764" r="19966" b="58000"/>
          <a:stretch>
            <a:fillRect/>
          </a:stretch>
        </p:blipFill>
        <p:spPr bwMode="auto">
          <a:xfrm>
            <a:off x="323850" y="260350"/>
            <a:ext cx="7669213" cy="511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6B93088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t="8163" r="25055" b="54945"/>
          <a:stretch>
            <a:fillRect/>
          </a:stretch>
        </p:blipFill>
        <p:spPr bwMode="auto">
          <a:xfrm>
            <a:off x="395288" y="260350"/>
            <a:ext cx="7372350" cy="583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2090</TotalTime>
  <Words>362</Words>
  <Application>Microsoft Office PowerPoint</Application>
  <PresentationFormat>On-screen Show (4:3)</PresentationFormat>
  <Paragraphs>85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Comic Sans MS</vt:lpstr>
      <vt:lpstr>Arial</vt:lpstr>
      <vt:lpstr>Tahoma</vt:lpstr>
      <vt:lpstr>Wingdings</vt:lpstr>
      <vt:lpstr>Calibri</vt:lpstr>
      <vt:lpstr>1_Shimmer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Convertio</cp:lastModifiedBy>
  <cp:revision>259</cp:revision>
  <dcterms:created xsi:type="dcterms:W3CDTF">2005-04-06T16:52:43Z</dcterms:created>
  <dcterms:modified xsi:type="dcterms:W3CDTF">2026-07-04T17:16:05Z</dcterms:modified>
</cp:coreProperties>
</file>